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2" r:id="rId5"/>
    <p:sldId id="263"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feoluwa Dixon" initials="ID" lastIdx="13" clrIdx="0">
    <p:extLst>
      <p:ext uri="{19B8F6BF-5375-455C-9EA6-DF929625EA0E}">
        <p15:presenceInfo xmlns:p15="http://schemas.microsoft.com/office/powerpoint/2012/main" userId="S::Ifeoluwa.Dixon@fbnquestmb.com::2004b8ae-35d5-4ea9-8863-75f800f8016d" providerId="AD"/>
      </p:ext>
    </p:extLst>
  </p:cmAuthor>
  <p:cmAuthor id="2" name="Laura Fisayo-Kolawole" initials="LF" lastIdx="5" clrIdx="1">
    <p:extLst>
      <p:ext uri="{19B8F6BF-5375-455C-9EA6-DF929625EA0E}">
        <p15:presenceInfo xmlns:p15="http://schemas.microsoft.com/office/powerpoint/2012/main" userId="S::Laura.Fisayo-Kolawole@fbnquestmb.com::1848ac4d-cfd4-467e-9579-5525ec127591" providerId="AD"/>
      </p:ext>
    </p:extLst>
  </p:cmAuthor>
  <p:cmAuthor id="3" name="Oluwaseun Magreola" initials="OM" lastIdx="2" clrIdx="2">
    <p:extLst>
      <p:ext uri="{19B8F6BF-5375-455C-9EA6-DF929625EA0E}">
        <p15:presenceInfo xmlns:p15="http://schemas.microsoft.com/office/powerpoint/2012/main" userId="S::Oluwaseun.Magreola@fbnquestmb.com::ef2e96c0-2ed3-454d-8c86-6653bec9aae6" providerId="AD"/>
      </p:ext>
    </p:extLst>
  </p:cmAuthor>
  <p:cmAuthor id="4" name="Harrison" initials="H" lastIdx="13" clrIdx="3">
    <p:extLst>
      <p:ext uri="{19B8F6BF-5375-455C-9EA6-DF929625EA0E}">
        <p15:presenceInfo xmlns:p15="http://schemas.microsoft.com/office/powerpoint/2012/main" userId="S::harrison.imonikhe@fbnquestmb.com::be407ef9-aead-449f-a6e9-ac03ae48c4b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5865"/>
    <a:srgbClr val="002C5B"/>
    <a:srgbClr val="C5CCD0"/>
    <a:srgbClr val="B50156"/>
    <a:srgbClr val="0E2144"/>
    <a:srgbClr val="B2025B"/>
    <a:srgbClr val="D2D7DB"/>
    <a:srgbClr val="E8EB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78" autoAdjust="0"/>
    <p:restoredTop sz="92737" autoAdjust="0"/>
  </p:normalViewPr>
  <p:slideViewPr>
    <p:cSldViewPr snapToGrid="0" showGuides="1">
      <p:cViewPr varScale="1">
        <p:scale>
          <a:sx n="46" d="100"/>
          <a:sy n="46" d="100"/>
        </p:scale>
        <p:origin x="1356" y="3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o.akinyele\AppData\Local\Microsoft\Windows\INetCache\Content.Outlook\WC6WV0IU\Factsheet%20worksheet%20June%202021.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o.akinyele\Documents\Factsheet%20worksheet%20June%20202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o.akinyele\AppData\Local\Microsoft\Windows\INetCache\Content.Outlook\WC6WV0IU\Factsheet%20worksheet%20June%20202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7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0347225807712002E-2"/>
          <c:y val="7.0544410211713662E-2"/>
          <c:w val="0.95965277419228801"/>
          <c:h val="0.9214111795765727"/>
        </c:manualLayout>
      </c:layout>
      <c:pie3DChart>
        <c:varyColors val="1"/>
        <c:ser>
          <c:idx val="0"/>
          <c:order val="0"/>
          <c:explosion val="1"/>
          <c:dPt>
            <c:idx val="0"/>
            <c:bubble3D val="0"/>
            <c:spPr>
              <a:solidFill>
                <a:schemeClr val="accent5">
                  <a:lumMod val="50000"/>
                </a:schemeClr>
              </a:solidFill>
              <a:ln w="25400">
                <a:solidFill>
                  <a:schemeClr val="accent1">
                    <a:lumMod val="50000"/>
                  </a:schemeClr>
                </a:solidFill>
              </a:ln>
              <a:effectLst/>
              <a:sp3d contourW="25400">
                <a:contourClr>
                  <a:schemeClr val="accent1">
                    <a:lumMod val="50000"/>
                  </a:schemeClr>
                </a:contourClr>
              </a:sp3d>
            </c:spPr>
            <c:extLst>
              <c:ext xmlns:c16="http://schemas.microsoft.com/office/drawing/2014/chart" uri="{C3380CC4-5D6E-409C-BE32-E72D297353CC}">
                <c16:uniqueId val="{00000001-60EF-43A0-8FF0-29FB8D780462}"/>
              </c:ext>
            </c:extLst>
          </c:dPt>
          <c:dPt>
            <c:idx val="1"/>
            <c:bubble3D val="0"/>
            <c:spPr>
              <a:solidFill>
                <a:srgbClr val="B50156"/>
              </a:solidFill>
              <a:ln w="25400">
                <a:solidFill>
                  <a:schemeClr val="lt1"/>
                </a:solidFill>
              </a:ln>
              <a:effectLst/>
              <a:sp3d contourW="25400">
                <a:contourClr>
                  <a:schemeClr val="lt1"/>
                </a:contourClr>
              </a:sp3d>
            </c:spPr>
            <c:extLst>
              <c:ext xmlns:c16="http://schemas.microsoft.com/office/drawing/2014/chart" uri="{C3380CC4-5D6E-409C-BE32-E72D297353CC}">
                <c16:uniqueId val="{00000003-60EF-43A0-8FF0-29FB8D780462}"/>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60EF-43A0-8FF0-29FB8D780462}"/>
              </c:ext>
            </c:extLst>
          </c:dPt>
          <c:dLbls>
            <c:dLbl>
              <c:idx val="2"/>
              <c:layout>
                <c:manualLayout>
                  <c:x val="-0.15321096308658808"/>
                  <c:y val="0.10658843530520619"/>
                </c:manualLayout>
              </c:layout>
              <c:spPr>
                <a:noFill/>
                <a:ln>
                  <a:noFill/>
                </a:ln>
                <a:effectLst/>
              </c:spPr>
              <c:txPr>
                <a:bodyPr rot="0" spcFirstLastPara="1" vertOverflow="ellipsis" vert="horz" wrap="square" anchor="ctr" anchorCtr="1"/>
                <a:lstStyle/>
                <a:p>
                  <a:pPr>
                    <a:defRPr sz="75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0EF-43A0-8FF0-29FB8D780462}"/>
                </c:ext>
              </c:extLst>
            </c:dLbl>
            <c:spPr>
              <a:noFill/>
              <a:ln>
                <a:noFill/>
              </a:ln>
              <a:effectLst/>
            </c:spPr>
            <c:txPr>
              <a:bodyPr rot="0" spcFirstLastPara="1" vertOverflow="ellipsis" vert="horz" wrap="square" anchor="ctr" anchorCtr="1"/>
              <a:lstStyle/>
              <a:p>
                <a:pPr>
                  <a:defRPr sz="75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'Money Market'!$A$10:$A$12</c:f>
              <c:strCache>
                <c:ptCount val="3"/>
                <c:pt idx="0">
                  <c:v>Bank Placements</c:v>
                </c:pt>
                <c:pt idx="1">
                  <c:v>Treasury Bills</c:v>
                </c:pt>
                <c:pt idx="2">
                  <c:v>Commercial Papers</c:v>
                </c:pt>
              </c:strCache>
            </c:strRef>
          </c:cat>
          <c:val>
            <c:numRef>
              <c:f>'Money Market'!$B$10:$B$12</c:f>
              <c:numCache>
                <c:formatCode>0.00%</c:formatCode>
                <c:ptCount val="3"/>
                <c:pt idx="0">
                  <c:v>0.59072168602757613</c:v>
                </c:pt>
                <c:pt idx="1">
                  <c:v>0.28681389244429623</c:v>
                </c:pt>
                <c:pt idx="2">
                  <c:v>0.12246442152812761</c:v>
                </c:pt>
              </c:numCache>
            </c:numRef>
          </c:val>
          <c:extLst>
            <c:ext xmlns:c16="http://schemas.microsoft.com/office/drawing/2014/chart" uri="{C3380CC4-5D6E-409C-BE32-E72D297353CC}">
              <c16:uniqueId val="{00000006-60EF-43A0-8FF0-29FB8D780462}"/>
            </c:ext>
          </c:extLst>
        </c:ser>
        <c:dLbls>
          <c:showLegendKey val="0"/>
          <c:showVal val="0"/>
          <c:showCatName val="1"/>
          <c:showSerName val="0"/>
          <c:showPercent val="1"/>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800"/>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70596538701242"/>
          <c:y val="0.12803109845137817"/>
          <c:w val="0.80801324221101245"/>
          <c:h val="0.7435315311864098"/>
        </c:manualLayout>
      </c:layout>
      <c:barChart>
        <c:barDir val="col"/>
        <c:grouping val="clustered"/>
        <c:varyColors val="0"/>
        <c:ser>
          <c:idx val="0"/>
          <c:order val="0"/>
          <c:tx>
            <c:strRef>
              <c:f>'Smart Beta '!$B$20</c:f>
              <c:strCache>
                <c:ptCount val="1"/>
                <c:pt idx="0">
                  <c:v>Fund Yield</c:v>
                </c:pt>
              </c:strCache>
            </c:strRef>
          </c:tx>
          <c:spPr>
            <a:solidFill>
              <a:srgbClr val="002E5A"/>
            </a:solidFill>
            <a:ln>
              <a:noFill/>
            </a:ln>
            <a:effectLst/>
          </c:spPr>
          <c:invertIfNegative val="0"/>
          <c:dLbls>
            <c:dLbl>
              <c:idx val="2"/>
              <c:layout>
                <c:manualLayout>
                  <c:x val="4.2280792401975147E-3"/>
                  <c:y val="0.1344331574333897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D81-468F-847B-331EFBD1A0EE}"/>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'Smart Beta '!$A$21:$A$24</c:f>
              <c:strCache>
                <c:ptCount val="4"/>
                <c:pt idx="0">
                  <c:v>Year to Date 2021</c:v>
                </c:pt>
                <c:pt idx="1">
                  <c:v>Full Year 2020</c:v>
                </c:pt>
                <c:pt idx="2">
                  <c:v>Full Year 2019</c:v>
                </c:pt>
                <c:pt idx="3">
                  <c:v>Inception to Date</c:v>
                </c:pt>
              </c:strCache>
            </c:strRef>
          </c:cat>
          <c:val>
            <c:numRef>
              <c:f>'Smart Beta '!$B$21:$B$24</c:f>
              <c:numCache>
                <c:formatCode>0.0%</c:formatCode>
                <c:ptCount val="4"/>
                <c:pt idx="0">
                  <c:v>4.1000000000000002E-2</c:v>
                </c:pt>
                <c:pt idx="1">
                  <c:v>0.16200000000000001</c:v>
                </c:pt>
                <c:pt idx="2">
                  <c:v>-5.7299999999999997E-2</c:v>
                </c:pt>
                <c:pt idx="3">
                  <c:v>0.68920000000000003</c:v>
                </c:pt>
              </c:numCache>
            </c:numRef>
          </c:val>
          <c:extLst>
            <c:ext xmlns:c16="http://schemas.microsoft.com/office/drawing/2014/chart" uri="{C3380CC4-5D6E-409C-BE32-E72D297353CC}">
              <c16:uniqueId val="{00000000-ED81-468F-847B-331EFBD1A0EE}"/>
            </c:ext>
          </c:extLst>
        </c:ser>
        <c:ser>
          <c:idx val="1"/>
          <c:order val="1"/>
          <c:tx>
            <c:strRef>
              <c:f>'Smart Beta '!$C$20</c:f>
              <c:strCache>
                <c:ptCount val="1"/>
                <c:pt idx="0">
                  <c:v>Benchmark</c:v>
                </c:pt>
              </c:strCache>
            </c:strRef>
          </c:tx>
          <c:spPr>
            <a:solidFill>
              <a:srgbClr val="D2D7DB"/>
            </a:solidFill>
            <a:ln>
              <a:noFill/>
            </a:ln>
            <a:effectLst/>
          </c:spPr>
          <c:invertIfNegative val="0"/>
          <c:dLbls>
            <c:dLbl>
              <c:idx val="0"/>
              <c:layout>
                <c:manualLayout>
                  <c:x val="0"/>
                  <c:y val="5.7613994303120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D81-468F-847B-331EFBD1A0EE}"/>
                </c:ext>
              </c:extLst>
            </c:dLbl>
            <c:dLbl>
              <c:idx val="2"/>
              <c:layout>
                <c:manualLayout>
                  <c:x val="2.1140396200987496E-2"/>
                  <c:y val="0.185645092754498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D81-468F-847B-331EFBD1A0EE}"/>
                </c:ext>
              </c:extLst>
            </c:dLbl>
            <c:dLbl>
              <c:idx val="3"/>
              <c:layout>
                <c:manualLayout>
                  <c:x val="1.2684237720592543E-2"/>
                  <c:y val="1.28031098451377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D81-468F-847B-331EFBD1A0EE}"/>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'Smart Beta '!$A$21:$A$24</c:f>
              <c:strCache>
                <c:ptCount val="4"/>
                <c:pt idx="0">
                  <c:v>Year to Date 2021</c:v>
                </c:pt>
                <c:pt idx="1">
                  <c:v>Full Year 2020</c:v>
                </c:pt>
                <c:pt idx="2">
                  <c:v>Full Year 2019</c:v>
                </c:pt>
                <c:pt idx="3">
                  <c:v>Inception to Date</c:v>
                </c:pt>
              </c:strCache>
            </c:strRef>
          </c:cat>
          <c:val>
            <c:numRef>
              <c:f>'Smart Beta '!$C$21:$C$24</c:f>
              <c:numCache>
                <c:formatCode>0.0%</c:formatCode>
                <c:ptCount val="4"/>
                <c:pt idx="0">
                  <c:v>-2.76E-2</c:v>
                </c:pt>
                <c:pt idx="1">
                  <c:v>0.39300000000000002</c:v>
                </c:pt>
                <c:pt idx="2">
                  <c:v>-0.18870000000000001</c:v>
                </c:pt>
                <c:pt idx="3">
                  <c:v>0.20530000000000001</c:v>
                </c:pt>
              </c:numCache>
            </c:numRef>
          </c:val>
          <c:extLst>
            <c:ext xmlns:c16="http://schemas.microsoft.com/office/drawing/2014/chart" uri="{C3380CC4-5D6E-409C-BE32-E72D297353CC}">
              <c16:uniqueId val="{00000001-ED81-468F-847B-331EFBD1A0EE}"/>
            </c:ext>
          </c:extLst>
        </c:ser>
        <c:dLbls>
          <c:showLegendKey val="0"/>
          <c:showVal val="1"/>
          <c:showCatName val="0"/>
          <c:showSerName val="0"/>
          <c:showPercent val="0"/>
          <c:showBubbleSize val="0"/>
        </c:dLbls>
        <c:gapWidth val="75"/>
        <c:axId val="1699786863"/>
        <c:axId val="1699774383"/>
      </c:barChart>
      <c:catAx>
        <c:axId val="16997868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1699774383"/>
        <c:crosses val="autoZero"/>
        <c:auto val="1"/>
        <c:lblAlgn val="ctr"/>
        <c:lblOffset val="100"/>
        <c:noMultiLvlLbl val="0"/>
      </c:catAx>
      <c:valAx>
        <c:axId val="1699774383"/>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1699786863"/>
        <c:crosses val="autoZero"/>
        <c:crossBetween val="between"/>
      </c:valAx>
      <c:spPr>
        <a:noFill/>
        <a:ln>
          <a:noFill/>
        </a:ln>
        <a:effectLst/>
      </c:spPr>
    </c:plotArea>
    <c:legend>
      <c:legendPos val="b"/>
      <c:layout>
        <c:manualLayout>
          <c:xMode val="edge"/>
          <c:yMode val="edge"/>
          <c:x val="0.26274216573537956"/>
          <c:y val="2.9441607989947039E-2"/>
          <c:w val="0.54216526929202646"/>
          <c:h val="7.8125546806649182E-2"/>
        </c:manualLayout>
      </c:layout>
      <c:overlay val="0"/>
      <c:spPr>
        <a:noFill/>
        <a:ln>
          <a:noFill/>
        </a:ln>
        <a:effectLst/>
      </c:spPr>
      <c:txPr>
        <a:bodyPr rot="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75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rgbClr val="002E5A"/>
              </a:solidFill>
              <a:ln>
                <a:noFill/>
              </a:ln>
              <a:effectLst/>
              <a:sp3d/>
            </c:spPr>
            <c:extLst>
              <c:ext xmlns:c16="http://schemas.microsoft.com/office/drawing/2014/chart" uri="{C3380CC4-5D6E-409C-BE32-E72D297353CC}">
                <c16:uniqueId val="{00000001-6380-4503-9690-888A3683CA55}"/>
              </c:ext>
            </c:extLst>
          </c:dPt>
          <c:dPt>
            <c:idx val="1"/>
            <c:bubble3D val="0"/>
            <c:spPr>
              <a:solidFill>
                <a:srgbClr val="D2D7DB"/>
              </a:solidFill>
              <a:ln>
                <a:noFill/>
              </a:ln>
              <a:effectLst/>
              <a:sp3d/>
            </c:spPr>
            <c:extLst>
              <c:ext xmlns:c16="http://schemas.microsoft.com/office/drawing/2014/chart" uri="{C3380CC4-5D6E-409C-BE32-E72D297353CC}">
                <c16:uniqueId val="{00000003-6380-4503-9690-888A3683CA55}"/>
              </c:ext>
            </c:extLst>
          </c:dPt>
          <c:dLbls>
            <c:dLbl>
              <c:idx val="1"/>
              <c:layout>
                <c:manualLayout>
                  <c:x val="-2.84058381222312E-2"/>
                  <c:y val="0.2302195733338441"/>
                </c:manualLayout>
              </c:layout>
              <c:spPr>
                <a:noFill/>
                <a:ln>
                  <a:noFill/>
                </a:ln>
                <a:effectLst/>
              </c:spPr>
              <c:txPr>
                <a:bodyPr rot="0" spcFirstLastPara="1" vertOverflow="ellipsis" vert="horz" wrap="square" anchor="ctr" anchorCtr="1"/>
                <a:lstStyle/>
                <a:p>
                  <a:pPr>
                    <a:defRPr sz="75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380-4503-9690-888A3683CA55}"/>
                </c:ext>
              </c:extLst>
            </c:dLbl>
            <c:spPr>
              <a:noFill/>
              <a:ln>
                <a:noFill/>
              </a:ln>
              <a:effectLst/>
            </c:spPr>
            <c:txPr>
              <a:bodyPr rot="0" spcFirstLastPara="1" vertOverflow="ellipsis" vert="horz" wrap="square" anchor="ctr" anchorCtr="1"/>
              <a:lstStyle/>
              <a:p>
                <a:pPr>
                  <a:defRPr sz="75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'Halal Fund'!$A$10:$A$11</c:f>
              <c:strCache>
                <c:ptCount val="2"/>
                <c:pt idx="0">
                  <c:v>Sukuk Bonds</c:v>
                </c:pt>
                <c:pt idx="1">
                  <c:v>Shari’ah-compliant Fixed Term Investment</c:v>
                </c:pt>
              </c:strCache>
            </c:strRef>
          </c:cat>
          <c:val>
            <c:numRef>
              <c:f>'Halal Fund'!$B$10:$B$11</c:f>
              <c:numCache>
                <c:formatCode>0.00%</c:formatCode>
                <c:ptCount val="2"/>
                <c:pt idx="0">
                  <c:v>0.70185998980662845</c:v>
                </c:pt>
                <c:pt idx="1">
                  <c:v>0.29814001019337155</c:v>
                </c:pt>
              </c:numCache>
            </c:numRef>
          </c:val>
          <c:extLst>
            <c:ext xmlns:c16="http://schemas.microsoft.com/office/drawing/2014/chart" uri="{C3380CC4-5D6E-409C-BE32-E72D297353CC}">
              <c16:uniqueId val="{00000004-6380-4503-9690-888A3683CA55}"/>
            </c:ext>
          </c:extLst>
        </c:ser>
        <c:dLbls>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w="9525" cap="flat" cmpd="sng" algn="ctr">
      <a:noFill/>
      <a:round/>
    </a:ln>
    <a:effectLst/>
  </c:spPr>
  <c:txPr>
    <a:bodyPr/>
    <a:lstStyle/>
    <a:p>
      <a:pPr>
        <a:defRPr sz="750" b="0"/>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47327121494173"/>
          <c:y val="0.13719412916555279"/>
          <c:w val="0.87297247080897122"/>
          <c:h val="0.72466173043993287"/>
        </c:manualLayout>
      </c:layout>
      <c:barChart>
        <c:barDir val="col"/>
        <c:grouping val="clustered"/>
        <c:varyColors val="0"/>
        <c:ser>
          <c:idx val="0"/>
          <c:order val="0"/>
          <c:tx>
            <c:strRef>
              <c:f>'Halal Fund'!$B$24</c:f>
              <c:strCache>
                <c:ptCount val="1"/>
                <c:pt idx="0">
                  <c:v>Fund Yield</c:v>
                </c:pt>
              </c:strCache>
            </c:strRef>
          </c:tx>
          <c:spPr>
            <a:solidFill>
              <a:srgbClr val="002E5A"/>
            </a:solidFill>
            <a:ln>
              <a:noFill/>
            </a:ln>
            <a:effectLst/>
          </c:spPr>
          <c:invertIfNegative val="0"/>
          <c:dLbls>
            <c:dLbl>
              <c:idx val="1"/>
              <c:layout>
                <c:manualLayout>
                  <c:x val="0"/>
                  <c:y val="3.15089369393285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DEB-4C81-BC02-19BEC2B9D9A6}"/>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'Halal Fund'!$A$25:$A$28</c:f>
              <c:strCache>
                <c:ptCount val="2"/>
                <c:pt idx="0">
                  <c:v>Year to Date 2021</c:v>
                </c:pt>
                <c:pt idx="1">
                  <c:v>Inception to date</c:v>
                </c:pt>
              </c:strCache>
            </c:strRef>
          </c:cat>
          <c:val>
            <c:numRef>
              <c:f>'Halal Fund'!$B$25:$B$28</c:f>
              <c:numCache>
                <c:formatCode>0.0%</c:formatCode>
                <c:ptCount val="4"/>
                <c:pt idx="0">
                  <c:v>1.2E-2</c:v>
                </c:pt>
                <c:pt idx="1">
                  <c:v>0.12868360000000001</c:v>
                </c:pt>
              </c:numCache>
            </c:numRef>
          </c:val>
          <c:extLst>
            <c:ext xmlns:c16="http://schemas.microsoft.com/office/drawing/2014/chart" uri="{C3380CC4-5D6E-409C-BE32-E72D297353CC}">
              <c16:uniqueId val="{00000000-5DEB-4C81-BC02-19BEC2B9D9A6}"/>
            </c:ext>
          </c:extLst>
        </c:ser>
        <c:ser>
          <c:idx val="1"/>
          <c:order val="1"/>
          <c:tx>
            <c:strRef>
              <c:f>'Halal Fund'!$C$24</c:f>
              <c:strCache>
                <c:ptCount val="1"/>
                <c:pt idx="0">
                  <c:v>Benchmark</c:v>
                </c:pt>
              </c:strCache>
            </c:strRef>
          </c:tx>
          <c:spPr>
            <a:solidFill>
              <a:srgbClr val="D2D7DB"/>
            </a:solidFill>
            <a:ln>
              <a:noFill/>
            </a:ln>
            <a:effectLst/>
          </c:spPr>
          <c:invertIfNegative val="0"/>
          <c:dLbls>
            <c:dLbl>
              <c:idx val="1"/>
              <c:layout>
                <c:manualLayout>
                  <c:x val="2.1068470039225413E-2"/>
                  <c:y val="2.09893156945955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DEB-4C81-BC02-19BEC2B9D9A6}"/>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'Halal Fund'!$A$25:$A$28</c:f>
              <c:strCache>
                <c:ptCount val="2"/>
                <c:pt idx="0">
                  <c:v>Year to Date 2021</c:v>
                </c:pt>
                <c:pt idx="1">
                  <c:v>Inception to date</c:v>
                </c:pt>
              </c:strCache>
            </c:strRef>
          </c:cat>
          <c:val>
            <c:numRef>
              <c:f>'Halal Fund'!$C$25:$C$28</c:f>
              <c:numCache>
                <c:formatCode>0.0%</c:formatCode>
                <c:ptCount val="4"/>
                <c:pt idx="0">
                  <c:v>-6.0299999999999999E-2</c:v>
                </c:pt>
                <c:pt idx="1">
                  <c:v>8.1594699999999909E-2</c:v>
                </c:pt>
              </c:numCache>
            </c:numRef>
          </c:val>
          <c:extLst>
            <c:ext xmlns:c16="http://schemas.microsoft.com/office/drawing/2014/chart" uri="{C3380CC4-5D6E-409C-BE32-E72D297353CC}">
              <c16:uniqueId val="{00000002-5DEB-4C81-BC02-19BEC2B9D9A6}"/>
            </c:ext>
          </c:extLst>
        </c:ser>
        <c:dLbls>
          <c:showLegendKey val="0"/>
          <c:showVal val="0"/>
          <c:showCatName val="0"/>
          <c:showSerName val="0"/>
          <c:showPercent val="0"/>
          <c:showBubbleSize val="0"/>
        </c:dLbls>
        <c:gapWidth val="242"/>
        <c:axId val="319697736"/>
        <c:axId val="319704792"/>
      </c:barChart>
      <c:catAx>
        <c:axId val="319697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704792"/>
        <c:crosses val="autoZero"/>
        <c:auto val="1"/>
        <c:lblAlgn val="ctr"/>
        <c:lblOffset val="100"/>
        <c:noMultiLvlLbl val="0"/>
      </c:catAx>
      <c:valAx>
        <c:axId val="319704792"/>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697736"/>
        <c:crosses val="autoZero"/>
        <c:crossBetween val="between"/>
      </c:valAx>
      <c:spPr>
        <a:noFill/>
        <a:ln>
          <a:noFill/>
        </a:ln>
        <a:effectLst/>
      </c:spPr>
    </c:plotArea>
    <c:legend>
      <c:legendPos val="b"/>
      <c:layout>
        <c:manualLayout>
          <c:xMode val="edge"/>
          <c:yMode val="edge"/>
          <c:x val="0.2121107108811893"/>
          <c:y val="0"/>
          <c:w val="0.41651675511378422"/>
          <c:h val="0.13997585915724106"/>
        </c:manualLayout>
      </c:layout>
      <c:overlay val="0"/>
      <c:spPr>
        <a:noFill/>
        <a:ln>
          <a:noFill/>
        </a:ln>
        <a:effectLst/>
      </c:spPr>
      <c:txPr>
        <a:bodyPr rot="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75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3.1896580949989033E-2"/>
          <c:y val="2.2499704131284982E-2"/>
          <c:w val="0.96810341905001096"/>
          <c:h val="0.8662940203051448"/>
        </c:manualLayout>
      </c:layout>
      <c:pie3DChart>
        <c:varyColors val="1"/>
        <c:ser>
          <c:idx val="0"/>
          <c:order val="0"/>
          <c:dPt>
            <c:idx val="0"/>
            <c:bubble3D val="0"/>
            <c:spPr>
              <a:solidFill>
                <a:srgbClr val="D2D7DB"/>
              </a:solidFill>
              <a:ln>
                <a:noFill/>
              </a:ln>
              <a:effectLst/>
              <a:sp3d/>
            </c:spPr>
            <c:extLst>
              <c:ext xmlns:c16="http://schemas.microsoft.com/office/drawing/2014/chart" uri="{C3380CC4-5D6E-409C-BE32-E72D297353CC}">
                <c16:uniqueId val="{00000001-A908-4113-B091-702332CD60B0}"/>
              </c:ext>
            </c:extLst>
          </c:dPt>
          <c:dPt>
            <c:idx val="1"/>
            <c:bubble3D val="0"/>
            <c:spPr>
              <a:solidFill>
                <a:srgbClr val="002E5A"/>
              </a:solidFill>
              <a:ln>
                <a:noFill/>
              </a:ln>
              <a:effectLst/>
              <a:sp3d/>
            </c:spPr>
            <c:extLst>
              <c:ext xmlns:c16="http://schemas.microsoft.com/office/drawing/2014/chart" uri="{C3380CC4-5D6E-409C-BE32-E72D297353CC}">
                <c16:uniqueId val="{00000003-A908-4113-B091-702332CD60B0}"/>
              </c:ext>
            </c:extLst>
          </c:dPt>
          <c:dPt>
            <c:idx val="2"/>
            <c:bubble3D val="0"/>
            <c:spPr>
              <a:solidFill>
                <a:srgbClr val="B50156"/>
              </a:solidFill>
              <a:ln>
                <a:noFill/>
              </a:ln>
              <a:effectLst/>
              <a:sp3d/>
            </c:spPr>
            <c:extLst>
              <c:ext xmlns:c16="http://schemas.microsoft.com/office/drawing/2014/chart" uri="{C3380CC4-5D6E-409C-BE32-E72D297353CC}">
                <c16:uniqueId val="{00000005-A908-4113-B091-702332CD60B0}"/>
              </c:ext>
            </c:extLst>
          </c:dPt>
          <c:dPt>
            <c:idx val="3"/>
            <c:bubble3D val="0"/>
            <c:spPr>
              <a:solidFill>
                <a:srgbClr val="54616C"/>
              </a:solidFill>
              <a:ln>
                <a:noFill/>
              </a:ln>
              <a:effectLst/>
              <a:sp3d/>
            </c:spPr>
            <c:extLst>
              <c:ext xmlns:c16="http://schemas.microsoft.com/office/drawing/2014/chart" uri="{C3380CC4-5D6E-409C-BE32-E72D297353CC}">
                <c16:uniqueId val="{00000007-A908-4113-B091-702332CD60B0}"/>
              </c:ext>
            </c:extLst>
          </c:dPt>
          <c:dLbls>
            <c:dLbl>
              <c:idx val="1"/>
              <c:spPr>
                <a:noFill/>
                <a:ln>
                  <a:noFill/>
                </a:ln>
                <a:effectLst/>
              </c:spPr>
              <c:txPr>
                <a:bodyPr rot="0" spcFirstLastPara="1" vertOverflow="ellipsis" vert="horz" wrap="square" anchor="ctr" anchorCtr="1"/>
                <a:lstStyle/>
                <a:p>
                  <a:pPr>
                    <a:defRPr sz="75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6="http://schemas.microsoft.com/office/drawing/2014/chart" uri="{C3380CC4-5D6E-409C-BE32-E72D297353CC}">
                  <c16:uniqueId val="{00000003-A908-4113-B091-702332CD60B0}"/>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'Bond Fund'!$A$12:$A$15</c:f>
              <c:strCache>
                <c:ptCount val="4"/>
                <c:pt idx="0">
                  <c:v>Money Market </c:v>
                </c:pt>
                <c:pt idx="1">
                  <c:v>FGN bonds</c:v>
                </c:pt>
                <c:pt idx="2">
                  <c:v>State government bonds</c:v>
                </c:pt>
                <c:pt idx="3">
                  <c:v>Corporate bonds</c:v>
                </c:pt>
              </c:strCache>
            </c:strRef>
          </c:cat>
          <c:val>
            <c:numRef>
              <c:f>'Bond Fund'!$B$12:$B$15</c:f>
              <c:numCache>
                <c:formatCode>0%</c:formatCode>
                <c:ptCount val="4"/>
                <c:pt idx="0">
                  <c:v>0.32840000000000003</c:v>
                </c:pt>
                <c:pt idx="1">
                  <c:v>0.57569999999999999</c:v>
                </c:pt>
                <c:pt idx="2" formatCode="0.00%">
                  <c:v>2E-3</c:v>
                </c:pt>
                <c:pt idx="3">
                  <c:v>9.3899999999999997E-2</c:v>
                </c:pt>
              </c:numCache>
            </c:numRef>
          </c:val>
          <c:extLst>
            <c:ext xmlns:c16="http://schemas.microsoft.com/office/drawing/2014/chart" uri="{C3380CC4-5D6E-409C-BE32-E72D297353CC}">
              <c16:uniqueId val="{00000008-A908-4113-B091-702332CD60B0}"/>
            </c:ext>
          </c:extLst>
        </c:ser>
        <c:dLbls>
          <c:showLegendKey val="0"/>
          <c:showVal val="0"/>
          <c:showCatName val="1"/>
          <c:showSerName val="0"/>
          <c:showPercent val="1"/>
          <c:showBubbleSize val="0"/>
          <c:showLeaderLines val="1"/>
        </c:dLbls>
      </c:pie3DChart>
      <c:spPr>
        <a:noFill/>
        <a:ln>
          <a:noFill/>
        </a:ln>
        <a:effectLst/>
      </c:spPr>
    </c:plotArea>
    <c:plotVisOnly val="1"/>
    <c:dispBlanksAs val="zero"/>
    <c:showDLblsOverMax val="0"/>
  </c:chart>
  <c:spPr>
    <a:noFill/>
    <a:ln w="9525" cap="flat" cmpd="sng" algn="ctr">
      <a:noFill/>
      <a:round/>
    </a:ln>
    <a:effectLst/>
  </c:spPr>
  <c:txPr>
    <a:bodyPr/>
    <a:lstStyle/>
    <a:p>
      <a:pPr>
        <a:defRPr sz="75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17457023067523"/>
          <c:y val="0.11345532708902255"/>
          <c:w val="0.81501201333175077"/>
          <c:h val="0.76695222620171788"/>
        </c:manualLayout>
      </c:layout>
      <c:barChart>
        <c:barDir val="col"/>
        <c:grouping val="clustered"/>
        <c:varyColors val="0"/>
        <c:ser>
          <c:idx val="0"/>
          <c:order val="0"/>
          <c:tx>
            <c:strRef>
              <c:f>'Bond Fund'!$B$24</c:f>
              <c:strCache>
                <c:ptCount val="1"/>
                <c:pt idx="0">
                  <c:v>Total Return</c:v>
                </c:pt>
              </c:strCache>
            </c:strRef>
          </c:tx>
          <c:spPr>
            <a:solidFill>
              <a:srgbClr val="002E5A"/>
            </a:solidFill>
            <a:ln>
              <a:noFill/>
            </a:ln>
            <a:effectLst/>
          </c:spPr>
          <c:invertIfNegative val="0"/>
          <c:dLbls>
            <c:dLbl>
              <c:idx val="0"/>
              <c:layout>
                <c:manualLayout>
                  <c:x val="-3.8279062158165379E-2"/>
                  <c:y val="0.103921551946597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F7-4E07-8317-D7A6EA104701}"/>
                </c:ext>
              </c:extLst>
            </c:dLbl>
            <c:dLbl>
              <c:idx val="1"/>
              <c:layout>
                <c:manualLayout>
                  <c:x val="-4.073946948870365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4F7-4E07-8317-D7A6EA104701}"/>
                </c:ext>
              </c:extLst>
            </c:dLbl>
            <c:dLbl>
              <c:idx val="3"/>
              <c:layout>
                <c:manualLayout>
                  <c:x val="0"/>
                  <c:y val="1.4405585283617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F7-4E07-8317-D7A6EA104701}"/>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'Bond Fund'!$A$25:$A$28</c:f>
              <c:strCache>
                <c:ptCount val="4"/>
                <c:pt idx="0">
                  <c:v>Year to Date 2021</c:v>
                </c:pt>
                <c:pt idx="1">
                  <c:v>Full Year 2020</c:v>
                </c:pt>
                <c:pt idx="2">
                  <c:v>Full Year 2019</c:v>
                </c:pt>
                <c:pt idx="3">
                  <c:v>Inception to Date</c:v>
                </c:pt>
              </c:strCache>
            </c:strRef>
          </c:cat>
          <c:val>
            <c:numRef>
              <c:f>'Bond Fund'!$B$25:$B$28</c:f>
              <c:numCache>
                <c:formatCode>0.0%</c:formatCode>
                <c:ptCount val="4"/>
                <c:pt idx="0">
                  <c:v>-1.21E-2</c:v>
                </c:pt>
                <c:pt idx="1">
                  <c:v>0.20610000000000001</c:v>
                </c:pt>
                <c:pt idx="2">
                  <c:v>0.12859999999999999</c:v>
                </c:pt>
                <c:pt idx="3">
                  <c:v>0.62558944999999988</c:v>
                </c:pt>
              </c:numCache>
            </c:numRef>
          </c:val>
          <c:extLst>
            <c:ext xmlns:c16="http://schemas.microsoft.com/office/drawing/2014/chart" uri="{C3380CC4-5D6E-409C-BE32-E72D297353CC}">
              <c16:uniqueId val="{00000001-F4F7-4E07-8317-D7A6EA104701}"/>
            </c:ext>
          </c:extLst>
        </c:ser>
        <c:ser>
          <c:idx val="1"/>
          <c:order val="1"/>
          <c:tx>
            <c:strRef>
              <c:f>'Bond Fund'!$C$24</c:f>
              <c:strCache>
                <c:ptCount val="1"/>
                <c:pt idx="0">
                  <c:v>Benchmark</c:v>
                </c:pt>
              </c:strCache>
            </c:strRef>
          </c:tx>
          <c:spPr>
            <a:solidFill>
              <a:srgbClr val="D2D7DB"/>
            </a:solidFill>
            <a:ln>
              <a:noFill/>
            </a:ln>
            <a:effectLst/>
          </c:spPr>
          <c:invertIfNegative val="0"/>
          <c:dLbls>
            <c:dLbl>
              <c:idx val="0"/>
              <c:layout>
                <c:manualLayout>
                  <c:x val="1.2921148275629814E-2"/>
                  <c:y val="0.1224315947379913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F7-4E07-8317-D7A6EA104701}"/>
                </c:ext>
              </c:extLst>
            </c:dLbl>
            <c:dLbl>
              <c:idx val="2"/>
              <c:layout>
                <c:manualLayout>
                  <c:x val="2.4443681693222172E-2"/>
                  <c:y val="3.60139632090424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4F7-4E07-8317-D7A6EA104701}"/>
                </c:ext>
              </c:extLst>
            </c:dLbl>
            <c:dLbl>
              <c:idx val="3"/>
              <c:layout>
                <c:manualLayout>
                  <c:x val="2.4443681693222172E-2"/>
                  <c:y val="7.202792641808525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F7-4E07-8317-D7A6EA104701}"/>
                </c:ext>
              </c:extLst>
            </c:dLbl>
            <c:spPr>
              <a:noFill/>
              <a:ln>
                <a:noFill/>
              </a:ln>
              <a:effectLst/>
            </c:spPr>
            <c:txPr>
              <a:bodyPr rot="0" spcFirstLastPara="1" vertOverflow="ellipsis" vert="horz" wrap="square" anchor="ctr" anchorCtr="1"/>
              <a:lstStyle/>
              <a:p>
                <a:pPr algn="ct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'Bond Fund'!$A$25:$A$28</c:f>
              <c:strCache>
                <c:ptCount val="4"/>
                <c:pt idx="0">
                  <c:v>Year to Date 2021</c:v>
                </c:pt>
                <c:pt idx="1">
                  <c:v>Full Year 2020</c:v>
                </c:pt>
                <c:pt idx="2">
                  <c:v>Full Year 2019</c:v>
                </c:pt>
                <c:pt idx="3">
                  <c:v>Inception to Date</c:v>
                </c:pt>
              </c:strCache>
            </c:strRef>
          </c:cat>
          <c:val>
            <c:numRef>
              <c:f>'Bond Fund'!$C$25:$C$28</c:f>
              <c:numCache>
                <c:formatCode>0.0%</c:formatCode>
                <c:ptCount val="4"/>
                <c:pt idx="0">
                  <c:v>-4.0800000000000003E-2</c:v>
                </c:pt>
                <c:pt idx="1">
                  <c:v>0.24840000000000001</c:v>
                </c:pt>
                <c:pt idx="2">
                  <c:v>0.1203</c:v>
                </c:pt>
                <c:pt idx="3">
                  <c:v>0.40254224000000005</c:v>
                </c:pt>
              </c:numCache>
            </c:numRef>
          </c:val>
          <c:extLst>
            <c:ext xmlns:c16="http://schemas.microsoft.com/office/drawing/2014/chart" uri="{C3380CC4-5D6E-409C-BE32-E72D297353CC}">
              <c16:uniqueId val="{00000003-F4F7-4E07-8317-D7A6EA104701}"/>
            </c:ext>
          </c:extLst>
        </c:ser>
        <c:ser>
          <c:idx val="2"/>
          <c:order val="2"/>
          <c:tx>
            <c:strRef>
              <c:f>'Bond Fund'!$D$24</c:f>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lgn="ct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'Bond Fund'!$A$25:$A$28</c:f>
              <c:strCache>
                <c:ptCount val="4"/>
                <c:pt idx="0">
                  <c:v>Year to Date 2021</c:v>
                </c:pt>
                <c:pt idx="1">
                  <c:v>Full Year 2020</c:v>
                </c:pt>
                <c:pt idx="2">
                  <c:v>Full Year 2019</c:v>
                </c:pt>
                <c:pt idx="3">
                  <c:v>Inception to Date</c:v>
                </c:pt>
              </c:strCache>
            </c:strRef>
          </c:cat>
          <c:val>
            <c:numRef>
              <c:f>'Bond Fund'!$D$25:$D$28</c:f>
              <c:numCache>
                <c:formatCode>General</c:formatCode>
                <c:ptCount val="4"/>
              </c:numCache>
            </c:numRef>
          </c:val>
          <c:extLst>
            <c:ext xmlns:c16="http://schemas.microsoft.com/office/drawing/2014/chart" uri="{C3380CC4-5D6E-409C-BE32-E72D297353CC}">
              <c16:uniqueId val="{00000004-F4F7-4E07-8317-D7A6EA104701}"/>
            </c:ext>
          </c:extLst>
        </c:ser>
        <c:dLbls>
          <c:showLegendKey val="0"/>
          <c:showVal val="1"/>
          <c:showCatName val="0"/>
          <c:showSerName val="0"/>
          <c:showPercent val="0"/>
          <c:showBubbleSize val="0"/>
        </c:dLbls>
        <c:gapWidth val="75"/>
        <c:axId val="319708712"/>
        <c:axId val="319696952"/>
      </c:barChart>
      <c:catAx>
        <c:axId val="319708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696952"/>
        <c:crosses val="autoZero"/>
        <c:auto val="1"/>
        <c:lblAlgn val="ctr"/>
        <c:lblOffset val="100"/>
        <c:noMultiLvlLbl val="0"/>
      </c:catAx>
      <c:valAx>
        <c:axId val="319696952"/>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708712"/>
        <c:crosses val="autoZero"/>
        <c:crossBetween val="between"/>
      </c:valAx>
      <c:spPr>
        <a:noFill/>
        <a:ln>
          <a:noFill/>
        </a:ln>
        <a:effectLst/>
      </c:spPr>
    </c:plotArea>
    <c:legend>
      <c:legendPos val="b"/>
      <c:legendEntry>
        <c:idx val="2"/>
        <c:delete val="1"/>
      </c:legendEntry>
      <c:layout>
        <c:manualLayout>
          <c:xMode val="edge"/>
          <c:yMode val="edge"/>
          <c:x val="0.2558579126201983"/>
          <c:y val="4.9297049271134777E-2"/>
          <c:w val="0.58936049395888856"/>
          <c:h val="8.6778711734120606E-2"/>
        </c:manualLayout>
      </c:layout>
      <c:overlay val="0"/>
      <c:spPr>
        <a:noFill/>
        <a:ln>
          <a:noFill/>
        </a:ln>
        <a:effectLst/>
      </c:spPr>
      <c:txPr>
        <a:bodyPr rot="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75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020186886940305"/>
          <c:y val="8.4644043622280354E-2"/>
          <c:w val="0.81566200767950114"/>
          <c:h val="0.68082651848808895"/>
        </c:manualLayout>
      </c:layout>
      <c:barChart>
        <c:barDir val="col"/>
        <c:grouping val="clustered"/>
        <c:varyColors val="0"/>
        <c:ser>
          <c:idx val="0"/>
          <c:order val="0"/>
          <c:tx>
            <c:strRef>
              <c:f>'Money Market'!$B$22</c:f>
              <c:strCache>
                <c:ptCount val="1"/>
                <c:pt idx="0">
                  <c:v>Fund Yield</c:v>
                </c:pt>
              </c:strCache>
            </c:strRef>
          </c:tx>
          <c:spPr>
            <a:solidFill>
              <a:srgbClr val="002E5A"/>
            </a:solidFill>
            <a:ln>
              <a:noFill/>
            </a:ln>
            <a:effectLst/>
          </c:spPr>
          <c:invertIfNegative val="0"/>
          <c:dLbls>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'Money Market'!$A$23:$A$26</c:f>
              <c:strCache>
                <c:ptCount val="4"/>
                <c:pt idx="0">
                  <c:v>1 Month</c:v>
                </c:pt>
                <c:pt idx="1">
                  <c:v>3 Month</c:v>
                </c:pt>
                <c:pt idx="2">
                  <c:v>9 Month</c:v>
                </c:pt>
                <c:pt idx="3">
                  <c:v>12 Month</c:v>
                </c:pt>
              </c:strCache>
            </c:strRef>
          </c:cat>
          <c:val>
            <c:numRef>
              <c:f>'Money Market'!$B$23:$B$26</c:f>
              <c:numCache>
                <c:formatCode>0.0%</c:formatCode>
                <c:ptCount val="4"/>
                <c:pt idx="0">
                  <c:v>8.09E-2</c:v>
                </c:pt>
                <c:pt idx="1">
                  <c:v>5.8900000000000001E-2</c:v>
                </c:pt>
                <c:pt idx="2">
                  <c:v>3.1699999999999999E-2</c:v>
                </c:pt>
                <c:pt idx="3">
                  <c:v>3.5200000000000002E-2</c:v>
                </c:pt>
              </c:numCache>
            </c:numRef>
          </c:val>
          <c:extLst>
            <c:ext xmlns:c16="http://schemas.microsoft.com/office/drawing/2014/chart" uri="{C3380CC4-5D6E-409C-BE32-E72D297353CC}">
              <c16:uniqueId val="{00000000-1252-427E-95D6-7F0CDE0F7FDB}"/>
            </c:ext>
          </c:extLst>
        </c:ser>
        <c:ser>
          <c:idx val="1"/>
          <c:order val="1"/>
          <c:tx>
            <c:strRef>
              <c:f>'Money Market'!$C$22</c:f>
              <c:strCache>
                <c:ptCount val="1"/>
                <c:pt idx="0">
                  <c:v>Benchmark</c:v>
                </c:pt>
              </c:strCache>
            </c:strRef>
          </c:tx>
          <c:spPr>
            <a:solidFill>
              <a:srgbClr val="D2D7DB"/>
            </a:solidFill>
            <a:ln>
              <a:noFill/>
            </a:ln>
            <a:effectLst/>
          </c:spPr>
          <c:invertIfNegative val="0"/>
          <c:dLbls>
            <c:dLbl>
              <c:idx val="0"/>
              <c:layout>
                <c:manualLayout>
                  <c:x val="1.2827224690219158E-2"/>
                  <c:y val="2.30847391697127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252-427E-95D6-7F0CDE0F7FDB}"/>
                </c:ext>
              </c:extLst>
            </c:dLbl>
            <c:dLbl>
              <c:idx val="1"/>
              <c:layout>
                <c:manualLayout>
                  <c:x val="1.7102966253625541E-2"/>
                  <c:y val="7.694913056571011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252-427E-95D6-7F0CDE0F7FDB}"/>
                </c:ext>
              </c:extLst>
            </c:dLbl>
            <c:dLbl>
              <c:idx val="2"/>
              <c:layout>
                <c:manualLayout>
                  <c:x val="2.5654449380438316E-2"/>
                  <c:y val="2.30847391697128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252-427E-95D6-7F0CDE0F7FDB}"/>
                </c:ext>
              </c:extLst>
            </c:dLbl>
            <c:dLbl>
              <c:idx val="3"/>
              <c:layout>
                <c:manualLayout>
                  <c:x val="1.2827224690219158E-2"/>
                  <c:y val="1.538982611314188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252-427E-95D6-7F0CDE0F7FDB}"/>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'Money Market'!$A$23:$A$26</c:f>
              <c:strCache>
                <c:ptCount val="4"/>
                <c:pt idx="0">
                  <c:v>1 Month</c:v>
                </c:pt>
                <c:pt idx="1">
                  <c:v>3 Month</c:v>
                </c:pt>
                <c:pt idx="2">
                  <c:v>9 Month</c:v>
                </c:pt>
                <c:pt idx="3">
                  <c:v>12 Month</c:v>
                </c:pt>
              </c:strCache>
            </c:strRef>
          </c:cat>
          <c:val>
            <c:numRef>
              <c:f>'Money Market'!$C$23:$C$26</c:f>
              <c:numCache>
                <c:formatCode>0.0%</c:formatCode>
                <c:ptCount val="4"/>
                <c:pt idx="0">
                  <c:v>2.5000000000000001E-2</c:v>
                </c:pt>
                <c:pt idx="1">
                  <c:v>2.3300000000000001E-2</c:v>
                </c:pt>
                <c:pt idx="2">
                  <c:v>1.2800000000000001E-2</c:v>
                </c:pt>
                <c:pt idx="3">
                  <c:v>1.2699999999999999E-2</c:v>
                </c:pt>
              </c:numCache>
            </c:numRef>
          </c:val>
          <c:extLst>
            <c:ext xmlns:c16="http://schemas.microsoft.com/office/drawing/2014/chart" uri="{C3380CC4-5D6E-409C-BE32-E72D297353CC}">
              <c16:uniqueId val="{00000001-1252-427E-95D6-7F0CDE0F7FDB}"/>
            </c:ext>
          </c:extLst>
        </c:ser>
        <c:dLbls>
          <c:showLegendKey val="0"/>
          <c:showVal val="0"/>
          <c:showCatName val="0"/>
          <c:showSerName val="0"/>
          <c:showPercent val="0"/>
          <c:showBubbleSize val="0"/>
        </c:dLbls>
        <c:gapWidth val="242"/>
        <c:axId val="319697736"/>
        <c:axId val="319704792"/>
      </c:barChart>
      <c:catAx>
        <c:axId val="3196977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704792"/>
        <c:crosses val="autoZero"/>
        <c:auto val="1"/>
        <c:lblAlgn val="ctr"/>
        <c:lblOffset val="100"/>
        <c:noMultiLvlLbl val="0"/>
      </c:catAx>
      <c:valAx>
        <c:axId val="319704792"/>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697736"/>
        <c:crosses val="autoZero"/>
        <c:crossBetween val="between"/>
      </c:valAx>
      <c:spPr>
        <a:noFill/>
        <a:ln>
          <a:noFill/>
        </a:ln>
        <a:effectLst/>
      </c:spPr>
    </c:plotArea>
    <c:legend>
      <c:legendPos val="b"/>
      <c:layout>
        <c:manualLayout>
          <c:xMode val="edge"/>
          <c:yMode val="edge"/>
          <c:x val="0.28802540371117125"/>
          <c:y val="4.2740786913894227E-2"/>
          <c:w val="0.62947399961956008"/>
          <c:h val="9.081575014290999E-2"/>
        </c:manualLayout>
      </c:layout>
      <c:overlay val="0"/>
      <c:spPr>
        <a:noFill/>
        <a:ln>
          <a:noFill/>
        </a:ln>
        <a:effectLst/>
      </c:spPr>
      <c:txPr>
        <a:bodyPr rot="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75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335"/>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4815314398389198"/>
          <c:w val="0.90079136347313149"/>
          <c:h val="0.8127073896313155"/>
        </c:manualLayout>
      </c:layout>
      <c:pie3DChart>
        <c:varyColors val="1"/>
        <c:ser>
          <c:idx val="0"/>
          <c:order val="0"/>
          <c:spPr>
            <a:ln>
              <a:noFill/>
            </a:ln>
          </c:spPr>
          <c:dPt>
            <c:idx val="0"/>
            <c:bubble3D val="0"/>
            <c:spPr>
              <a:solidFill>
                <a:srgbClr val="B50156"/>
              </a:solidFill>
              <a:ln w="25400">
                <a:noFill/>
              </a:ln>
              <a:effectLst/>
              <a:sp3d/>
            </c:spPr>
            <c:extLst>
              <c:ext xmlns:c16="http://schemas.microsoft.com/office/drawing/2014/chart" uri="{C3380CC4-5D6E-409C-BE32-E72D297353CC}">
                <c16:uniqueId val="{00000001-DB8A-41B2-8F64-607B98F0ABCE}"/>
              </c:ext>
            </c:extLst>
          </c:dPt>
          <c:dPt>
            <c:idx val="1"/>
            <c:bubble3D val="0"/>
            <c:spPr>
              <a:solidFill>
                <a:srgbClr val="D2D7DB"/>
              </a:solidFill>
              <a:ln w="25400">
                <a:noFill/>
              </a:ln>
              <a:effectLst/>
              <a:sp3d/>
            </c:spPr>
            <c:extLst>
              <c:ext xmlns:c16="http://schemas.microsoft.com/office/drawing/2014/chart" uri="{C3380CC4-5D6E-409C-BE32-E72D297353CC}">
                <c16:uniqueId val="{00000003-DB8A-41B2-8F64-607B98F0ABCE}"/>
              </c:ext>
            </c:extLst>
          </c:dPt>
          <c:dPt>
            <c:idx val="2"/>
            <c:bubble3D val="0"/>
            <c:spPr>
              <a:solidFill>
                <a:srgbClr val="002E5A"/>
              </a:solidFill>
              <a:ln w="25400">
                <a:noFill/>
              </a:ln>
              <a:effectLst/>
              <a:sp3d/>
            </c:spPr>
            <c:extLst>
              <c:ext xmlns:c16="http://schemas.microsoft.com/office/drawing/2014/chart" uri="{C3380CC4-5D6E-409C-BE32-E72D297353CC}">
                <c16:uniqueId val="{00000005-DB8A-41B2-8F64-607B98F0ABCE}"/>
              </c:ext>
            </c:extLst>
          </c:dPt>
          <c:dPt>
            <c:idx val="3"/>
            <c:bubble3D val="0"/>
            <c:spPr>
              <a:solidFill>
                <a:schemeClr val="accent4"/>
              </a:solidFill>
              <a:ln w="25400">
                <a:noFill/>
              </a:ln>
              <a:effectLst/>
              <a:sp3d/>
            </c:spPr>
            <c:extLst>
              <c:ext xmlns:c16="http://schemas.microsoft.com/office/drawing/2014/chart" uri="{C3380CC4-5D6E-409C-BE32-E72D297353CC}">
                <c16:uniqueId val="{00000007-DB8A-41B2-8F64-607B98F0ABCE}"/>
              </c:ext>
            </c:extLst>
          </c:dPt>
          <c:dLbls>
            <c:dLbl>
              <c:idx val="0"/>
              <c:layout>
                <c:manualLayout>
                  <c:x val="0.23624540153886198"/>
                  <c:y val="4.8666820356740824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B8A-41B2-8F64-607B98F0ABCE}"/>
                </c:ext>
              </c:extLst>
            </c:dLbl>
            <c:dLbl>
              <c:idx val="2"/>
              <c:spPr>
                <a:noFill/>
                <a:ln>
                  <a:noFill/>
                </a:ln>
                <a:effectLst/>
              </c:spPr>
              <c:txPr>
                <a:bodyPr rot="0" spcFirstLastPara="1" vertOverflow="ellipsis" vert="horz" wrap="square" anchor="ctr" anchorCtr="1"/>
                <a:lstStyle/>
                <a:p>
                  <a:pPr>
                    <a:defRPr sz="75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extLst>
                <c:ext xmlns:c16="http://schemas.microsoft.com/office/drawing/2014/chart" uri="{C3380CC4-5D6E-409C-BE32-E72D297353CC}">
                  <c16:uniqueId val="{00000005-DB8A-41B2-8F64-607B98F0ABCE}"/>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Eurobond!$A$13:$A$16</c:f>
              <c:strCache>
                <c:ptCount val="4"/>
                <c:pt idx="0">
                  <c:v>Nigerian Sovereign Eurobonds</c:v>
                </c:pt>
                <c:pt idx="1">
                  <c:v>Nigerian Corporate Eurobonds</c:v>
                </c:pt>
                <c:pt idx="2">
                  <c:v>Money Market Instruments</c:v>
                </c:pt>
                <c:pt idx="3">
                  <c:v>Cash</c:v>
                </c:pt>
              </c:strCache>
            </c:strRef>
          </c:cat>
          <c:val>
            <c:numRef>
              <c:f>Eurobond!$B$13:$B$16</c:f>
              <c:numCache>
                <c:formatCode>0.00%</c:formatCode>
                <c:ptCount val="4"/>
                <c:pt idx="0">
                  <c:v>0.16639999999999999</c:v>
                </c:pt>
                <c:pt idx="1">
                  <c:v>0.54769999999999996</c:v>
                </c:pt>
                <c:pt idx="2">
                  <c:v>0.28589999999999999</c:v>
                </c:pt>
              </c:numCache>
            </c:numRef>
          </c:val>
          <c:extLst>
            <c:ext xmlns:c16="http://schemas.microsoft.com/office/drawing/2014/chart" uri="{C3380CC4-5D6E-409C-BE32-E72D297353CC}">
              <c16:uniqueId val="{00000008-DB8A-41B2-8F64-607B98F0ABCE}"/>
            </c:ext>
          </c:extLst>
        </c:ser>
        <c:dLbls>
          <c:showLegendKey val="0"/>
          <c:showVal val="0"/>
          <c:showCatName val="1"/>
          <c:showSerName val="0"/>
          <c:showPercent val="1"/>
          <c:showBubbleSize val="0"/>
          <c:showLeaderLines val="1"/>
        </c:dLbls>
      </c:pie3DChart>
      <c:spPr>
        <a:noFill/>
        <a:ln>
          <a:noFill/>
        </a:ln>
        <a:effectLst/>
      </c:spPr>
    </c:plotArea>
    <c:plotVisOnly val="1"/>
    <c:dispBlanksAs val="gap"/>
    <c:showDLblsOverMax val="0"/>
  </c:chart>
  <c:spPr>
    <a:noFill/>
    <a:ln>
      <a:noFill/>
    </a:ln>
    <a:effectLst/>
  </c:spPr>
  <c:txPr>
    <a:bodyPr/>
    <a:lstStyle/>
    <a:p>
      <a:pPr>
        <a:defRPr sz="75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54039983236463"/>
          <c:y val="8.7799457742504361E-2"/>
          <c:w val="0.81803084238782731"/>
          <c:h val="0.71608785225054461"/>
        </c:manualLayout>
      </c:layout>
      <c:barChart>
        <c:barDir val="col"/>
        <c:grouping val="clustered"/>
        <c:varyColors val="0"/>
        <c:ser>
          <c:idx val="0"/>
          <c:order val="0"/>
          <c:tx>
            <c:strRef>
              <c:f>Eurobond!$B$22</c:f>
              <c:strCache>
                <c:ptCount val="1"/>
                <c:pt idx="0">
                  <c:v>Fund Yield</c:v>
                </c:pt>
              </c:strCache>
            </c:strRef>
          </c:tx>
          <c:spPr>
            <a:solidFill>
              <a:srgbClr val="002E5A"/>
            </a:solidFill>
            <a:ln>
              <a:noFill/>
            </a:ln>
            <a:effectLst/>
          </c:spPr>
          <c:invertIfNegative val="0"/>
          <c:dLbls>
            <c:dLbl>
              <c:idx val="0"/>
              <c:layout>
                <c:manualLayout>
                  <c:x val="-2.1103980809003674E-2"/>
                  <c:y val="7.981768885682215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B84-4BA1-9106-9A75125DA135}"/>
                </c:ext>
              </c:extLst>
            </c:dLbl>
            <c:dLbl>
              <c:idx val="1"/>
              <c:layout>
                <c:manualLayout>
                  <c:x val="-3.6219416260567398E-2"/>
                  <c:y val="1.59635377713644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B84-4BA1-9106-9A75125DA135}"/>
                </c:ext>
              </c:extLst>
            </c:dLbl>
            <c:dLbl>
              <c:idx val="2"/>
              <c:layout>
                <c:manualLayout>
                  <c:x val="-4.4444318891452832E-2"/>
                  <c:y val="3.94286813237919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B84-4BA1-9106-9A75125DA135}"/>
                </c:ext>
              </c:extLst>
            </c:dLbl>
            <c:dLbl>
              <c:idx val="3"/>
              <c:layout>
                <c:manualLayout>
                  <c:x val="-4.2207961618007314E-3"/>
                  <c:y val="2.39453066570466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B84-4BA1-9106-9A75125DA135}"/>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Eurobond!$A$23:$A$26</c:f>
              <c:strCache>
                <c:ptCount val="4"/>
                <c:pt idx="0">
                  <c:v>Year to Date 2021</c:v>
                </c:pt>
                <c:pt idx="1">
                  <c:v>Full Year 2020</c:v>
                </c:pt>
                <c:pt idx="2">
                  <c:v>Full Year 2019</c:v>
                </c:pt>
                <c:pt idx="3">
                  <c:v>Inception to date</c:v>
                </c:pt>
              </c:strCache>
            </c:strRef>
          </c:cat>
          <c:val>
            <c:numRef>
              <c:f>Eurobond!$B$23:$B$26</c:f>
              <c:numCache>
                <c:formatCode>0.0%</c:formatCode>
                <c:ptCount val="4"/>
                <c:pt idx="0">
                  <c:v>3.3500000000000002E-2</c:v>
                </c:pt>
                <c:pt idx="1">
                  <c:v>7.2999999999999995E-2</c:v>
                </c:pt>
                <c:pt idx="2">
                  <c:v>0.10349999999999999</c:v>
                </c:pt>
                <c:pt idx="3">
                  <c:v>0.46126565000000008</c:v>
                </c:pt>
              </c:numCache>
            </c:numRef>
          </c:val>
          <c:extLst>
            <c:ext xmlns:c16="http://schemas.microsoft.com/office/drawing/2014/chart" uri="{C3380CC4-5D6E-409C-BE32-E72D297353CC}">
              <c16:uniqueId val="{00000002-3B84-4BA1-9106-9A75125DA135}"/>
            </c:ext>
          </c:extLst>
        </c:ser>
        <c:ser>
          <c:idx val="1"/>
          <c:order val="1"/>
          <c:tx>
            <c:strRef>
              <c:f>Eurobond!$C$22</c:f>
              <c:strCache>
                <c:ptCount val="1"/>
                <c:pt idx="0">
                  <c:v>Benchmark</c:v>
                </c:pt>
              </c:strCache>
            </c:strRef>
          </c:tx>
          <c:spPr>
            <a:solidFill>
              <a:srgbClr val="D2D7DB"/>
            </a:solidFill>
            <a:ln>
              <a:noFill/>
            </a:ln>
            <a:effectLst/>
          </c:spPr>
          <c:invertIfNegative val="0"/>
          <c:dLbls>
            <c:dLbl>
              <c:idx val="0"/>
              <c:layout>
                <c:manualLayout>
                  <c:x val="1.2662388485402194E-2"/>
                  <c:y val="1.59635377713642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B84-4BA1-9106-9A75125DA135}"/>
                </c:ext>
              </c:extLst>
            </c:dLbl>
            <c:dLbl>
              <c:idx val="2"/>
              <c:layout>
                <c:manualLayout>
                  <c:x val="-2.5613918125196233E-3"/>
                  <c:y val="-7.031498448268710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B84-4BA1-9106-9A75125DA135}"/>
                </c:ext>
              </c:extLst>
            </c:dLbl>
            <c:dLbl>
              <c:idx val="3"/>
              <c:layout>
                <c:manualLayout>
                  <c:x val="5.0649553941608617E-2"/>
                  <c:y val="2.39453066570466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B84-4BA1-9106-9A75125DA135}"/>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Eurobond!$A$23:$A$26</c:f>
              <c:strCache>
                <c:ptCount val="4"/>
                <c:pt idx="0">
                  <c:v>Year to Date 2021</c:v>
                </c:pt>
                <c:pt idx="1">
                  <c:v>Full Year 2020</c:v>
                </c:pt>
                <c:pt idx="2">
                  <c:v>Full Year 2019</c:v>
                </c:pt>
                <c:pt idx="3">
                  <c:v>Inception to date</c:v>
                </c:pt>
              </c:strCache>
            </c:strRef>
          </c:cat>
          <c:val>
            <c:numRef>
              <c:f>Eurobond!$C$23:$C$26</c:f>
              <c:numCache>
                <c:formatCode>0.0%</c:formatCode>
                <c:ptCount val="4"/>
                <c:pt idx="0">
                  <c:v>1.06E-2</c:v>
                </c:pt>
                <c:pt idx="1">
                  <c:v>7.5999999999999998E-2</c:v>
                </c:pt>
                <c:pt idx="2">
                  <c:v>0.12909999999999999</c:v>
                </c:pt>
                <c:pt idx="3">
                  <c:v>0.38583577999999985</c:v>
                </c:pt>
              </c:numCache>
            </c:numRef>
          </c:val>
          <c:extLst>
            <c:ext xmlns:c16="http://schemas.microsoft.com/office/drawing/2014/chart" uri="{C3380CC4-5D6E-409C-BE32-E72D297353CC}">
              <c16:uniqueId val="{00000004-3B84-4BA1-9106-9A75125DA135}"/>
            </c:ext>
          </c:extLst>
        </c:ser>
        <c:ser>
          <c:idx val="2"/>
          <c:order val="2"/>
          <c:tx>
            <c:strRef>
              <c:f>Eurobond!$D$21</c:f>
              <c:strCache>
                <c:ptCount val="1"/>
              </c:strCache>
            </c:strRef>
          </c:tx>
          <c:spPr>
            <a:solidFill>
              <a:schemeClr val="accent3"/>
            </a:solidFill>
            <a:ln>
              <a:noFill/>
            </a:ln>
            <a:effectLst/>
          </c:spPr>
          <c:invertIfNegative val="0"/>
          <c:dLbls>
            <c:dLbl>
              <c:idx val="2"/>
              <c:layout>
                <c:manualLayout>
                  <c:x val="3.3333333333333229E-2"/>
                  <c:y val="-2.31481481481482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B84-4BA1-9106-9A75125DA135}"/>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Eurobond!$A$23:$A$26</c:f>
              <c:strCache>
                <c:ptCount val="4"/>
                <c:pt idx="0">
                  <c:v>Year to Date 2021</c:v>
                </c:pt>
                <c:pt idx="1">
                  <c:v>Full Year 2020</c:v>
                </c:pt>
                <c:pt idx="2">
                  <c:v>Full Year 2019</c:v>
                </c:pt>
                <c:pt idx="3">
                  <c:v>Inception to date</c:v>
                </c:pt>
              </c:strCache>
            </c:strRef>
          </c:cat>
          <c:val>
            <c:numRef>
              <c:f>Eurobond!$D$22:$D$25</c:f>
              <c:numCache>
                <c:formatCode>General</c:formatCode>
                <c:ptCount val="4"/>
              </c:numCache>
            </c:numRef>
          </c:val>
          <c:extLst>
            <c:ext xmlns:c16="http://schemas.microsoft.com/office/drawing/2014/chart" uri="{C3380CC4-5D6E-409C-BE32-E72D297353CC}">
              <c16:uniqueId val="{00000006-3B84-4BA1-9106-9A75125DA135}"/>
            </c:ext>
          </c:extLst>
        </c:ser>
        <c:dLbls>
          <c:showLegendKey val="0"/>
          <c:showVal val="0"/>
          <c:showCatName val="0"/>
          <c:showSerName val="0"/>
          <c:showPercent val="0"/>
          <c:showBubbleSize val="0"/>
        </c:dLbls>
        <c:gapWidth val="219"/>
        <c:axId val="319702440"/>
        <c:axId val="319700088"/>
      </c:barChart>
      <c:catAx>
        <c:axId val="319702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700088"/>
        <c:crosses val="autoZero"/>
        <c:auto val="1"/>
        <c:lblAlgn val="ctr"/>
        <c:lblOffset val="100"/>
        <c:noMultiLvlLbl val="0"/>
      </c:catAx>
      <c:valAx>
        <c:axId val="319700088"/>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319702440"/>
        <c:crosses val="autoZero"/>
        <c:crossBetween val="between"/>
      </c:valAx>
      <c:spPr>
        <a:noFill/>
        <a:ln>
          <a:noFill/>
        </a:ln>
        <a:effectLst/>
      </c:spPr>
    </c:plotArea>
    <c:legend>
      <c:legendPos val="b"/>
      <c:legendEntry>
        <c:idx val="2"/>
        <c:delete val="1"/>
      </c:legendEntry>
      <c:layout>
        <c:manualLayout>
          <c:xMode val="edge"/>
          <c:yMode val="edge"/>
          <c:x val="0.23629844386606491"/>
          <c:y val="4.2799180208759079E-2"/>
          <c:w val="0.42419530194708938"/>
          <c:h val="7.8842550711799089E-2"/>
        </c:manualLayout>
      </c:layout>
      <c:overlay val="0"/>
      <c:spPr>
        <a:noFill/>
        <a:ln>
          <a:noFill/>
        </a:ln>
        <a:effectLst/>
      </c:spPr>
      <c:txPr>
        <a:bodyPr rot="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75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76099654537947"/>
          <c:y val="0"/>
          <c:w val="0.71073433961030519"/>
          <c:h val="1"/>
        </c:manualLayout>
      </c:layout>
      <c:pieChart>
        <c:varyColors val="1"/>
        <c:ser>
          <c:idx val="0"/>
          <c:order val="0"/>
          <c:dPt>
            <c:idx val="0"/>
            <c:bubble3D val="0"/>
            <c:spPr>
              <a:solidFill>
                <a:srgbClr val="D2D7DB"/>
              </a:solidFill>
              <a:ln>
                <a:noFill/>
              </a:ln>
              <a:effectLst/>
            </c:spPr>
            <c:extLst>
              <c:ext xmlns:c16="http://schemas.microsoft.com/office/drawing/2014/chart" uri="{C3380CC4-5D6E-409C-BE32-E72D297353CC}">
                <c16:uniqueId val="{00000001-CFC9-483A-AD46-152897651818}"/>
              </c:ext>
            </c:extLst>
          </c:dPt>
          <c:dPt>
            <c:idx val="1"/>
            <c:bubble3D val="0"/>
            <c:spPr>
              <a:solidFill>
                <a:srgbClr val="B50156"/>
              </a:solidFill>
              <a:ln>
                <a:noFill/>
              </a:ln>
              <a:effectLst/>
            </c:spPr>
            <c:extLst>
              <c:ext xmlns:c16="http://schemas.microsoft.com/office/drawing/2014/chart" uri="{C3380CC4-5D6E-409C-BE32-E72D297353CC}">
                <c16:uniqueId val="{00000003-CFC9-483A-AD46-152897651818}"/>
              </c:ext>
            </c:extLst>
          </c:dPt>
          <c:dPt>
            <c:idx val="2"/>
            <c:bubble3D val="0"/>
            <c:spPr>
              <a:solidFill>
                <a:srgbClr val="002E5A"/>
              </a:solidFill>
              <a:ln>
                <a:noFill/>
              </a:ln>
              <a:effectLst/>
            </c:spPr>
            <c:extLst>
              <c:ext xmlns:c16="http://schemas.microsoft.com/office/drawing/2014/chart" uri="{C3380CC4-5D6E-409C-BE32-E72D297353CC}">
                <c16:uniqueId val="{00000005-CFC9-483A-AD46-152897651818}"/>
              </c:ext>
            </c:extLst>
          </c:dPt>
          <c:dLbls>
            <c:dLbl>
              <c:idx val="1"/>
              <c:spPr>
                <a:noFill/>
                <a:ln>
                  <a:noFill/>
                </a:ln>
                <a:effectLst/>
              </c:spPr>
              <c:txPr>
                <a:bodyPr rot="0" spcFirstLastPara="1" vertOverflow="ellipsis" vert="horz" wrap="square" anchor="ctr" anchorCtr="1"/>
                <a:lstStyle/>
                <a:p>
                  <a:pPr>
                    <a:defRPr sz="75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6="http://schemas.microsoft.com/office/drawing/2014/chart" uri="{C3380CC4-5D6E-409C-BE32-E72D297353CC}">
                  <c16:uniqueId val="{00000003-CFC9-483A-AD46-152897651818}"/>
                </c:ext>
              </c:extLst>
            </c:dLbl>
            <c:dLbl>
              <c:idx val="2"/>
              <c:spPr>
                <a:noFill/>
                <a:ln>
                  <a:noFill/>
                </a:ln>
                <a:effectLst/>
              </c:spPr>
              <c:txPr>
                <a:bodyPr rot="0" spcFirstLastPara="1" vertOverflow="ellipsis" vert="horz" wrap="square" anchor="ctr" anchorCtr="1"/>
                <a:lstStyle/>
                <a:p>
                  <a:pPr>
                    <a:defRPr sz="75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c:ext xmlns:c16="http://schemas.microsoft.com/office/drawing/2014/chart" uri="{C3380CC4-5D6E-409C-BE32-E72D297353CC}">
                  <c16:uniqueId val="{00000005-CFC9-483A-AD46-152897651818}"/>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'Balanced Fund'!$A$11:$A$13</c:f>
              <c:strCache>
                <c:ptCount val="3"/>
                <c:pt idx="0">
                  <c:v>Money Market </c:v>
                </c:pt>
                <c:pt idx="1">
                  <c:v>Bonds</c:v>
                </c:pt>
                <c:pt idx="2">
                  <c:v>Equities</c:v>
                </c:pt>
              </c:strCache>
            </c:strRef>
          </c:cat>
          <c:val>
            <c:numRef>
              <c:f>'Balanced Fund'!$C$11:$C$13</c:f>
              <c:numCache>
                <c:formatCode>0%</c:formatCode>
                <c:ptCount val="3"/>
                <c:pt idx="0">
                  <c:v>0.2644547424509921</c:v>
                </c:pt>
                <c:pt idx="1">
                  <c:v>0.32224671860855653</c:v>
                </c:pt>
                <c:pt idx="2">
                  <c:v>0.41329853894045143</c:v>
                </c:pt>
              </c:numCache>
            </c:numRef>
          </c:val>
          <c:extLst>
            <c:ext xmlns:c16="http://schemas.microsoft.com/office/drawing/2014/chart" uri="{C3380CC4-5D6E-409C-BE32-E72D297353CC}">
              <c16:uniqueId val="{00000006-CFC9-483A-AD46-152897651818}"/>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sz="75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718440511185285"/>
          <c:y val="8.060393522605451E-2"/>
          <c:w val="0.80773303119087347"/>
          <c:h val="0.65257569096093504"/>
        </c:manualLayout>
      </c:layout>
      <c:barChart>
        <c:barDir val="col"/>
        <c:grouping val="clustered"/>
        <c:varyColors val="0"/>
        <c:ser>
          <c:idx val="0"/>
          <c:order val="0"/>
          <c:tx>
            <c:strRef>
              <c:f>'Balanced Fund'!$B$20</c:f>
              <c:strCache>
                <c:ptCount val="1"/>
                <c:pt idx="0">
                  <c:v>Fund Yield</c:v>
                </c:pt>
              </c:strCache>
            </c:strRef>
          </c:tx>
          <c:spPr>
            <a:solidFill>
              <a:srgbClr val="002E5A"/>
            </a:solidFill>
            <a:ln>
              <a:noFill/>
            </a:ln>
            <a:effectLst/>
          </c:spPr>
          <c:invertIfNegative val="0"/>
          <c:dLbls>
            <c:dLbl>
              <c:idx val="0"/>
              <c:layout>
                <c:manualLayout>
                  <c:x val="-1.3157892010382923E-2"/>
                  <c:y val="1.612903225806451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700-4CC2-9400-5B05AB0B7F74}"/>
                </c:ext>
              </c:extLst>
            </c:dLbl>
            <c:dLbl>
              <c:idx val="1"/>
              <c:layout>
                <c:manualLayout>
                  <c:x val="-2.1354677791980595E-2"/>
                  <c:y val="2.93105219003833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700-4CC2-9400-5B05AB0B7F74}"/>
                </c:ext>
              </c:extLst>
            </c:dLbl>
            <c:dLbl>
              <c:idx val="3"/>
              <c:layout>
                <c:manualLayout>
                  <c:x val="-1.2295244644710995E-2"/>
                  <c:y val="2.19828914252875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700-4CC2-9400-5B05AB0B7F74}"/>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'Balanced Fund'!$A$21:$A$24</c:f>
              <c:strCache>
                <c:ptCount val="4"/>
                <c:pt idx="0">
                  <c:v>Year to Date 2021</c:v>
                </c:pt>
                <c:pt idx="1">
                  <c:v>Full Year 2020</c:v>
                </c:pt>
                <c:pt idx="2">
                  <c:v>Full Year 2019</c:v>
                </c:pt>
                <c:pt idx="3">
                  <c:v>Inception to Date</c:v>
                </c:pt>
              </c:strCache>
            </c:strRef>
          </c:cat>
          <c:val>
            <c:numRef>
              <c:f>'Balanced Fund'!$B$21:$B$24</c:f>
              <c:numCache>
                <c:formatCode>0.0%</c:formatCode>
                <c:ptCount val="4"/>
                <c:pt idx="0">
                  <c:v>2.8E-3</c:v>
                </c:pt>
                <c:pt idx="1">
                  <c:v>0.27800000000000002</c:v>
                </c:pt>
                <c:pt idx="2">
                  <c:v>2.8299999999999999E-2</c:v>
                </c:pt>
                <c:pt idx="3">
                  <c:v>1.3160000000000001</c:v>
                </c:pt>
              </c:numCache>
            </c:numRef>
          </c:val>
          <c:extLst>
            <c:ext xmlns:c16="http://schemas.microsoft.com/office/drawing/2014/chart" uri="{C3380CC4-5D6E-409C-BE32-E72D297353CC}">
              <c16:uniqueId val="{00000002-7700-4CC2-9400-5B05AB0B7F74}"/>
            </c:ext>
          </c:extLst>
        </c:ser>
        <c:ser>
          <c:idx val="1"/>
          <c:order val="1"/>
          <c:tx>
            <c:strRef>
              <c:f>'Balanced Fund'!$C$20</c:f>
              <c:strCache>
                <c:ptCount val="1"/>
                <c:pt idx="0">
                  <c:v>Benchmark</c:v>
                </c:pt>
              </c:strCache>
            </c:strRef>
          </c:tx>
          <c:spPr>
            <a:solidFill>
              <a:srgbClr val="D2D7DB"/>
            </a:solidFill>
            <a:ln>
              <a:noFill/>
            </a:ln>
            <a:effectLst/>
          </c:spPr>
          <c:invertIfNegative val="0"/>
          <c:dLbls>
            <c:dLbl>
              <c:idx val="0"/>
              <c:layout>
                <c:manualLayout>
                  <c:x val="1.842104881453606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700-4CC2-9400-5B05AB0B7F74}"/>
                </c:ext>
              </c:extLst>
            </c:dLbl>
            <c:dLbl>
              <c:idx val="1"/>
              <c:layout>
                <c:manualLayout>
                  <c:x val="3.1320602860693589E-2"/>
                  <c:y val="4.88643326721156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700-4CC2-9400-5B05AB0B7F74}"/>
                </c:ext>
              </c:extLst>
            </c:dLbl>
            <c:dLbl>
              <c:idx val="2"/>
              <c:layout>
                <c:manualLayout>
                  <c:x val="2.459048928942199E-2"/>
                  <c:y val="2.15051529974624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700-4CC2-9400-5B05AB0B7F74}"/>
                </c:ext>
              </c:extLst>
            </c:dLbl>
            <c:dLbl>
              <c:idx val="3"/>
              <c:layout>
                <c:manualLayout>
                  <c:x val="4.0380036007963187E-2"/>
                  <c:y val="1.61288647480968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700-4CC2-9400-5B05AB0B7F74}"/>
                </c:ext>
              </c:extLst>
            </c:dLbl>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'Balanced Fund'!$A$21:$A$24</c:f>
              <c:strCache>
                <c:ptCount val="4"/>
                <c:pt idx="0">
                  <c:v>Year to Date 2021</c:v>
                </c:pt>
                <c:pt idx="1">
                  <c:v>Full Year 2020</c:v>
                </c:pt>
                <c:pt idx="2">
                  <c:v>Full Year 2019</c:v>
                </c:pt>
                <c:pt idx="3">
                  <c:v>Inception to Date</c:v>
                </c:pt>
              </c:strCache>
            </c:strRef>
          </c:cat>
          <c:val>
            <c:numRef>
              <c:f>'Balanced Fund'!$C$21:$C$24</c:f>
              <c:numCache>
                <c:formatCode>0.0%</c:formatCode>
                <c:ptCount val="4"/>
                <c:pt idx="0">
                  <c:v>-2.7E-2</c:v>
                </c:pt>
                <c:pt idx="1">
                  <c:v>0.25800000000000001</c:v>
                </c:pt>
                <c:pt idx="2">
                  <c:v>1.06E-2</c:v>
                </c:pt>
                <c:pt idx="3">
                  <c:v>1.0027999999999999</c:v>
                </c:pt>
              </c:numCache>
            </c:numRef>
          </c:val>
          <c:extLst>
            <c:ext xmlns:c16="http://schemas.microsoft.com/office/drawing/2014/chart" uri="{C3380CC4-5D6E-409C-BE32-E72D297353CC}">
              <c16:uniqueId val="{00000007-7700-4CC2-9400-5B05AB0B7F74}"/>
            </c:ext>
          </c:extLst>
        </c:ser>
        <c:ser>
          <c:idx val="2"/>
          <c:order val="2"/>
          <c:tx>
            <c:strRef>
              <c:f>'Balanced Fund'!$D$20</c:f>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7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'Balanced Fund'!$A$21:$A$24</c:f>
              <c:strCache>
                <c:ptCount val="4"/>
                <c:pt idx="0">
                  <c:v>Year to Date 2021</c:v>
                </c:pt>
                <c:pt idx="1">
                  <c:v>Full Year 2020</c:v>
                </c:pt>
                <c:pt idx="2">
                  <c:v>Full Year 2019</c:v>
                </c:pt>
                <c:pt idx="3">
                  <c:v>Inception to Date</c:v>
                </c:pt>
              </c:strCache>
            </c:strRef>
          </c:cat>
          <c:val>
            <c:numRef>
              <c:f>'Balanced Fund'!$D$23:$D$24</c:f>
              <c:numCache>
                <c:formatCode>General</c:formatCode>
                <c:ptCount val="2"/>
              </c:numCache>
            </c:numRef>
          </c:val>
          <c:extLst>
            <c:ext xmlns:c16="http://schemas.microsoft.com/office/drawing/2014/chart" uri="{C3380CC4-5D6E-409C-BE32-E72D297353CC}">
              <c16:uniqueId val="{00000008-7700-4CC2-9400-5B05AB0B7F74}"/>
            </c:ext>
          </c:extLst>
        </c:ser>
        <c:dLbls>
          <c:showLegendKey val="0"/>
          <c:showVal val="0"/>
          <c:showCatName val="0"/>
          <c:showSerName val="0"/>
          <c:showPercent val="0"/>
          <c:showBubbleSize val="0"/>
        </c:dLbls>
        <c:gapWidth val="219"/>
        <c:axId val="1062022680"/>
        <c:axId val="1062019544"/>
      </c:barChart>
      <c:catAx>
        <c:axId val="1062022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1062019544"/>
        <c:crosses val="autoZero"/>
        <c:auto val="1"/>
        <c:lblAlgn val="ctr"/>
        <c:lblOffset val="500"/>
        <c:noMultiLvlLbl val="0"/>
      </c:catAx>
      <c:valAx>
        <c:axId val="106201954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crossAx val="1062022680"/>
        <c:crosses val="autoZero"/>
        <c:crossBetween val="between"/>
      </c:valAx>
      <c:spPr>
        <a:noFill/>
        <a:ln>
          <a:noFill/>
        </a:ln>
        <a:effectLst/>
      </c:spPr>
    </c:plotArea>
    <c:legend>
      <c:legendPos val="b"/>
      <c:legendEntry>
        <c:idx val="2"/>
        <c:delete val="1"/>
      </c:legendEntry>
      <c:layout>
        <c:manualLayout>
          <c:xMode val="edge"/>
          <c:yMode val="edge"/>
          <c:x val="0.23135584277447843"/>
          <c:y val="3.9615362867723006E-2"/>
          <c:w val="0.44712286434666265"/>
          <c:h val="0.11037950202115666"/>
        </c:manualLayout>
      </c:layout>
      <c:overlay val="0"/>
      <c:spPr>
        <a:noFill/>
        <a:ln>
          <a:noFill/>
        </a:ln>
        <a:effectLst/>
      </c:spPr>
      <c:txPr>
        <a:bodyPr rot="0" spcFirstLastPara="1" vertOverflow="ellipsis" vert="horz" wrap="square" anchor="ctr" anchorCtr="1"/>
        <a:lstStyle/>
        <a:p>
          <a:pPr>
            <a:defRPr sz="7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75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149"/>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149149537817237"/>
          <c:w val="0.9450653650436146"/>
          <c:h val="0.85085046218276295"/>
        </c:manualLayout>
      </c:layout>
      <c:pie3DChart>
        <c:varyColors val="1"/>
        <c:ser>
          <c:idx val="0"/>
          <c:order val="0"/>
          <c:spPr>
            <a:solidFill>
              <a:srgbClr val="002E5A"/>
            </a:solidFill>
          </c:spPr>
          <c:dPt>
            <c:idx val="0"/>
            <c:bubble3D val="0"/>
            <c:spPr>
              <a:solidFill>
                <a:srgbClr val="002E5A"/>
              </a:solidFill>
              <a:ln>
                <a:noFill/>
              </a:ln>
              <a:effectLst/>
              <a:sp3d/>
            </c:spPr>
            <c:extLst>
              <c:ext xmlns:c16="http://schemas.microsoft.com/office/drawing/2014/chart" uri="{C3380CC4-5D6E-409C-BE32-E72D297353CC}">
                <c16:uniqueId val="{00000001-B338-4549-BC7A-117ACAA45321}"/>
              </c:ext>
            </c:extLst>
          </c:dPt>
          <c:dPt>
            <c:idx val="1"/>
            <c:bubble3D val="0"/>
            <c:spPr>
              <a:solidFill>
                <a:srgbClr val="D2D7DB"/>
              </a:solidFill>
              <a:ln>
                <a:noFill/>
              </a:ln>
              <a:effectLst/>
              <a:sp3d/>
            </c:spPr>
            <c:extLst>
              <c:ext xmlns:c16="http://schemas.microsoft.com/office/drawing/2014/chart" uri="{C3380CC4-5D6E-409C-BE32-E72D297353CC}">
                <c16:uniqueId val="{00000003-B338-4549-BC7A-117ACAA45321}"/>
              </c:ext>
            </c:extLst>
          </c:dPt>
          <c:dLbls>
            <c:dLbl>
              <c:idx val="1"/>
              <c:layout>
                <c:manualLayout>
                  <c:x val="-0.13695833422408449"/>
                  <c:y val="-7.8527962010642327E-2"/>
                </c:manualLayout>
              </c:layout>
              <c:spPr>
                <a:noFill/>
                <a:ln>
                  <a:noFill/>
                </a:ln>
                <a:effectLst/>
              </c:spPr>
              <c:txPr>
                <a:bodyPr rot="0" spcFirstLastPara="1" vertOverflow="ellipsis" vert="horz" wrap="square" anchor="ctr" anchorCtr="1"/>
                <a:lstStyle/>
                <a:p>
                  <a:pPr>
                    <a:defRPr sz="750" b="0" i="0" u="none" strike="noStrike" kern="1200" baseline="0">
                      <a:solidFill>
                        <a:schemeClr val="tx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338-4549-BC7A-117ACAA45321}"/>
                </c:ext>
              </c:extLst>
            </c:dLbl>
            <c:spPr>
              <a:noFill/>
              <a:ln>
                <a:noFill/>
              </a:ln>
              <a:effectLst/>
            </c:spPr>
            <c:txPr>
              <a:bodyPr rot="0" spcFirstLastPara="1" vertOverflow="ellipsis" vert="horz" wrap="square" anchor="ctr" anchorCtr="1"/>
              <a:lstStyle/>
              <a:p>
                <a:pPr>
                  <a:defRPr sz="750" b="0" i="0" u="none" strike="noStrike" kern="1200" baseline="0">
                    <a:solidFill>
                      <a:schemeClr val="bg1"/>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'Smart Beta '!$A$11:$A$12</c:f>
              <c:strCache>
                <c:ptCount val="2"/>
                <c:pt idx="0">
                  <c:v>Equity</c:v>
                </c:pt>
                <c:pt idx="1">
                  <c:v>Money Market</c:v>
                </c:pt>
              </c:strCache>
            </c:strRef>
          </c:cat>
          <c:val>
            <c:numRef>
              <c:f>'Smart Beta '!$C$11:$C$12</c:f>
              <c:numCache>
                <c:formatCode>0%</c:formatCode>
                <c:ptCount val="2"/>
                <c:pt idx="0">
                  <c:v>0.77410000000000001</c:v>
                </c:pt>
                <c:pt idx="1">
                  <c:v>0.22589999999999999</c:v>
                </c:pt>
              </c:numCache>
            </c:numRef>
          </c:val>
          <c:extLst>
            <c:ext xmlns:c16="http://schemas.microsoft.com/office/drawing/2014/chart" uri="{C3380CC4-5D6E-409C-BE32-E72D297353CC}">
              <c16:uniqueId val="{00000004-B338-4549-BC7A-117ACAA45321}"/>
            </c:ext>
          </c:extLst>
        </c:ser>
        <c:dLbls>
          <c:showLegendKey val="0"/>
          <c:showVal val="0"/>
          <c:showCatName val="1"/>
          <c:showSerName val="0"/>
          <c:showPercent val="1"/>
          <c:showBubbleSize val="0"/>
          <c:showLeaderLines val="1"/>
        </c:dLbls>
      </c:pie3DChart>
      <c:spPr>
        <a:noFill/>
        <a:ln>
          <a:noFill/>
        </a:ln>
        <a:effectLst/>
      </c:spPr>
    </c:plotArea>
    <c:plotVisOnly val="1"/>
    <c:dispBlanksAs val="gap"/>
    <c:showDLblsOverMax val="0"/>
  </c:chart>
  <c:spPr>
    <a:noFill/>
    <a:ln w="9525" cap="flat" cmpd="sng" algn="ctr">
      <a:noFill/>
      <a:round/>
    </a:ln>
    <a:effectLst/>
  </c:spPr>
  <c:txPr>
    <a:bodyPr/>
    <a:lstStyle/>
    <a:p>
      <a:pPr>
        <a:defRPr sz="75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917997-4191-4781-BC2C-A6BB3A421C25}"/>
              </a:ext>
            </a:extLst>
          </p:cNvPr>
          <p:cNvSpPr txBox="1"/>
          <p:nvPr userDrawn="1"/>
        </p:nvSpPr>
        <p:spPr>
          <a:xfrm>
            <a:off x="330200" y="358160"/>
            <a:ext cx="3960176" cy="562590"/>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600" kern="1200" dirty="0">
                <a:solidFill>
                  <a:schemeClr val="accent6"/>
                </a:solidFill>
                <a:latin typeface="SpeakOT-Heavy" panose="02000506030000020004" pitchFamily="50" charset="0"/>
                <a:ea typeface="+mn-ea"/>
                <a:cs typeface="+mn-cs"/>
              </a:rPr>
              <a:t>INVESTING</a:t>
            </a:r>
          </a:p>
        </p:txBody>
      </p:sp>
      <p:sp>
        <p:nvSpPr>
          <p:cNvPr id="8" name="TextBox 7">
            <a:extLst>
              <a:ext uri="{FF2B5EF4-FFF2-40B4-BE49-F238E27FC236}">
                <a16:creationId xmlns:a16="http://schemas.microsoft.com/office/drawing/2014/main" id="{F6A64139-55CE-47AE-879B-D3BE3B76169A}"/>
              </a:ext>
            </a:extLst>
          </p:cNvPr>
          <p:cNvSpPr txBox="1"/>
          <p:nvPr userDrawn="1"/>
        </p:nvSpPr>
        <p:spPr>
          <a:xfrm>
            <a:off x="330200" y="9108805"/>
            <a:ext cx="2222500" cy="215444"/>
          </a:xfrm>
          <a:prstGeom prst="rect">
            <a:avLst/>
          </a:prstGeom>
          <a:noFill/>
        </p:spPr>
        <p:txBody>
          <a:bodyPr wrap="square" rtlCol="0">
            <a:spAutoFit/>
          </a:bodyPr>
          <a:lstStyle/>
          <a:p>
            <a:r>
              <a:rPr lang="en-US" sz="800" dirty="0">
                <a:solidFill>
                  <a:schemeClr val="accent1"/>
                </a:solidFill>
                <a:latin typeface="SpeakOT-Heavy" panose="02000506030000020004" pitchFamily="50" charset="0"/>
              </a:rPr>
              <a:t>www.fbnquest.com/assetmanagement</a:t>
            </a:r>
          </a:p>
        </p:txBody>
      </p:sp>
      <p:sp>
        <p:nvSpPr>
          <p:cNvPr id="9" name="TextBox 8">
            <a:extLst>
              <a:ext uri="{FF2B5EF4-FFF2-40B4-BE49-F238E27FC236}">
                <a16:creationId xmlns:a16="http://schemas.microsoft.com/office/drawing/2014/main" id="{8FDF0AC9-93BD-4969-8A20-EF7D1F693298}"/>
              </a:ext>
            </a:extLst>
          </p:cNvPr>
          <p:cNvSpPr txBox="1"/>
          <p:nvPr userDrawn="1"/>
        </p:nvSpPr>
        <p:spPr>
          <a:xfrm>
            <a:off x="330200" y="9343300"/>
            <a:ext cx="3303588" cy="390748"/>
          </a:xfrm>
          <a:prstGeom prst="rect">
            <a:avLst/>
          </a:prstGeom>
          <a:noFill/>
        </p:spPr>
        <p:txBody>
          <a:bodyPr wrap="square" rtlCol="0">
            <a:spAutoFit/>
          </a:bodyPr>
          <a:lstStyle/>
          <a:p>
            <a:pPr>
              <a:lnSpc>
                <a:spcPct val="110000"/>
              </a:lnSpc>
            </a:pPr>
            <a:r>
              <a:rPr lang="en-US" sz="600" dirty="0">
                <a:solidFill>
                  <a:schemeClr val="accent1"/>
                </a:solidFill>
                <a:latin typeface="SpeakOT-Regular" panose="02000503030000020004" pitchFamily="50" charset="0"/>
              </a:rPr>
              <a:t>16-18, Keffi Street, Off Awolowo Road, S.W. Ikoyi, Lagos, Nigeria </a:t>
            </a:r>
            <a:br>
              <a:rPr lang="en-US" sz="600" dirty="0">
                <a:solidFill>
                  <a:schemeClr val="accent1"/>
                </a:solidFill>
                <a:latin typeface="SpeakOT-Regular" panose="02000503030000020004" pitchFamily="50" charset="0"/>
              </a:rPr>
            </a:br>
            <a:r>
              <a:rPr lang="en-US" sz="600" dirty="0">
                <a:solidFill>
                  <a:schemeClr val="accent1"/>
                </a:solidFill>
                <a:latin typeface="SpeakOT-Regular" panose="02000503030000020004" pitchFamily="50" charset="0"/>
              </a:rPr>
              <a:t>Tel: Tel: +234 (1) 2702290-4, +234 (0) 708 065 3100  Email </a:t>
            </a:r>
            <a:r>
              <a:rPr lang="en-US" sz="600" u="sng" dirty="0">
                <a:solidFill>
                  <a:schemeClr val="accent1"/>
                </a:solidFill>
                <a:latin typeface="SpeakOT-Regular" panose="02000503030000020004" pitchFamily="50" charset="0"/>
              </a:rPr>
              <a:t>invest@fbnquest.com</a:t>
            </a:r>
            <a:r>
              <a:rPr lang="en-US" sz="600" dirty="0">
                <a:solidFill>
                  <a:schemeClr val="accent1"/>
                </a:solidFill>
                <a:latin typeface="SpeakOT-Regular" panose="02000503030000020004" pitchFamily="50" charset="0"/>
              </a:rPr>
              <a:t>: </a:t>
            </a:r>
          </a:p>
          <a:p>
            <a:pPr>
              <a:lnSpc>
                <a:spcPct val="110000"/>
              </a:lnSpc>
            </a:pPr>
            <a:r>
              <a:rPr lang="en-US" sz="600" b="1" dirty="0">
                <a:solidFill>
                  <a:schemeClr val="accent1"/>
                </a:solidFill>
                <a:latin typeface="SpeakOT-Heavy" panose="02000506030000020004" pitchFamily="50" charset="0"/>
              </a:rPr>
              <a:t>An FBN Holdings Company</a:t>
            </a:r>
          </a:p>
        </p:txBody>
      </p:sp>
      <p:pic>
        <p:nvPicPr>
          <p:cNvPr id="10" name="Picture 9" descr="A close up of a sign&#10;&#10;Description automatically generated">
            <a:extLst>
              <a:ext uri="{FF2B5EF4-FFF2-40B4-BE49-F238E27FC236}">
                <a16:creationId xmlns:a16="http://schemas.microsoft.com/office/drawing/2014/main" id="{DDB86C27-D3B7-4054-AA02-1C3E9220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0376" y="368300"/>
            <a:ext cx="2400301" cy="660400"/>
          </a:xfrm>
          <a:prstGeom prst="rect">
            <a:avLst/>
          </a:prstGeom>
        </p:spPr>
      </p:pic>
      <p:sp>
        <p:nvSpPr>
          <p:cNvPr id="18" name="Text Placeholder 15">
            <a:extLst>
              <a:ext uri="{FF2B5EF4-FFF2-40B4-BE49-F238E27FC236}">
                <a16:creationId xmlns:a16="http://schemas.microsoft.com/office/drawing/2014/main" id="{91AAB26E-AE71-4BF3-8DAF-54449E40FF47}"/>
              </a:ext>
            </a:extLst>
          </p:cNvPr>
          <p:cNvSpPr>
            <a:spLocks noGrp="1"/>
          </p:cNvSpPr>
          <p:nvPr>
            <p:ph type="body" sz="quarter" idx="12" hasCustomPrompt="1"/>
          </p:nvPr>
        </p:nvSpPr>
        <p:spPr>
          <a:xfrm>
            <a:off x="332740" y="1393524"/>
            <a:ext cx="3960176" cy="215444"/>
          </a:xfrm>
        </p:spPr>
        <p:txBody>
          <a:bodyPr>
            <a:noAutofit/>
          </a:bodyPr>
          <a:lstStyle>
            <a:lvl1pPr marL="0" indent="0" algn="l" defTabSz="914400" rtl="0" eaLnBrk="1" latinLnBrk="0" hangingPunct="1">
              <a:buNone/>
              <a:defRPr lang="en-US" sz="800" kern="1200" dirty="0" smtClean="0">
                <a:solidFill>
                  <a:schemeClr val="accent4"/>
                </a:solidFill>
                <a:latin typeface="SpeakOT-Regular" panose="02000503030000020004" pitchFamily="50" charset="0"/>
                <a:ea typeface="+mn-ea"/>
                <a:cs typeface="+mn-cs"/>
              </a:defRPr>
            </a:lvl1pPr>
            <a:lvl5pPr>
              <a:defRPr/>
            </a:lvl5pPr>
          </a:lstStyle>
          <a:p>
            <a:pPr lvl="0"/>
            <a:r>
              <a:rPr lang="en-US" dirty="0"/>
              <a:t>Additional Content</a:t>
            </a:r>
          </a:p>
        </p:txBody>
      </p:sp>
      <p:sp>
        <p:nvSpPr>
          <p:cNvPr id="13" name="TextBox 12">
            <a:extLst>
              <a:ext uri="{FF2B5EF4-FFF2-40B4-BE49-F238E27FC236}">
                <a16:creationId xmlns:a16="http://schemas.microsoft.com/office/drawing/2014/main" id="{8B434744-E9F0-4CE2-854C-01B2F6A08C11}"/>
              </a:ext>
            </a:extLst>
          </p:cNvPr>
          <p:cNvSpPr txBox="1"/>
          <p:nvPr userDrawn="1"/>
        </p:nvSpPr>
        <p:spPr>
          <a:xfrm>
            <a:off x="330200" y="1050415"/>
            <a:ext cx="3960176" cy="359285"/>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100" kern="1200" dirty="0">
                <a:solidFill>
                  <a:srgbClr val="002C5B"/>
                </a:solidFill>
                <a:latin typeface="SpeakOT-Heavy" panose="02000506030000020004" pitchFamily="50" charset="0"/>
                <a:ea typeface="+mn-ea"/>
                <a:cs typeface="+mn-cs"/>
              </a:rPr>
              <a:t>MUTUAL FUND FACTSHEET </a:t>
            </a:r>
          </a:p>
        </p:txBody>
      </p:sp>
      <p:sp>
        <p:nvSpPr>
          <p:cNvPr id="14" name="TextBox 13">
            <a:extLst>
              <a:ext uri="{FF2B5EF4-FFF2-40B4-BE49-F238E27FC236}">
                <a16:creationId xmlns:a16="http://schemas.microsoft.com/office/drawing/2014/main" id="{EFC61E0A-DA10-4DD6-9EAC-A0EEAB964AAA}"/>
              </a:ext>
            </a:extLst>
          </p:cNvPr>
          <p:cNvSpPr txBox="1"/>
          <p:nvPr userDrawn="1"/>
        </p:nvSpPr>
        <p:spPr>
          <a:xfrm>
            <a:off x="5533074" y="1362933"/>
            <a:ext cx="994726" cy="301351"/>
          </a:xfrm>
          <a:prstGeom prst="rect">
            <a:avLst/>
          </a:prstGeom>
          <a:noFill/>
        </p:spPr>
        <p:txBody>
          <a:bodyPr wrap="square" rtlCol="0">
            <a:noAutofit/>
          </a:bodyPr>
          <a:lstStyle/>
          <a:p>
            <a:pPr marL="0" lvl="0" indent="0" algn="r" defTabSz="914400" rtl="0" eaLnBrk="1" latinLnBrk="0" hangingPunct="1">
              <a:lnSpc>
                <a:spcPct val="90000"/>
              </a:lnSpc>
              <a:spcBef>
                <a:spcPts val="563"/>
              </a:spcBef>
              <a:buFont typeface="Arial" panose="020B0604020202020204" pitchFamily="34" charset="0"/>
              <a:buNone/>
            </a:pPr>
            <a:r>
              <a:rPr lang="en-US" sz="1100" kern="1200" dirty="0">
                <a:solidFill>
                  <a:schemeClr val="accent6"/>
                </a:solidFill>
                <a:latin typeface="SpeakOT-Heavy" panose="02000506030000020004" pitchFamily="50" charset="0"/>
                <a:ea typeface="+mn-ea"/>
                <a:cs typeface="+mn-cs"/>
              </a:rPr>
              <a:t>PUBLIC</a:t>
            </a:r>
          </a:p>
        </p:txBody>
      </p:sp>
      <p:sp>
        <p:nvSpPr>
          <p:cNvPr id="12" name="Parallelogram 11">
            <a:extLst>
              <a:ext uri="{FF2B5EF4-FFF2-40B4-BE49-F238E27FC236}">
                <a16:creationId xmlns:a16="http://schemas.microsoft.com/office/drawing/2014/main" id="{61D2B80D-27A6-3F4B-8ED8-5D97BE7EBE63}"/>
              </a:ext>
            </a:extLst>
          </p:cNvPr>
          <p:cNvSpPr/>
          <p:nvPr userDrawn="1"/>
        </p:nvSpPr>
        <p:spPr>
          <a:xfrm>
            <a:off x="330200" y="1743933"/>
            <a:ext cx="6197600" cy="208806"/>
          </a:xfrm>
          <a:prstGeom prst="parallelogram">
            <a:avLst>
              <a:gd name="adj" fmla="val 250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SpeakOT-Heavy" panose="02000506030000020004" pitchFamily="50" charset="0"/>
              </a:rPr>
              <a:t>Executive Summary</a:t>
            </a:r>
          </a:p>
        </p:txBody>
      </p:sp>
    </p:spTree>
    <p:extLst>
      <p:ext uri="{BB962C8B-B14F-4D97-AF65-F5344CB8AC3E}">
        <p14:creationId xmlns:p14="http://schemas.microsoft.com/office/powerpoint/2010/main" val="256206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emplat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917997-4191-4781-BC2C-A6BB3A421C25}"/>
              </a:ext>
            </a:extLst>
          </p:cNvPr>
          <p:cNvSpPr txBox="1"/>
          <p:nvPr userDrawn="1"/>
        </p:nvSpPr>
        <p:spPr>
          <a:xfrm>
            <a:off x="330200" y="358160"/>
            <a:ext cx="3960176" cy="562590"/>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600" kern="1200" dirty="0">
                <a:solidFill>
                  <a:schemeClr val="accent6"/>
                </a:solidFill>
                <a:latin typeface="SpeakOT-Heavy" panose="02000506030000020004" pitchFamily="50" charset="0"/>
                <a:ea typeface="+mn-ea"/>
                <a:cs typeface="+mn-cs"/>
              </a:rPr>
              <a:t>INVESTING</a:t>
            </a:r>
          </a:p>
        </p:txBody>
      </p:sp>
      <p:sp>
        <p:nvSpPr>
          <p:cNvPr id="8" name="TextBox 7">
            <a:extLst>
              <a:ext uri="{FF2B5EF4-FFF2-40B4-BE49-F238E27FC236}">
                <a16:creationId xmlns:a16="http://schemas.microsoft.com/office/drawing/2014/main" id="{F6A64139-55CE-47AE-879B-D3BE3B76169A}"/>
              </a:ext>
            </a:extLst>
          </p:cNvPr>
          <p:cNvSpPr txBox="1"/>
          <p:nvPr userDrawn="1"/>
        </p:nvSpPr>
        <p:spPr>
          <a:xfrm>
            <a:off x="330200" y="9108805"/>
            <a:ext cx="2222500" cy="215444"/>
          </a:xfrm>
          <a:prstGeom prst="rect">
            <a:avLst/>
          </a:prstGeom>
          <a:noFill/>
        </p:spPr>
        <p:txBody>
          <a:bodyPr wrap="square" rtlCol="0">
            <a:spAutoFit/>
          </a:bodyPr>
          <a:lstStyle/>
          <a:p>
            <a:r>
              <a:rPr lang="en-US" sz="800" dirty="0">
                <a:solidFill>
                  <a:schemeClr val="accent1"/>
                </a:solidFill>
                <a:latin typeface="SpeakOT-Heavy" panose="02000506030000020004" pitchFamily="50" charset="0"/>
              </a:rPr>
              <a:t>www.fbnquest.com/assetmanagement</a:t>
            </a:r>
          </a:p>
        </p:txBody>
      </p:sp>
      <p:sp>
        <p:nvSpPr>
          <p:cNvPr id="9" name="TextBox 8">
            <a:extLst>
              <a:ext uri="{FF2B5EF4-FFF2-40B4-BE49-F238E27FC236}">
                <a16:creationId xmlns:a16="http://schemas.microsoft.com/office/drawing/2014/main" id="{8FDF0AC9-93BD-4969-8A20-EF7D1F693298}"/>
              </a:ext>
            </a:extLst>
          </p:cNvPr>
          <p:cNvSpPr txBox="1"/>
          <p:nvPr userDrawn="1"/>
        </p:nvSpPr>
        <p:spPr>
          <a:xfrm>
            <a:off x="330200" y="9343300"/>
            <a:ext cx="3303588" cy="390748"/>
          </a:xfrm>
          <a:prstGeom prst="rect">
            <a:avLst/>
          </a:prstGeom>
          <a:noFill/>
        </p:spPr>
        <p:txBody>
          <a:bodyPr wrap="square" rtlCol="0">
            <a:spAutoFit/>
          </a:bodyPr>
          <a:lstStyle/>
          <a:p>
            <a:pPr>
              <a:lnSpc>
                <a:spcPct val="110000"/>
              </a:lnSpc>
            </a:pPr>
            <a:r>
              <a:rPr lang="en-US" sz="600" dirty="0">
                <a:solidFill>
                  <a:schemeClr val="accent1"/>
                </a:solidFill>
                <a:latin typeface="SpeakOT-Regular" panose="02000503030000020004" pitchFamily="50" charset="0"/>
              </a:rPr>
              <a:t>16-18, Keffi Street, Off Awolowo Road, S.W. Ikoyi, Lagos, Nigeria </a:t>
            </a:r>
            <a:br>
              <a:rPr lang="en-US" sz="600" dirty="0">
                <a:solidFill>
                  <a:schemeClr val="accent1"/>
                </a:solidFill>
                <a:latin typeface="SpeakOT-Regular" panose="02000503030000020004" pitchFamily="50" charset="0"/>
              </a:rPr>
            </a:br>
            <a:r>
              <a:rPr lang="en-US" sz="600" dirty="0">
                <a:solidFill>
                  <a:schemeClr val="accent1"/>
                </a:solidFill>
                <a:latin typeface="SpeakOT-Regular" panose="02000503030000020004" pitchFamily="50" charset="0"/>
              </a:rPr>
              <a:t>Tel: Tel: +234 (1) 2702290-4, +234 (0) 708 065 3100  Email </a:t>
            </a:r>
            <a:r>
              <a:rPr lang="en-US" sz="600" u="sng" dirty="0">
                <a:solidFill>
                  <a:schemeClr val="accent1"/>
                </a:solidFill>
                <a:latin typeface="SpeakOT-Regular" panose="02000503030000020004" pitchFamily="50" charset="0"/>
              </a:rPr>
              <a:t>invest@fbnquest.com</a:t>
            </a:r>
            <a:r>
              <a:rPr lang="en-US" sz="600" dirty="0">
                <a:solidFill>
                  <a:schemeClr val="accent1"/>
                </a:solidFill>
                <a:latin typeface="SpeakOT-Regular" panose="02000503030000020004" pitchFamily="50" charset="0"/>
              </a:rPr>
              <a:t>: </a:t>
            </a:r>
          </a:p>
          <a:p>
            <a:pPr>
              <a:lnSpc>
                <a:spcPct val="110000"/>
              </a:lnSpc>
            </a:pPr>
            <a:r>
              <a:rPr lang="en-US" sz="600" b="1" dirty="0">
                <a:solidFill>
                  <a:schemeClr val="accent1"/>
                </a:solidFill>
                <a:latin typeface="SpeakOT-Heavy" panose="02000506030000020004" pitchFamily="50" charset="0"/>
              </a:rPr>
              <a:t>An FBN Holdings Company</a:t>
            </a:r>
          </a:p>
        </p:txBody>
      </p:sp>
      <p:pic>
        <p:nvPicPr>
          <p:cNvPr id="10" name="Picture 9" descr="A close up of a sign&#10;&#10;Description automatically generated">
            <a:extLst>
              <a:ext uri="{FF2B5EF4-FFF2-40B4-BE49-F238E27FC236}">
                <a16:creationId xmlns:a16="http://schemas.microsoft.com/office/drawing/2014/main" id="{DDB86C27-D3B7-4054-AA02-1C3E9220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0376" y="368300"/>
            <a:ext cx="2400301" cy="660400"/>
          </a:xfrm>
          <a:prstGeom prst="rect">
            <a:avLst/>
          </a:prstGeom>
        </p:spPr>
      </p:pic>
      <p:sp>
        <p:nvSpPr>
          <p:cNvPr id="18" name="Text Placeholder 15">
            <a:extLst>
              <a:ext uri="{FF2B5EF4-FFF2-40B4-BE49-F238E27FC236}">
                <a16:creationId xmlns:a16="http://schemas.microsoft.com/office/drawing/2014/main" id="{91AAB26E-AE71-4BF3-8DAF-54449E40FF47}"/>
              </a:ext>
            </a:extLst>
          </p:cNvPr>
          <p:cNvSpPr>
            <a:spLocks noGrp="1"/>
          </p:cNvSpPr>
          <p:nvPr>
            <p:ph type="body" sz="quarter" idx="12" hasCustomPrompt="1"/>
          </p:nvPr>
        </p:nvSpPr>
        <p:spPr>
          <a:xfrm>
            <a:off x="332740" y="1393524"/>
            <a:ext cx="3960176" cy="215444"/>
          </a:xfrm>
        </p:spPr>
        <p:txBody>
          <a:bodyPr>
            <a:noAutofit/>
          </a:bodyPr>
          <a:lstStyle>
            <a:lvl1pPr marL="0" indent="0" algn="l" defTabSz="914400" rtl="0" eaLnBrk="1" latinLnBrk="0" hangingPunct="1">
              <a:buNone/>
              <a:defRPr lang="en-US" sz="800" kern="1200" dirty="0" smtClean="0">
                <a:solidFill>
                  <a:schemeClr val="accent4"/>
                </a:solidFill>
                <a:latin typeface="SpeakOT-Regular" panose="02000503030000020004" pitchFamily="50" charset="0"/>
                <a:ea typeface="+mn-ea"/>
                <a:cs typeface="+mn-cs"/>
              </a:defRPr>
            </a:lvl1pPr>
            <a:lvl5pPr>
              <a:defRPr/>
            </a:lvl5pPr>
          </a:lstStyle>
          <a:p>
            <a:pPr lvl="0"/>
            <a:r>
              <a:rPr lang="en-US" dirty="0"/>
              <a:t>Additional Content</a:t>
            </a:r>
          </a:p>
        </p:txBody>
      </p:sp>
      <p:sp>
        <p:nvSpPr>
          <p:cNvPr id="13" name="TextBox 12">
            <a:extLst>
              <a:ext uri="{FF2B5EF4-FFF2-40B4-BE49-F238E27FC236}">
                <a16:creationId xmlns:a16="http://schemas.microsoft.com/office/drawing/2014/main" id="{8B434744-E9F0-4CE2-854C-01B2F6A08C11}"/>
              </a:ext>
            </a:extLst>
          </p:cNvPr>
          <p:cNvSpPr txBox="1"/>
          <p:nvPr userDrawn="1"/>
        </p:nvSpPr>
        <p:spPr>
          <a:xfrm>
            <a:off x="330200" y="1050415"/>
            <a:ext cx="3960176" cy="359285"/>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100" kern="1200" dirty="0">
                <a:solidFill>
                  <a:srgbClr val="002C5B"/>
                </a:solidFill>
                <a:latin typeface="SpeakOT-Heavy" panose="02000506030000020004" pitchFamily="50" charset="0"/>
                <a:ea typeface="+mn-ea"/>
                <a:cs typeface="+mn-cs"/>
              </a:rPr>
              <a:t>MUTUAL FUND FACTSHEET </a:t>
            </a:r>
          </a:p>
        </p:txBody>
      </p:sp>
      <p:sp>
        <p:nvSpPr>
          <p:cNvPr id="14" name="TextBox 13">
            <a:extLst>
              <a:ext uri="{FF2B5EF4-FFF2-40B4-BE49-F238E27FC236}">
                <a16:creationId xmlns:a16="http://schemas.microsoft.com/office/drawing/2014/main" id="{EFC61E0A-DA10-4DD6-9EAC-A0EEAB964AAA}"/>
              </a:ext>
            </a:extLst>
          </p:cNvPr>
          <p:cNvSpPr txBox="1"/>
          <p:nvPr userDrawn="1"/>
        </p:nvSpPr>
        <p:spPr>
          <a:xfrm>
            <a:off x="5533074" y="1362933"/>
            <a:ext cx="994726" cy="301351"/>
          </a:xfrm>
          <a:prstGeom prst="rect">
            <a:avLst/>
          </a:prstGeom>
          <a:noFill/>
        </p:spPr>
        <p:txBody>
          <a:bodyPr wrap="square" rtlCol="0">
            <a:noAutofit/>
          </a:bodyPr>
          <a:lstStyle/>
          <a:p>
            <a:pPr marL="0" lvl="0" indent="0" algn="r" defTabSz="914400" rtl="0" eaLnBrk="1" latinLnBrk="0" hangingPunct="1">
              <a:lnSpc>
                <a:spcPct val="90000"/>
              </a:lnSpc>
              <a:spcBef>
                <a:spcPts val="563"/>
              </a:spcBef>
              <a:buFont typeface="Arial" panose="020B0604020202020204" pitchFamily="34" charset="0"/>
              <a:buNone/>
            </a:pPr>
            <a:r>
              <a:rPr lang="en-US" sz="1100" kern="1200" dirty="0">
                <a:solidFill>
                  <a:schemeClr val="accent6"/>
                </a:solidFill>
                <a:latin typeface="SpeakOT-Heavy" panose="02000506030000020004" pitchFamily="50" charset="0"/>
                <a:ea typeface="+mn-ea"/>
                <a:cs typeface="+mn-cs"/>
              </a:rPr>
              <a:t>PUBLIC</a:t>
            </a:r>
          </a:p>
        </p:txBody>
      </p:sp>
      <p:sp>
        <p:nvSpPr>
          <p:cNvPr id="11" name="Parallelogram 10">
            <a:extLst>
              <a:ext uri="{FF2B5EF4-FFF2-40B4-BE49-F238E27FC236}">
                <a16:creationId xmlns:a16="http://schemas.microsoft.com/office/drawing/2014/main" id="{F6FDD12E-1CF6-5A49-B85E-4003F1E0F3B5}"/>
              </a:ext>
            </a:extLst>
          </p:cNvPr>
          <p:cNvSpPr/>
          <p:nvPr userDrawn="1"/>
        </p:nvSpPr>
        <p:spPr>
          <a:xfrm>
            <a:off x="330200" y="5908579"/>
            <a:ext cx="6197600" cy="208806"/>
          </a:xfrm>
          <a:prstGeom prst="parallelogram">
            <a:avLst>
              <a:gd name="adj" fmla="val 250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SpeakOT-Heavy" panose="02000506030000020004" pitchFamily="50" charset="0"/>
              </a:rPr>
              <a:t>Outlook</a:t>
            </a:r>
          </a:p>
        </p:txBody>
      </p:sp>
      <p:sp>
        <p:nvSpPr>
          <p:cNvPr id="15" name="Rectangle 14">
            <a:extLst>
              <a:ext uri="{FF2B5EF4-FFF2-40B4-BE49-F238E27FC236}">
                <a16:creationId xmlns:a16="http://schemas.microsoft.com/office/drawing/2014/main" id="{1E9D9386-1EEF-A841-892B-7EB3A81073C8}"/>
              </a:ext>
            </a:extLst>
          </p:cNvPr>
          <p:cNvSpPr/>
          <p:nvPr userDrawn="1"/>
        </p:nvSpPr>
        <p:spPr>
          <a:xfrm>
            <a:off x="3528247" y="2820798"/>
            <a:ext cx="2915586" cy="2952066"/>
          </a:xfrm>
          <a:prstGeom prst="rect">
            <a:avLst/>
          </a:prstGeom>
          <a:solidFill>
            <a:srgbClr val="E8EB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835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emplat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917997-4191-4781-BC2C-A6BB3A421C25}"/>
              </a:ext>
            </a:extLst>
          </p:cNvPr>
          <p:cNvSpPr txBox="1"/>
          <p:nvPr userDrawn="1"/>
        </p:nvSpPr>
        <p:spPr>
          <a:xfrm>
            <a:off x="330200" y="358160"/>
            <a:ext cx="3960176" cy="562590"/>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600" kern="1200" dirty="0">
                <a:solidFill>
                  <a:schemeClr val="accent6"/>
                </a:solidFill>
                <a:latin typeface="SpeakOT-Heavy" panose="02000506030000020004" pitchFamily="50" charset="0"/>
                <a:ea typeface="+mn-ea"/>
                <a:cs typeface="+mn-cs"/>
              </a:rPr>
              <a:t>INVESTING</a:t>
            </a:r>
          </a:p>
        </p:txBody>
      </p:sp>
      <p:sp>
        <p:nvSpPr>
          <p:cNvPr id="8" name="TextBox 7">
            <a:extLst>
              <a:ext uri="{FF2B5EF4-FFF2-40B4-BE49-F238E27FC236}">
                <a16:creationId xmlns:a16="http://schemas.microsoft.com/office/drawing/2014/main" id="{F6A64139-55CE-47AE-879B-D3BE3B76169A}"/>
              </a:ext>
            </a:extLst>
          </p:cNvPr>
          <p:cNvSpPr txBox="1"/>
          <p:nvPr userDrawn="1"/>
        </p:nvSpPr>
        <p:spPr>
          <a:xfrm>
            <a:off x="330200" y="9108805"/>
            <a:ext cx="2222500" cy="215444"/>
          </a:xfrm>
          <a:prstGeom prst="rect">
            <a:avLst/>
          </a:prstGeom>
          <a:noFill/>
        </p:spPr>
        <p:txBody>
          <a:bodyPr wrap="square" rtlCol="0">
            <a:spAutoFit/>
          </a:bodyPr>
          <a:lstStyle/>
          <a:p>
            <a:r>
              <a:rPr lang="en-US" sz="800" dirty="0">
                <a:solidFill>
                  <a:schemeClr val="accent1"/>
                </a:solidFill>
                <a:latin typeface="SpeakOT-Heavy" panose="02000506030000020004" pitchFamily="50" charset="0"/>
              </a:rPr>
              <a:t>www.fbnquest.com/assetmanagement</a:t>
            </a:r>
          </a:p>
        </p:txBody>
      </p:sp>
      <p:sp>
        <p:nvSpPr>
          <p:cNvPr id="9" name="TextBox 8">
            <a:extLst>
              <a:ext uri="{FF2B5EF4-FFF2-40B4-BE49-F238E27FC236}">
                <a16:creationId xmlns:a16="http://schemas.microsoft.com/office/drawing/2014/main" id="{8FDF0AC9-93BD-4969-8A20-EF7D1F693298}"/>
              </a:ext>
            </a:extLst>
          </p:cNvPr>
          <p:cNvSpPr txBox="1"/>
          <p:nvPr userDrawn="1"/>
        </p:nvSpPr>
        <p:spPr>
          <a:xfrm>
            <a:off x="330200" y="9343300"/>
            <a:ext cx="3303588" cy="390748"/>
          </a:xfrm>
          <a:prstGeom prst="rect">
            <a:avLst/>
          </a:prstGeom>
          <a:noFill/>
        </p:spPr>
        <p:txBody>
          <a:bodyPr wrap="square" rtlCol="0">
            <a:spAutoFit/>
          </a:bodyPr>
          <a:lstStyle/>
          <a:p>
            <a:pPr>
              <a:lnSpc>
                <a:spcPct val="110000"/>
              </a:lnSpc>
            </a:pPr>
            <a:r>
              <a:rPr lang="en-US" sz="600" dirty="0">
                <a:solidFill>
                  <a:schemeClr val="accent1"/>
                </a:solidFill>
                <a:latin typeface="SpeakOT-Regular" panose="02000503030000020004" pitchFamily="50" charset="0"/>
              </a:rPr>
              <a:t>16-18, Keffi Street, Off Awolowo Road, S.W. Ikoyi, Lagos, Nigeria </a:t>
            </a:r>
            <a:br>
              <a:rPr lang="en-US" sz="600" dirty="0">
                <a:solidFill>
                  <a:schemeClr val="accent1"/>
                </a:solidFill>
                <a:latin typeface="SpeakOT-Regular" panose="02000503030000020004" pitchFamily="50" charset="0"/>
              </a:rPr>
            </a:br>
            <a:r>
              <a:rPr lang="en-US" sz="600" dirty="0">
                <a:solidFill>
                  <a:schemeClr val="accent1"/>
                </a:solidFill>
                <a:latin typeface="SpeakOT-Regular" panose="02000503030000020004" pitchFamily="50" charset="0"/>
              </a:rPr>
              <a:t>Tel: Tel: +234 (1) 2702290-4, +234 (0) 708 065 3100  Email </a:t>
            </a:r>
            <a:r>
              <a:rPr lang="en-US" sz="600" u="sng" dirty="0">
                <a:solidFill>
                  <a:schemeClr val="accent1"/>
                </a:solidFill>
                <a:latin typeface="SpeakOT-Regular" panose="02000503030000020004" pitchFamily="50" charset="0"/>
              </a:rPr>
              <a:t>invest@fbnquest.com</a:t>
            </a:r>
            <a:r>
              <a:rPr lang="en-US" sz="600" dirty="0">
                <a:solidFill>
                  <a:schemeClr val="accent1"/>
                </a:solidFill>
                <a:latin typeface="SpeakOT-Regular" panose="02000503030000020004" pitchFamily="50" charset="0"/>
              </a:rPr>
              <a:t>: </a:t>
            </a:r>
          </a:p>
          <a:p>
            <a:pPr>
              <a:lnSpc>
                <a:spcPct val="110000"/>
              </a:lnSpc>
            </a:pPr>
            <a:r>
              <a:rPr lang="en-US" sz="600" b="1" dirty="0">
                <a:solidFill>
                  <a:schemeClr val="accent1"/>
                </a:solidFill>
                <a:latin typeface="SpeakOT-Heavy" panose="02000506030000020004" pitchFamily="50" charset="0"/>
              </a:rPr>
              <a:t>An FBN Holdings Company</a:t>
            </a:r>
          </a:p>
        </p:txBody>
      </p:sp>
      <p:pic>
        <p:nvPicPr>
          <p:cNvPr id="10" name="Picture 9" descr="A close up of a sign&#10;&#10;Description automatically generated">
            <a:extLst>
              <a:ext uri="{FF2B5EF4-FFF2-40B4-BE49-F238E27FC236}">
                <a16:creationId xmlns:a16="http://schemas.microsoft.com/office/drawing/2014/main" id="{DDB86C27-D3B7-4054-AA02-1C3E9220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0376" y="368300"/>
            <a:ext cx="2400301" cy="660400"/>
          </a:xfrm>
          <a:prstGeom prst="rect">
            <a:avLst/>
          </a:prstGeom>
        </p:spPr>
      </p:pic>
      <p:sp>
        <p:nvSpPr>
          <p:cNvPr id="18" name="Text Placeholder 15">
            <a:extLst>
              <a:ext uri="{FF2B5EF4-FFF2-40B4-BE49-F238E27FC236}">
                <a16:creationId xmlns:a16="http://schemas.microsoft.com/office/drawing/2014/main" id="{91AAB26E-AE71-4BF3-8DAF-54449E40FF47}"/>
              </a:ext>
            </a:extLst>
          </p:cNvPr>
          <p:cNvSpPr>
            <a:spLocks noGrp="1"/>
          </p:cNvSpPr>
          <p:nvPr>
            <p:ph type="body" sz="quarter" idx="12" hasCustomPrompt="1"/>
          </p:nvPr>
        </p:nvSpPr>
        <p:spPr>
          <a:xfrm>
            <a:off x="332740" y="1393524"/>
            <a:ext cx="3960176" cy="215444"/>
          </a:xfrm>
        </p:spPr>
        <p:txBody>
          <a:bodyPr>
            <a:noAutofit/>
          </a:bodyPr>
          <a:lstStyle>
            <a:lvl1pPr marL="0" indent="0" algn="l" defTabSz="914400" rtl="0" eaLnBrk="1" latinLnBrk="0" hangingPunct="1">
              <a:buNone/>
              <a:defRPr lang="en-US" sz="800" kern="1200" dirty="0" smtClean="0">
                <a:solidFill>
                  <a:schemeClr val="accent4"/>
                </a:solidFill>
                <a:latin typeface="SpeakOT-Regular" panose="02000503030000020004" pitchFamily="50" charset="0"/>
                <a:ea typeface="+mn-ea"/>
                <a:cs typeface="+mn-cs"/>
              </a:defRPr>
            </a:lvl1pPr>
            <a:lvl5pPr>
              <a:defRPr/>
            </a:lvl5pPr>
          </a:lstStyle>
          <a:p>
            <a:pPr lvl="0"/>
            <a:r>
              <a:rPr lang="en-US" dirty="0"/>
              <a:t>Additional Content</a:t>
            </a:r>
          </a:p>
        </p:txBody>
      </p:sp>
      <p:sp>
        <p:nvSpPr>
          <p:cNvPr id="13" name="TextBox 12">
            <a:extLst>
              <a:ext uri="{FF2B5EF4-FFF2-40B4-BE49-F238E27FC236}">
                <a16:creationId xmlns:a16="http://schemas.microsoft.com/office/drawing/2014/main" id="{8B434744-E9F0-4CE2-854C-01B2F6A08C11}"/>
              </a:ext>
            </a:extLst>
          </p:cNvPr>
          <p:cNvSpPr txBox="1"/>
          <p:nvPr userDrawn="1"/>
        </p:nvSpPr>
        <p:spPr>
          <a:xfrm>
            <a:off x="330200" y="1050415"/>
            <a:ext cx="3960176" cy="359285"/>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100" kern="1200" dirty="0">
                <a:solidFill>
                  <a:srgbClr val="002C5B"/>
                </a:solidFill>
                <a:latin typeface="SpeakOT-Heavy" panose="02000506030000020004" pitchFamily="50" charset="0"/>
                <a:ea typeface="+mn-ea"/>
                <a:cs typeface="+mn-cs"/>
              </a:rPr>
              <a:t>MUTUAL FUND FACTSHEET </a:t>
            </a:r>
          </a:p>
        </p:txBody>
      </p:sp>
      <p:sp>
        <p:nvSpPr>
          <p:cNvPr id="14" name="TextBox 13">
            <a:extLst>
              <a:ext uri="{FF2B5EF4-FFF2-40B4-BE49-F238E27FC236}">
                <a16:creationId xmlns:a16="http://schemas.microsoft.com/office/drawing/2014/main" id="{EFC61E0A-DA10-4DD6-9EAC-A0EEAB964AAA}"/>
              </a:ext>
            </a:extLst>
          </p:cNvPr>
          <p:cNvSpPr txBox="1"/>
          <p:nvPr userDrawn="1"/>
        </p:nvSpPr>
        <p:spPr>
          <a:xfrm>
            <a:off x="5533074" y="1362933"/>
            <a:ext cx="994726" cy="301351"/>
          </a:xfrm>
          <a:prstGeom prst="rect">
            <a:avLst/>
          </a:prstGeom>
          <a:noFill/>
        </p:spPr>
        <p:txBody>
          <a:bodyPr wrap="square" rtlCol="0">
            <a:noAutofit/>
          </a:bodyPr>
          <a:lstStyle/>
          <a:p>
            <a:pPr marL="0" lvl="0" indent="0" algn="r" defTabSz="914400" rtl="0" eaLnBrk="1" latinLnBrk="0" hangingPunct="1">
              <a:lnSpc>
                <a:spcPct val="90000"/>
              </a:lnSpc>
              <a:spcBef>
                <a:spcPts val="563"/>
              </a:spcBef>
              <a:buFont typeface="Arial" panose="020B0604020202020204" pitchFamily="34" charset="0"/>
              <a:buNone/>
            </a:pPr>
            <a:r>
              <a:rPr lang="en-US" sz="1100" kern="1200" dirty="0">
                <a:solidFill>
                  <a:schemeClr val="accent6"/>
                </a:solidFill>
                <a:latin typeface="SpeakOT-Heavy" panose="02000506030000020004" pitchFamily="50" charset="0"/>
                <a:ea typeface="+mn-ea"/>
                <a:cs typeface="+mn-cs"/>
              </a:rPr>
              <a:t>PUBLIC</a:t>
            </a:r>
          </a:p>
        </p:txBody>
      </p:sp>
      <p:sp>
        <p:nvSpPr>
          <p:cNvPr id="11" name="Rectangle 10">
            <a:extLst>
              <a:ext uri="{FF2B5EF4-FFF2-40B4-BE49-F238E27FC236}">
                <a16:creationId xmlns:a16="http://schemas.microsoft.com/office/drawing/2014/main" id="{E001A9B5-EE94-8F4B-B928-EF7BC39F8A51}"/>
              </a:ext>
            </a:extLst>
          </p:cNvPr>
          <p:cNvSpPr/>
          <p:nvPr userDrawn="1"/>
        </p:nvSpPr>
        <p:spPr>
          <a:xfrm>
            <a:off x="3513342" y="2817082"/>
            <a:ext cx="2915586" cy="3146521"/>
          </a:xfrm>
          <a:prstGeom prst="rect">
            <a:avLst/>
          </a:prstGeom>
          <a:solidFill>
            <a:srgbClr val="E8EB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705948F-B9B9-E34C-95D7-CBFA55BA60B9}"/>
              </a:ext>
            </a:extLst>
          </p:cNvPr>
          <p:cNvSpPr/>
          <p:nvPr userDrawn="1"/>
        </p:nvSpPr>
        <p:spPr>
          <a:xfrm>
            <a:off x="3513342" y="6487209"/>
            <a:ext cx="2915586" cy="3146521"/>
          </a:xfrm>
          <a:prstGeom prst="rect">
            <a:avLst/>
          </a:prstGeom>
          <a:solidFill>
            <a:srgbClr val="E8EBE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094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emplat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6917997-4191-4781-BC2C-A6BB3A421C25}"/>
              </a:ext>
            </a:extLst>
          </p:cNvPr>
          <p:cNvSpPr txBox="1"/>
          <p:nvPr userDrawn="1"/>
        </p:nvSpPr>
        <p:spPr>
          <a:xfrm>
            <a:off x="330200" y="358160"/>
            <a:ext cx="3960176" cy="562590"/>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600" kern="1200" dirty="0">
                <a:solidFill>
                  <a:schemeClr val="accent6"/>
                </a:solidFill>
                <a:latin typeface="SpeakOT-Heavy" panose="02000506030000020004" pitchFamily="50" charset="0"/>
                <a:ea typeface="+mn-ea"/>
                <a:cs typeface="+mn-cs"/>
              </a:rPr>
              <a:t>INVESTING</a:t>
            </a:r>
          </a:p>
        </p:txBody>
      </p:sp>
      <p:sp>
        <p:nvSpPr>
          <p:cNvPr id="8" name="TextBox 7">
            <a:extLst>
              <a:ext uri="{FF2B5EF4-FFF2-40B4-BE49-F238E27FC236}">
                <a16:creationId xmlns:a16="http://schemas.microsoft.com/office/drawing/2014/main" id="{F6A64139-55CE-47AE-879B-D3BE3B76169A}"/>
              </a:ext>
            </a:extLst>
          </p:cNvPr>
          <p:cNvSpPr txBox="1"/>
          <p:nvPr userDrawn="1"/>
        </p:nvSpPr>
        <p:spPr>
          <a:xfrm>
            <a:off x="330200" y="9108805"/>
            <a:ext cx="2222500" cy="215444"/>
          </a:xfrm>
          <a:prstGeom prst="rect">
            <a:avLst/>
          </a:prstGeom>
          <a:noFill/>
        </p:spPr>
        <p:txBody>
          <a:bodyPr wrap="square" rtlCol="0">
            <a:spAutoFit/>
          </a:bodyPr>
          <a:lstStyle/>
          <a:p>
            <a:r>
              <a:rPr lang="en-US" sz="800" dirty="0">
                <a:solidFill>
                  <a:schemeClr val="accent1"/>
                </a:solidFill>
                <a:latin typeface="SpeakOT-Heavy" panose="02000506030000020004" pitchFamily="50" charset="0"/>
              </a:rPr>
              <a:t>www.fbnquest.com/assetmanagement</a:t>
            </a:r>
          </a:p>
        </p:txBody>
      </p:sp>
      <p:sp>
        <p:nvSpPr>
          <p:cNvPr id="9" name="TextBox 8">
            <a:extLst>
              <a:ext uri="{FF2B5EF4-FFF2-40B4-BE49-F238E27FC236}">
                <a16:creationId xmlns:a16="http://schemas.microsoft.com/office/drawing/2014/main" id="{8FDF0AC9-93BD-4969-8A20-EF7D1F693298}"/>
              </a:ext>
            </a:extLst>
          </p:cNvPr>
          <p:cNvSpPr txBox="1"/>
          <p:nvPr userDrawn="1"/>
        </p:nvSpPr>
        <p:spPr>
          <a:xfrm>
            <a:off x="330200" y="9343300"/>
            <a:ext cx="3303588" cy="390748"/>
          </a:xfrm>
          <a:prstGeom prst="rect">
            <a:avLst/>
          </a:prstGeom>
          <a:noFill/>
        </p:spPr>
        <p:txBody>
          <a:bodyPr wrap="square" rtlCol="0">
            <a:spAutoFit/>
          </a:bodyPr>
          <a:lstStyle/>
          <a:p>
            <a:pPr>
              <a:lnSpc>
                <a:spcPct val="110000"/>
              </a:lnSpc>
            </a:pPr>
            <a:r>
              <a:rPr lang="en-US" sz="600" dirty="0">
                <a:solidFill>
                  <a:schemeClr val="accent1"/>
                </a:solidFill>
                <a:latin typeface="SpeakOT-Regular" panose="02000503030000020004" pitchFamily="50" charset="0"/>
              </a:rPr>
              <a:t>16-18, Keffi Street, Off Awolowo Road, S.W. Ikoyi, Lagos, Nigeria </a:t>
            </a:r>
            <a:br>
              <a:rPr lang="en-US" sz="600" dirty="0">
                <a:solidFill>
                  <a:schemeClr val="accent1"/>
                </a:solidFill>
                <a:latin typeface="SpeakOT-Regular" panose="02000503030000020004" pitchFamily="50" charset="0"/>
              </a:rPr>
            </a:br>
            <a:r>
              <a:rPr lang="en-US" sz="600" dirty="0">
                <a:solidFill>
                  <a:schemeClr val="accent1"/>
                </a:solidFill>
                <a:latin typeface="SpeakOT-Regular" panose="02000503030000020004" pitchFamily="50" charset="0"/>
              </a:rPr>
              <a:t>Tel: Tel: +234 (1) 2702290-4, +234 (0) 708 065 3100  Email </a:t>
            </a:r>
            <a:r>
              <a:rPr lang="en-US" sz="600" u="sng" dirty="0">
                <a:solidFill>
                  <a:schemeClr val="accent1"/>
                </a:solidFill>
                <a:latin typeface="SpeakOT-Regular" panose="02000503030000020004" pitchFamily="50" charset="0"/>
              </a:rPr>
              <a:t>invest@fbnquest.com</a:t>
            </a:r>
            <a:r>
              <a:rPr lang="en-US" sz="600" dirty="0">
                <a:solidFill>
                  <a:schemeClr val="accent1"/>
                </a:solidFill>
                <a:latin typeface="SpeakOT-Regular" panose="02000503030000020004" pitchFamily="50" charset="0"/>
              </a:rPr>
              <a:t>: </a:t>
            </a:r>
          </a:p>
          <a:p>
            <a:pPr>
              <a:lnSpc>
                <a:spcPct val="110000"/>
              </a:lnSpc>
            </a:pPr>
            <a:r>
              <a:rPr lang="en-US" sz="600" b="1" dirty="0">
                <a:solidFill>
                  <a:schemeClr val="accent1"/>
                </a:solidFill>
                <a:latin typeface="SpeakOT-Heavy" panose="02000506030000020004" pitchFamily="50" charset="0"/>
              </a:rPr>
              <a:t>An FBN Holdings Company</a:t>
            </a:r>
          </a:p>
        </p:txBody>
      </p:sp>
      <p:pic>
        <p:nvPicPr>
          <p:cNvPr id="10" name="Picture 9" descr="A close up of a sign&#10;&#10;Description automatically generated">
            <a:extLst>
              <a:ext uri="{FF2B5EF4-FFF2-40B4-BE49-F238E27FC236}">
                <a16:creationId xmlns:a16="http://schemas.microsoft.com/office/drawing/2014/main" id="{DDB86C27-D3B7-4054-AA02-1C3E9220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0376" y="368300"/>
            <a:ext cx="2400301" cy="660400"/>
          </a:xfrm>
          <a:prstGeom prst="rect">
            <a:avLst/>
          </a:prstGeom>
        </p:spPr>
      </p:pic>
      <p:sp>
        <p:nvSpPr>
          <p:cNvPr id="18" name="Text Placeholder 15">
            <a:extLst>
              <a:ext uri="{FF2B5EF4-FFF2-40B4-BE49-F238E27FC236}">
                <a16:creationId xmlns:a16="http://schemas.microsoft.com/office/drawing/2014/main" id="{91AAB26E-AE71-4BF3-8DAF-54449E40FF47}"/>
              </a:ext>
            </a:extLst>
          </p:cNvPr>
          <p:cNvSpPr>
            <a:spLocks noGrp="1"/>
          </p:cNvSpPr>
          <p:nvPr>
            <p:ph type="body" sz="quarter" idx="12" hasCustomPrompt="1"/>
          </p:nvPr>
        </p:nvSpPr>
        <p:spPr>
          <a:xfrm>
            <a:off x="332740" y="1393524"/>
            <a:ext cx="3960176" cy="215444"/>
          </a:xfrm>
        </p:spPr>
        <p:txBody>
          <a:bodyPr>
            <a:noAutofit/>
          </a:bodyPr>
          <a:lstStyle>
            <a:lvl1pPr marL="0" indent="0" algn="l" defTabSz="914400" rtl="0" eaLnBrk="1" latinLnBrk="0" hangingPunct="1">
              <a:buNone/>
              <a:defRPr lang="en-US" sz="800" kern="1200" dirty="0" smtClean="0">
                <a:solidFill>
                  <a:schemeClr val="accent4"/>
                </a:solidFill>
                <a:latin typeface="SpeakOT-Regular" panose="02000503030000020004" pitchFamily="50" charset="0"/>
                <a:ea typeface="+mn-ea"/>
                <a:cs typeface="+mn-cs"/>
              </a:defRPr>
            </a:lvl1pPr>
            <a:lvl5pPr>
              <a:defRPr/>
            </a:lvl5pPr>
          </a:lstStyle>
          <a:p>
            <a:pPr lvl="0"/>
            <a:r>
              <a:rPr lang="en-US" dirty="0"/>
              <a:t>Additional Content</a:t>
            </a:r>
          </a:p>
        </p:txBody>
      </p:sp>
      <p:sp>
        <p:nvSpPr>
          <p:cNvPr id="13" name="TextBox 12">
            <a:extLst>
              <a:ext uri="{FF2B5EF4-FFF2-40B4-BE49-F238E27FC236}">
                <a16:creationId xmlns:a16="http://schemas.microsoft.com/office/drawing/2014/main" id="{8B434744-E9F0-4CE2-854C-01B2F6A08C11}"/>
              </a:ext>
            </a:extLst>
          </p:cNvPr>
          <p:cNvSpPr txBox="1"/>
          <p:nvPr userDrawn="1"/>
        </p:nvSpPr>
        <p:spPr>
          <a:xfrm>
            <a:off x="330200" y="1050415"/>
            <a:ext cx="3960176" cy="359285"/>
          </a:xfrm>
          <a:prstGeom prst="rect">
            <a:avLst/>
          </a:prstGeom>
          <a:noFill/>
        </p:spPr>
        <p:txBody>
          <a:bodyPr wrap="square" rtlCol="0">
            <a:noAutofit/>
          </a:bodyPr>
          <a:lstStyle/>
          <a:p>
            <a:pPr marL="0" lvl="0" indent="0" algn="l" defTabSz="914400" rtl="0" eaLnBrk="1" latinLnBrk="0" hangingPunct="1">
              <a:lnSpc>
                <a:spcPct val="90000"/>
              </a:lnSpc>
              <a:spcBef>
                <a:spcPts val="563"/>
              </a:spcBef>
              <a:buFont typeface="Arial" panose="020B0604020202020204" pitchFamily="34" charset="0"/>
              <a:buNone/>
            </a:pPr>
            <a:r>
              <a:rPr lang="en-US" sz="2100" kern="1200" dirty="0">
                <a:solidFill>
                  <a:srgbClr val="002C5B"/>
                </a:solidFill>
                <a:latin typeface="SpeakOT-Heavy" panose="02000506030000020004" pitchFamily="50" charset="0"/>
                <a:ea typeface="+mn-ea"/>
                <a:cs typeface="+mn-cs"/>
              </a:rPr>
              <a:t>MUTUAL FUND FACTSHEET </a:t>
            </a:r>
          </a:p>
        </p:txBody>
      </p:sp>
      <p:sp>
        <p:nvSpPr>
          <p:cNvPr id="14" name="TextBox 13">
            <a:extLst>
              <a:ext uri="{FF2B5EF4-FFF2-40B4-BE49-F238E27FC236}">
                <a16:creationId xmlns:a16="http://schemas.microsoft.com/office/drawing/2014/main" id="{EFC61E0A-DA10-4DD6-9EAC-A0EEAB964AAA}"/>
              </a:ext>
            </a:extLst>
          </p:cNvPr>
          <p:cNvSpPr txBox="1"/>
          <p:nvPr userDrawn="1"/>
        </p:nvSpPr>
        <p:spPr>
          <a:xfrm>
            <a:off x="5533074" y="1362933"/>
            <a:ext cx="994726" cy="301351"/>
          </a:xfrm>
          <a:prstGeom prst="rect">
            <a:avLst/>
          </a:prstGeom>
          <a:noFill/>
        </p:spPr>
        <p:txBody>
          <a:bodyPr wrap="square" rtlCol="0">
            <a:noAutofit/>
          </a:bodyPr>
          <a:lstStyle/>
          <a:p>
            <a:pPr marL="0" lvl="0" indent="0" algn="r" defTabSz="914400" rtl="0" eaLnBrk="1" latinLnBrk="0" hangingPunct="1">
              <a:lnSpc>
                <a:spcPct val="90000"/>
              </a:lnSpc>
              <a:spcBef>
                <a:spcPts val="563"/>
              </a:spcBef>
              <a:buFont typeface="Arial" panose="020B0604020202020204" pitchFamily="34" charset="0"/>
              <a:buNone/>
            </a:pPr>
            <a:r>
              <a:rPr lang="en-US" sz="1100" kern="1200" dirty="0">
                <a:solidFill>
                  <a:schemeClr val="accent6"/>
                </a:solidFill>
                <a:latin typeface="SpeakOT-Heavy" panose="02000506030000020004" pitchFamily="50" charset="0"/>
                <a:ea typeface="+mn-ea"/>
                <a:cs typeface="+mn-cs"/>
              </a:rPr>
              <a:t>PUBLIC</a:t>
            </a:r>
          </a:p>
        </p:txBody>
      </p:sp>
      <p:sp>
        <p:nvSpPr>
          <p:cNvPr id="12" name="Parallelogram 11">
            <a:extLst>
              <a:ext uri="{FF2B5EF4-FFF2-40B4-BE49-F238E27FC236}">
                <a16:creationId xmlns:a16="http://schemas.microsoft.com/office/drawing/2014/main" id="{61D2B80D-27A6-3F4B-8ED8-5D97BE7EBE63}"/>
              </a:ext>
            </a:extLst>
          </p:cNvPr>
          <p:cNvSpPr/>
          <p:nvPr userDrawn="1"/>
        </p:nvSpPr>
        <p:spPr>
          <a:xfrm>
            <a:off x="330200" y="1743933"/>
            <a:ext cx="6197600" cy="208806"/>
          </a:xfrm>
          <a:prstGeom prst="parallelogram">
            <a:avLst>
              <a:gd name="adj" fmla="val 250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SpeakOT-Heavy" panose="02000506030000020004" pitchFamily="50" charset="0"/>
              </a:rPr>
              <a:t>Outlook</a:t>
            </a:r>
          </a:p>
        </p:txBody>
      </p:sp>
      <p:sp>
        <p:nvSpPr>
          <p:cNvPr id="31" name="Parallelogram 30">
            <a:extLst>
              <a:ext uri="{FF2B5EF4-FFF2-40B4-BE49-F238E27FC236}">
                <a16:creationId xmlns:a16="http://schemas.microsoft.com/office/drawing/2014/main" id="{AFD8A2FC-37C0-DF47-A8E3-CC230415E4DF}"/>
              </a:ext>
            </a:extLst>
          </p:cNvPr>
          <p:cNvSpPr/>
          <p:nvPr userDrawn="1"/>
        </p:nvSpPr>
        <p:spPr>
          <a:xfrm>
            <a:off x="330200" y="6210300"/>
            <a:ext cx="6197600" cy="208806"/>
          </a:xfrm>
          <a:prstGeom prst="parallelogram">
            <a:avLst>
              <a:gd name="adj" fmla="val 2500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latin typeface="SpeakOT-Heavy" panose="02000506030000020004" pitchFamily="50" charset="0"/>
              </a:rPr>
              <a:t>Terms and Conditions</a:t>
            </a:r>
          </a:p>
        </p:txBody>
      </p:sp>
    </p:spTree>
    <p:extLst>
      <p:ext uri="{BB962C8B-B14F-4D97-AF65-F5344CB8AC3E}">
        <p14:creationId xmlns:p14="http://schemas.microsoft.com/office/powerpoint/2010/main" val="1170259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11E880-0B96-4F22-B2AE-9B4017956200}"/>
              </a:ext>
            </a:extLst>
          </p:cNvPr>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025C59-D552-42D8-99AD-ED913E5AB47C}"/>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4102602"/>
      </p:ext>
    </p:extLst>
  </p:cSld>
  <p:clrMap bg1="lt1" tx1="dk1" bg2="lt2" tx2="dk2" accent1="accent1" accent2="accent2" accent3="accent3" accent4="accent4" accent5="accent5" accent6="accent6" hlink="hlink" folHlink="folHlink"/>
  <p:sldLayoutIdLst>
    <p:sldLayoutId id="2147483655" r:id="rId1"/>
    <p:sldLayoutId id="2147483657" r:id="rId2"/>
    <p:sldLayoutId id="2147483656" r:id="rId3"/>
    <p:sldLayoutId id="2147483658" r:id="rId4"/>
  </p:sldLayoutIdLst>
  <p:txStyles>
    <p:titleStyle>
      <a:lvl1pPr algn="l" defTabSz="514344"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6" indent="-128586" algn="l" defTabSz="514344"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59" indent="-128586" algn="l" defTabSz="514344"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1" indent="-128586" algn="l" defTabSz="514344"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03"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75"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47"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19"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91"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64"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44" rtl="0" eaLnBrk="1" latinLnBrk="0" hangingPunct="1">
        <a:defRPr sz="1013" kern="1200">
          <a:solidFill>
            <a:schemeClr val="tx1"/>
          </a:solidFill>
          <a:latin typeface="+mn-lt"/>
          <a:ea typeface="+mn-ea"/>
          <a:cs typeface="+mn-cs"/>
        </a:defRPr>
      </a:lvl1pPr>
      <a:lvl2pPr marL="257172" algn="l" defTabSz="514344" rtl="0" eaLnBrk="1" latinLnBrk="0" hangingPunct="1">
        <a:defRPr sz="1013" kern="1200">
          <a:solidFill>
            <a:schemeClr val="tx1"/>
          </a:solidFill>
          <a:latin typeface="+mn-lt"/>
          <a:ea typeface="+mn-ea"/>
          <a:cs typeface="+mn-cs"/>
        </a:defRPr>
      </a:lvl2pPr>
      <a:lvl3pPr marL="514344" algn="l" defTabSz="514344" rtl="0" eaLnBrk="1" latinLnBrk="0" hangingPunct="1">
        <a:defRPr sz="1013" kern="1200">
          <a:solidFill>
            <a:schemeClr val="tx1"/>
          </a:solidFill>
          <a:latin typeface="+mn-lt"/>
          <a:ea typeface="+mn-ea"/>
          <a:cs typeface="+mn-cs"/>
        </a:defRPr>
      </a:lvl3pPr>
      <a:lvl4pPr marL="771516" algn="l" defTabSz="514344" rtl="0" eaLnBrk="1" latinLnBrk="0" hangingPunct="1">
        <a:defRPr sz="1013" kern="1200">
          <a:solidFill>
            <a:schemeClr val="tx1"/>
          </a:solidFill>
          <a:latin typeface="+mn-lt"/>
          <a:ea typeface="+mn-ea"/>
          <a:cs typeface="+mn-cs"/>
        </a:defRPr>
      </a:lvl4pPr>
      <a:lvl5pPr marL="1028689" algn="l" defTabSz="514344" rtl="0" eaLnBrk="1" latinLnBrk="0" hangingPunct="1">
        <a:defRPr sz="1013" kern="1200">
          <a:solidFill>
            <a:schemeClr val="tx1"/>
          </a:solidFill>
          <a:latin typeface="+mn-lt"/>
          <a:ea typeface="+mn-ea"/>
          <a:cs typeface="+mn-cs"/>
        </a:defRPr>
      </a:lvl5pPr>
      <a:lvl6pPr marL="1285861" algn="l" defTabSz="514344" rtl="0" eaLnBrk="1" latinLnBrk="0" hangingPunct="1">
        <a:defRPr sz="1013" kern="1200">
          <a:solidFill>
            <a:schemeClr val="tx1"/>
          </a:solidFill>
          <a:latin typeface="+mn-lt"/>
          <a:ea typeface="+mn-ea"/>
          <a:cs typeface="+mn-cs"/>
        </a:defRPr>
      </a:lvl6pPr>
      <a:lvl7pPr marL="1543033" algn="l" defTabSz="514344" rtl="0" eaLnBrk="1" latinLnBrk="0" hangingPunct="1">
        <a:defRPr sz="1013" kern="1200">
          <a:solidFill>
            <a:schemeClr val="tx1"/>
          </a:solidFill>
          <a:latin typeface="+mn-lt"/>
          <a:ea typeface="+mn-ea"/>
          <a:cs typeface="+mn-cs"/>
        </a:defRPr>
      </a:lvl7pPr>
      <a:lvl8pPr marL="1800205" algn="l" defTabSz="514344" rtl="0" eaLnBrk="1" latinLnBrk="0" hangingPunct="1">
        <a:defRPr sz="1013" kern="1200">
          <a:solidFill>
            <a:schemeClr val="tx1"/>
          </a:solidFill>
          <a:latin typeface="+mn-lt"/>
          <a:ea typeface="+mn-ea"/>
          <a:cs typeface="+mn-cs"/>
        </a:defRPr>
      </a:lvl8pPr>
      <a:lvl9pPr marL="2057377" algn="l" defTabSz="514344"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3.xml"/><Relationship Id="rId5" Type="http://schemas.openxmlformats.org/officeDocument/2006/relationships/chart" Target="../charts/chart8.xml"/><Relationship Id="rId4" Type="http://schemas.openxmlformats.org/officeDocument/2006/relationships/chart" Target="../charts/chart7.xml"/></Relationships>
</file>

<file path=ppt/slides/_rels/slide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3.xml"/><Relationship Id="rId5" Type="http://schemas.openxmlformats.org/officeDocument/2006/relationships/chart" Target="../charts/chart12.xml"/><Relationship Id="rId4" Type="http://schemas.openxmlformats.org/officeDocument/2006/relationships/chart" Target="../charts/char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8C12E10A-F098-47F4-9120-6A7205C377F8}"/>
              </a:ext>
            </a:extLst>
          </p:cNvPr>
          <p:cNvSpPr txBox="1"/>
          <p:nvPr/>
        </p:nvSpPr>
        <p:spPr>
          <a:xfrm>
            <a:off x="66544" y="1944279"/>
            <a:ext cx="6646912" cy="2098727"/>
          </a:xfrm>
          <a:prstGeom prst="rect">
            <a:avLst/>
          </a:prstGeom>
          <a:noFill/>
        </p:spPr>
        <p:txBody>
          <a:bodyPr wrap="square" rtlCol="0">
            <a:noAutofit/>
          </a:bodyPr>
          <a:lstStyle/>
          <a:p>
            <a:pPr marL="171450" lvl="0" indent="-171450" algn="just">
              <a:buFont typeface="Arial" panose="020B0604020202020204" pitchFamily="34" charset="0"/>
              <a:buChar char="•"/>
            </a:pPr>
            <a:r>
              <a:rPr lang="en-GB" sz="730" dirty="0">
                <a:solidFill>
                  <a:srgbClr val="485865"/>
                </a:solidFill>
                <a:latin typeface="Calibri" panose="020F0502020204030204" pitchFamily="34" charset="0"/>
                <a:cs typeface="Calibri" panose="020F0502020204030204" pitchFamily="34" charset="0"/>
              </a:rPr>
              <a:t>It is the end of the first half of the year 2021 and the biggest vaccination campaign is still underway. According to Bloomberg, more than 3.05billion doses have been administered across 180 countries by H1 – enough to fully vaccinate 19.9% of the global population. Although, vaccine distribution has been lopsided with new strains threatening renewed outbreaks, Covid cases have generally flattened or declined where vaccination rates are highest. At the current pace of vaccination, experts estimate that it would take another year to achieve a high level of global immunity.</a:t>
            </a:r>
          </a:p>
          <a:p>
            <a:pPr lvl="0" algn="just"/>
            <a:endParaRPr lang="en-GB" sz="730" dirty="0">
              <a:solidFill>
                <a:srgbClr val="485865"/>
              </a:solidFill>
              <a:latin typeface="Calibri" panose="020F0502020204030204" pitchFamily="34" charset="0"/>
              <a:cs typeface="Calibri" panose="020F0502020204030204" pitchFamily="34" charset="0"/>
            </a:endParaRPr>
          </a:p>
          <a:p>
            <a:pPr marL="171450" lvl="0" indent="-171450" algn="just">
              <a:buFont typeface="Arial" panose="020B0604020202020204" pitchFamily="34" charset="0"/>
              <a:buChar char="•"/>
            </a:pPr>
            <a:r>
              <a:rPr lang="en-GB" sz="730" dirty="0">
                <a:solidFill>
                  <a:srgbClr val="485865"/>
                </a:solidFill>
                <a:latin typeface="Calibri" panose="020F0502020204030204" pitchFamily="34" charset="0"/>
                <a:cs typeface="Calibri" panose="020F0502020204030204" pitchFamily="34" charset="0"/>
              </a:rPr>
              <a:t>Oil markets continue to ride on the tailwind of global reflation, rapid rollouts of Covid-19 vaccines, calibrated OPEC+ output plan and optimism around re-opening of economies this summer. Both Brent crude and West Texas Intermediate (WTI) traded at the highest level seen in more than two and half years during the month, with WTI breaching its USD70 per barrel resistance level. Brent crude on the other hand has advanced by 45.54% year to date, surging above USD75 per barrel, its highest level since 2018.</a:t>
            </a:r>
          </a:p>
          <a:p>
            <a:pPr marL="171450" lvl="0" indent="-171450" algn="just">
              <a:buFont typeface="Arial" panose="020B0604020202020204" pitchFamily="34" charset="0"/>
              <a:buChar char="•"/>
            </a:pPr>
            <a:endParaRPr lang="en-GB" sz="730" dirty="0">
              <a:solidFill>
                <a:srgbClr val="485865"/>
              </a:solidFill>
              <a:latin typeface="Calibri" panose="020F0502020204030204" pitchFamily="34" charset="0"/>
              <a:cs typeface="Calibri" panose="020F0502020204030204" pitchFamily="34" charset="0"/>
            </a:endParaRPr>
          </a:p>
          <a:p>
            <a:pPr marL="171450" lvl="0" indent="-171450" algn="just">
              <a:buFont typeface="Arial" panose="020B0604020202020204" pitchFamily="34" charset="0"/>
              <a:buChar char="•"/>
            </a:pPr>
            <a:r>
              <a:rPr lang="en-GB" sz="730" dirty="0">
                <a:solidFill>
                  <a:srgbClr val="485865"/>
                </a:solidFill>
                <a:latin typeface="Calibri" panose="020F0502020204030204" pitchFamily="34" charset="0"/>
                <a:cs typeface="Calibri" panose="020F0502020204030204" pitchFamily="34" charset="0"/>
              </a:rPr>
              <a:t>Major global equities maintained strong momentum in H1:2021 with expectations that this will persist through the year, as strong first half year stock performance historically bodes well for the remainder of the year. At the end of H1:2021, the Dow Jones was up 12.73%, S&amp;P 500 (+14.41%), Nasdaq Composite (+12.93%), CAC 40 (+17.23%), FTSE 100 (+8.93%), JPX Nikkei (+7.74%), DAX (+13.14%). The small cap Russell 2000 also gained 17.00% in H1:2021 amid a strong rotation into value stocks, as investors continue to shrug off high inflation readings on hopes of a strong economic comeback.</a:t>
            </a:r>
          </a:p>
          <a:p>
            <a:pPr marL="171450" lvl="0" indent="-171450" algn="just">
              <a:buFont typeface="Arial" panose="020B0604020202020204" pitchFamily="34" charset="0"/>
              <a:buChar char="•"/>
            </a:pPr>
            <a:endParaRPr lang="en-GB" sz="730" dirty="0">
              <a:solidFill>
                <a:srgbClr val="485865"/>
              </a:solidFill>
              <a:latin typeface="Calibri" panose="020F0502020204030204" pitchFamily="34" charset="0"/>
              <a:cs typeface="Calibri" panose="020F0502020204030204" pitchFamily="34" charset="0"/>
            </a:endParaRPr>
          </a:p>
          <a:p>
            <a:pPr marL="171450" lvl="0" indent="-171450" algn="just">
              <a:buFont typeface="Arial" panose="020B0604020202020204" pitchFamily="34" charset="0"/>
              <a:buChar char="•"/>
            </a:pPr>
            <a:r>
              <a:rPr lang="en-GB" sz="730" dirty="0">
                <a:solidFill>
                  <a:srgbClr val="485865"/>
                </a:solidFill>
                <a:latin typeface="Calibri" panose="020F0502020204030204" pitchFamily="34" charset="0"/>
                <a:cs typeface="Calibri" panose="020F0502020204030204" pitchFamily="34" charset="0"/>
              </a:rPr>
              <a:t>Nigeria’s headline inflation rate for the month of May 2021 declined further for the second consecutive month at 17.93% year on year (19 basis points lower than 18.12% recorded in April 2021). Food inflation dropped from 22.72% recorded in April 2021 to 22.28% in May 2021, indicating the second consecutive month of food disinflation. Conversely, Core inflation continued to tick up, recording 13.15% in May 2021 (41bps higher than 12.74% recorded in April 2021).</a:t>
            </a:r>
          </a:p>
        </p:txBody>
      </p:sp>
      <p:sp>
        <p:nvSpPr>
          <p:cNvPr id="4" name="Text Placeholder 3">
            <a:extLst>
              <a:ext uri="{FF2B5EF4-FFF2-40B4-BE49-F238E27FC236}">
                <a16:creationId xmlns:a16="http://schemas.microsoft.com/office/drawing/2014/main" id="{AC98ACA1-6417-43AD-AFE7-FD1AC6CCEB24}"/>
              </a:ext>
            </a:extLst>
          </p:cNvPr>
          <p:cNvSpPr>
            <a:spLocks noGrp="1"/>
          </p:cNvSpPr>
          <p:nvPr>
            <p:ph type="body" sz="quarter" idx="12"/>
          </p:nvPr>
        </p:nvSpPr>
        <p:spPr/>
        <p:txBody>
          <a:bodyPr/>
          <a:lstStyle/>
          <a:p>
            <a:r>
              <a:rPr lang="en-US" dirty="0">
                <a:latin typeface="Calibri" panose="020F0502020204030204" pitchFamily="34" charset="0"/>
                <a:cs typeface="Calibri" panose="020F0502020204030204" pitchFamily="34" charset="0"/>
              </a:rPr>
              <a:t>All data as at 30 June 2021 unless otherwise stated</a:t>
            </a:r>
          </a:p>
        </p:txBody>
      </p:sp>
      <p:sp>
        <p:nvSpPr>
          <p:cNvPr id="24" name="TextBox 23">
            <a:extLst>
              <a:ext uri="{FF2B5EF4-FFF2-40B4-BE49-F238E27FC236}">
                <a16:creationId xmlns:a16="http://schemas.microsoft.com/office/drawing/2014/main" id="{5FD9683C-E354-44DC-943E-857708BFA823}"/>
              </a:ext>
            </a:extLst>
          </p:cNvPr>
          <p:cNvSpPr txBox="1"/>
          <p:nvPr/>
        </p:nvSpPr>
        <p:spPr>
          <a:xfrm>
            <a:off x="4775259" y="9604026"/>
            <a:ext cx="2762250" cy="323165"/>
          </a:xfrm>
          <a:prstGeom prst="rect">
            <a:avLst/>
          </a:prstGeom>
          <a:noFill/>
        </p:spPr>
        <p:txBody>
          <a:bodyPr wrap="square" rtlCol="0">
            <a:spAutoFit/>
          </a:bodyPr>
          <a:lstStyle/>
          <a:p>
            <a:r>
              <a:rPr lang="en-US" sz="500" i="1" dirty="0">
                <a:solidFill>
                  <a:schemeClr val="accent4"/>
                </a:solidFill>
                <a:latin typeface="Calibri" panose="020F0502020204030204" pitchFamily="34" charset="0"/>
                <a:cs typeface="Calibri" panose="020F0502020204030204" pitchFamily="34" charset="0"/>
              </a:rPr>
              <a:t>*Mean stop rate at the Monthly Nigerian treasury bill auction</a:t>
            </a:r>
          </a:p>
          <a:p>
            <a:r>
              <a:rPr lang="en-US" sz="500" i="1" dirty="0">
                <a:solidFill>
                  <a:schemeClr val="accent4"/>
                </a:solidFill>
                <a:latin typeface="Calibri" panose="020F0502020204030204" pitchFamily="34" charset="0"/>
                <a:cs typeface="Calibri" panose="020F0502020204030204" pitchFamily="34" charset="0"/>
              </a:rPr>
              <a:t>** Average of Nigerian treasury bill auction from the beginning of the year</a:t>
            </a:r>
          </a:p>
          <a:p>
            <a:r>
              <a:rPr lang="en-US" sz="500" i="1" dirty="0">
                <a:solidFill>
                  <a:schemeClr val="accent4"/>
                </a:solidFill>
                <a:latin typeface="Calibri" panose="020F0502020204030204" pitchFamily="34" charset="0"/>
                <a:cs typeface="Calibri" panose="020F0502020204030204" pitchFamily="34" charset="0"/>
              </a:rPr>
              <a:t>***BNGRI – Bloomberg Nigeria Local Sovereign Bond Index</a:t>
            </a:r>
          </a:p>
        </p:txBody>
      </p:sp>
      <p:graphicFrame>
        <p:nvGraphicFramePr>
          <p:cNvPr id="39" name="Table 38">
            <a:extLst>
              <a:ext uri="{FF2B5EF4-FFF2-40B4-BE49-F238E27FC236}">
                <a16:creationId xmlns:a16="http://schemas.microsoft.com/office/drawing/2014/main" id="{95543C4E-1E1F-4068-A475-F11405AD7547}"/>
              </a:ext>
            </a:extLst>
          </p:cNvPr>
          <p:cNvGraphicFramePr>
            <a:graphicFrameLocks noGrp="1"/>
          </p:cNvGraphicFramePr>
          <p:nvPr>
            <p:extLst>
              <p:ext uri="{D42A27DB-BD31-4B8C-83A1-F6EECF244321}">
                <p14:modId xmlns:p14="http://schemas.microsoft.com/office/powerpoint/2010/main" val="4050365556"/>
              </p:ext>
            </p:extLst>
          </p:nvPr>
        </p:nvGraphicFramePr>
        <p:xfrm>
          <a:off x="66544" y="4027609"/>
          <a:ext cx="6724912" cy="5757672"/>
        </p:xfrm>
        <a:graphic>
          <a:graphicData uri="http://schemas.openxmlformats.org/drawingml/2006/table">
            <a:tbl>
              <a:tblPr firstRow="1" bandRow="1">
                <a:tableStyleId>{5C22544A-7EE6-4342-B048-85BDC9FD1C3A}</a:tableStyleId>
              </a:tblPr>
              <a:tblGrid>
                <a:gridCol w="959720">
                  <a:extLst>
                    <a:ext uri="{9D8B030D-6E8A-4147-A177-3AD203B41FA5}">
                      <a16:colId xmlns:a16="http://schemas.microsoft.com/office/drawing/2014/main" val="2656516215"/>
                    </a:ext>
                  </a:extLst>
                </a:gridCol>
                <a:gridCol w="947398">
                  <a:extLst>
                    <a:ext uri="{9D8B030D-6E8A-4147-A177-3AD203B41FA5}">
                      <a16:colId xmlns:a16="http://schemas.microsoft.com/office/drawing/2014/main" val="1816906760"/>
                    </a:ext>
                  </a:extLst>
                </a:gridCol>
                <a:gridCol w="834914">
                  <a:extLst>
                    <a:ext uri="{9D8B030D-6E8A-4147-A177-3AD203B41FA5}">
                      <a16:colId xmlns:a16="http://schemas.microsoft.com/office/drawing/2014/main" val="1937640547"/>
                    </a:ext>
                  </a:extLst>
                </a:gridCol>
                <a:gridCol w="605022">
                  <a:extLst>
                    <a:ext uri="{9D8B030D-6E8A-4147-A177-3AD203B41FA5}">
                      <a16:colId xmlns:a16="http://schemas.microsoft.com/office/drawing/2014/main" val="197037834"/>
                    </a:ext>
                  </a:extLst>
                </a:gridCol>
                <a:gridCol w="3377858">
                  <a:extLst>
                    <a:ext uri="{9D8B030D-6E8A-4147-A177-3AD203B41FA5}">
                      <a16:colId xmlns:a16="http://schemas.microsoft.com/office/drawing/2014/main" val="353703973"/>
                    </a:ext>
                  </a:extLst>
                </a:gridCol>
              </a:tblGrid>
              <a:tr h="285878">
                <a:tc>
                  <a:txBody>
                    <a:bodyPr/>
                    <a:lstStyle/>
                    <a:p>
                      <a:r>
                        <a:rPr lang="en-US" sz="740" dirty="0">
                          <a:solidFill>
                            <a:schemeClr val="accent1"/>
                          </a:solidFill>
                          <a:latin typeface="Calibri" panose="020F0502020204030204" pitchFamily="34" charset="0"/>
                          <a:cs typeface="Calibri" panose="020F0502020204030204" pitchFamily="34" charset="0"/>
                        </a:rPr>
                        <a:t>Asset Class </a:t>
                      </a:r>
                    </a:p>
                  </a:txBody>
                  <a:tcPr anchor="ctr">
                    <a:lnL w="12700" cmpd="sng">
                      <a:noFill/>
                    </a:lnL>
                    <a:lnR w="6350" cap="flat" cmpd="sng" algn="ctr">
                      <a:solidFill>
                        <a:schemeClr val="accent4"/>
                      </a:solidFill>
                      <a:prstDash val="solid"/>
                      <a:round/>
                      <a:headEnd type="none" w="med" len="med"/>
                      <a:tailEnd type="none" w="med" len="med"/>
                    </a:lnR>
                    <a:lnT w="12700" cmpd="sng">
                      <a:noFill/>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r>
                        <a:rPr lang="en-US" sz="740" dirty="0">
                          <a:solidFill>
                            <a:schemeClr val="accent1"/>
                          </a:solidFill>
                          <a:latin typeface="Calibri" panose="020F0502020204030204" pitchFamily="34" charset="0"/>
                          <a:cs typeface="Calibri" panose="020F0502020204030204" pitchFamily="34" charset="0"/>
                        </a:rPr>
                        <a:t>Benchmark</a:t>
                      </a: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12700" cmpd="sng">
                      <a:noFill/>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740" dirty="0">
                          <a:solidFill>
                            <a:schemeClr val="accent1"/>
                          </a:solidFill>
                          <a:latin typeface="Calibri" panose="020F0502020204030204" pitchFamily="34" charset="0"/>
                          <a:cs typeface="Calibri" panose="020F0502020204030204" pitchFamily="34" charset="0"/>
                        </a:rPr>
                        <a:t>1M </a:t>
                      </a:r>
                      <a:r>
                        <a:rPr lang="en-US" sz="740" baseline="0" dirty="0">
                          <a:solidFill>
                            <a:schemeClr val="accent1"/>
                          </a:solidFill>
                          <a:latin typeface="Calibri" panose="020F0502020204030204" pitchFamily="34" charset="0"/>
                          <a:cs typeface="Calibri" panose="020F0502020204030204" pitchFamily="34" charset="0"/>
                        </a:rPr>
                        <a:t>          </a:t>
                      </a:r>
                    </a:p>
                    <a:p>
                      <a:pPr algn="ctr"/>
                      <a:r>
                        <a:rPr lang="en-US" sz="740" baseline="0" dirty="0">
                          <a:solidFill>
                            <a:schemeClr val="accent1"/>
                          </a:solidFill>
                          <a:latin typeface="Calibri" panose="020F0502020204030204" pitchFamily="34" charset="0"/>
                          <a:cs typeface="Calibri" panose="020F0502020204030204" pitchFamily="34" charset="0"/>
                        </a:rPr>
                        <a:t>(June)</a:t>
                      </a:r>
                      <a:r>
                        <a:rPr lang="en-US" sz="740" dirty="0">
                          <a:solidFill>
                            <a:schemeClr val="accent1"/>
                          </a:solidFill>
                          <a:latin typeface="Calibri" panose="020F0502020204030204" pitchFamily="34" charset="0"/>
                          <a:cs typeface="Calibri" panose="020F0502020204030204" pitchFamily="34" charset="0"/>
                        </a:rPr>
                        <a:t> %</a:t>
                      </a: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12700" cmpd="sng">
                      <a:noFill/>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740" dirty="0">
                          <a:solidFill>
                            <a:schemeClr val="accent1"/>
                          </a:solidFill>
                          <a:latin typeface="Calibri" panose="020F0502020204030204" pitchFamily="34" charset="0"/>
                          <a:cs typeface="Calibri" panose="020F0502020204030204" pitchFamily="34" charset="0"/>
                        </a:rPr>
                        <a:t>Year to Date %</a:t>
                      </a: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12700" cmpd="sng">
                      <a:noFill/>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740" kern="1200" dirty="0">
                          <a:solidFill>
                            <a:schemeClr val="accent4"/>
                          </a:solidFill>
                          <a:latin typeface="Calibri" panose="020F0502020204030204" pitchFamily="34" charset="0"/>
                          <a:ea typeface="+mn-ea"/>
                          <a:cs typeface="Calibri" panose="020F0502020204030204" pitchFamily="34" charset="0"/>
                        </a:rPr>
                        <a:t>Commentary</a:t>
                      </a:r>
                    </a:p>
                  </a:txBody>
                  <a:tcPr anchor="ctr">
                    <a:lnL w="6350" cap="flat" cmpd="sng" algn="ctr">
                      <a:solidFill>
                        <a:schemeClr val="accent4"/>
                      </a:solidFill>
                      <a:prstDash val="solid"/>
                      <a:round/>
                      <a:headEnd type="none" w="med" len="med"/>
                      <a:tailEnd type="none" w="med" len="med"/>
                    </a:lnL>
                    <a:lnR w="12700" cmpd="sng">
                      <a:noFill/>
                    </a:lnR>
                    <a:lnT w="12700" cmpd="sng">
                      <a:noFill/>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1061515">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lnL w="12700" cmpd="sng">
                      <a:noFill/>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p>
                      <a:pP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514344" rtl="0" eaLnBrk="1" latinLnBrk="0" hangingPunct="1">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just">
                        <a:buFont typeface="Arial" panose="020B0604020202020204" pitchFamily="34" charset="0"/>
                        <a:buNone/>
                      </a:pPr>
                      <a:r>
                        <a:rPr lang="en-GB" sz="740" kern="1200" dirty="0">
                          <a:solidFill>
                            <a:srgbClr val="485865"/>
                          </a:solidFill>
                          <a:latin typeface="Calibri" panose="020F0502020204030204" pitchFamily="34" charset="0"/>
                          <a:ea typeface="+mn-ea"/>
                          <a:cs typeface="Calibri" panose="020F0502020204030204" pitchFamily="34" charset="0"/>
                        </a:rPr>
                        <a:t>Nigerian treasury bills (NTB) primary market auction (PMA) rates advanced in H1:2021 from 2020 levels. From 0.50%, 1.00% and 1.50% at the first PMA held in January 2021, to 2.50%, 3.50% and 9.64% at the first auction in June for the 91 day, 182 day and 364 day instruments. The Debt management Office (DMO) conducted three PMAs in the month where the 91-day and 182-day stop rates were unchanged, while the 364-day instrument was pegged lower from 9.64% to 9.15% at the last auction. A common theme, however, remains the overallotment across instruments especially on the 364-day bill. At the last auction of the month, there was strong subscription for the 364-day bill at NGN435.85bn (vs. NGN58.86bn offer) - the highest demand so far in the year. Regardless, the DMO allotted 364-day bill worth of NGN158.04bn with bid to cover ratio of 2.78x.</a:t>
                      </a:r>
                    </a:p>
                  </a:txBody>
                  <a:tcPr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5189047"/>
                  </a:ext>
                </a:extLst>
              </a:tr>
              <a:tr h="1277325">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lnL w="12700" cmpd="sng">
                      <a:noFill/>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just">
                        <a:buFont typeface="Arial" panose="020B0604020202020204" pitchFamily="34" charset="0"/>
                        <a:buNone/>
                      </a:pPr>
                      <a:r>
                        <a:rPr lang="en-GB" sz="740" kern="1200" dirty="0">
                          <a:solidFill>
                            <a:srgbClr val="485865"/>
                          </a:solidFill>
                          <a:latin typeface="Calibri" panose="020F0502020204030204" pitchFamily="34" charset="0"/>
                          <a:ea typeface="+mn-ea"/>
                          <a:cs typeface="Calibri" panose="020F0502020204030204" pitchFamily="34" charset="0"/>
                        </a:rPr>
                        <a:t>The fixed income market experienced bullish sentiment in the month of June as average bond yields in the secondary market declined by 55bps from the beginning of the month – first decline after consecutive months of yields uptick. Buying interests were seen majorly on the mid to the long end of the curve with prices trading at premium to par. In the primary market, investors’ participation at the June bond auction was very strong with the DMO offering NGN150bn but allotting NGN325.80 billion across the 2027, 2035 and 2050 instruments. The total subscription at the auction was NGN417.49bn which was 1.28x oversubscribed across the three maturities offered. Consequently, stop yields printed lower at 12.74%, 13.50% and 13.70% for the 2027, 2035 and 2050 instruments respectively (vs. 13.10%, 14.00% in May 2021).</a:t>
                      </a:r>
                    </a:p>
                  </a:txBody>
                  <a:tcPr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2360018"/>
                  </a:ext>
                </a:extLst>
              </a:tr>
              <a:tr h="738583">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lnL w="12700" cmpd="sng">
                      <a:noFill/>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just">
                        <a:buFont typeface="Arial" panose="020B0604020202020204" pitchFamily="34" charset="0"/>
                        <a:buNone/>
                      </a:pPr>
                      <a:r>
                        <a:rPr lang="en-GB" sz="740" kern="1200" dirty="0">
                          <a:solidFill>
                            <a:srgbClr val="485865"/>
                          </a:solidFill>
                          <a:latin typeface="Calibri" panose="020F0502020204030204" pitchFamily="34" charset="0"/>
                          <a:ea typeface="+mn-ea"/>
                          <a:cs typeface="Calibri" panose="020F0502020204030204" pitchFamily="34" charset="0"/>
                        </a:rPr>
                        <a:t>The Sub-Saharan African Eurobond market traded bearish in the month of June due to risk-off sentiment in the global space following hawkish sentiments from the U.S Fed. And despite the significant movement in crude oil prices during the period, investors’ sentiment remained clouded with uncertainties. The FGN Eurobonds witnessed sell activities with average yields edging higher by 10bps in the month. Selling pressure was also evident across other Sub-Saharan Africa Eurobonds with the Kenyan, Ghanaian and Ivory Coast papers trading at lower prices. </a:t>
                      </a:r>
                    </a:p>
                  </a:txBody>
                  <a:tcPr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2473965"/>
                  </a:ext>
                </a:extLst>
              </a:tr>
              <a:tr h="1201237">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lnL w="12700" cmpd="sng">
                      <a:noFill/>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spcBef>
                          <a:spcPts val="400"/>
                        </a:spcBef>
                        <a:spcAft>
                          <a:spcPts val="400"/>
                        </a:spcAft>
                      </a:pPr>
                      <a:endParaRPr lang="en-US" sz="740" dirty="0">
                        <a:solidFill>
                          <a:schemeClr val="accent4"/>
                        </a:solidFill>
                        <a:latin typeface="Calibri" panose="020F0502020204030204" pitchFamily="34" charset="0"/>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indent="0" algn="just">
                        <a:buFont typeface="Arial" panose="020B0604020202020204" pitchFamily="34" charset="0"/>
                        <a:buNone/>
                      </a:pPr>
                      <a:r>
                        <a:rPr lang="en-GB" sz="740" kern="1200" dirty="0">
                          <a:solidFill>
                            <a:srgbClr val="485865"/>
                          </a:solidFill>
                          <a:latin typeface="Calibri" panose="020F0502020204030204" pitchFamily="34" charset="0"/>
                          <a:ea typeface="+mn-ea"/>
                          <a:cs typeface="Calibri" panose="020F0502020204030204" pitchFamily="34" charset="0"/>
                        </a:rPr>
                        <a:t>The Nigerian All Share Index (NGX ASI) lost 1.38% in the month of June to record 37,907.28pts with year to date return at -5.87%. The market recorded gains in only two months (January: 5.32%, April: 2.02%) in the first half of the year, with the worst decline being in February (-6.16%). All the sectorial indices except the insurance index (-2.51%) closed positive in June, with the banking index being the best performer (+2.64%). However, on a Year to date basis, the Oil and gas index is the outperformer (+39.07%), while the industrial sector had the worst performance (-8.09%). Top gainers year to date are LASACO (+328.57%), MORISON (+185.71%) and CHAMPION (+144.19%), while the least are CWG (-54.72%), SUNUASSUR (-53.00%), FTNCOCOA (-50.00%). On the corporate scene, the Nigerian Exchange Limited (NGX) listed Guaranty Trust Holding Company Plc. (GT HoldCo) on the exchange after delisting GTB. Management also guided that the banking subsidiaries will include GTBank (Nigeria, West Africa &amp; East Africa) and GTBank UK, while the non-banking subsidiaries will be a payment company, an asset management company, and a pension business.</a:t>
                      </a:r>
                    </a:p>
                    <a:p>
                      <a:pPr marL="0" indent="0" algn="just">
                        <a:buFont typeface="Arial" panose="020B0604020202020204" pitchFamily="34" charset="0"/>
                        <a:buNone/>
                      </a:pPr>
                      <a:endParaRPr lang="en-GB" sz="740" kern="1200" dirty="0">
                        <a:solidFill>
                          <a:srgbClr val="485865"/>
                        </a:solidFill>
                        <a:latin typeface="Calibri" panose="020F0502020204030204" pitchFamily="34" charset="0"/>
                        <a:ea typeface="+mn-ea"/>
                        <a:cs typeface="Calibri" panose="020F0502020204030204" pitchFamily="34" charset="0"/>
                      </a:endParaRPr>
                    </a:p>
                  </a:txBody>
                  <a:tcPr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82586448"/>
                  </a:ext>
                </a:extLst>
              </a:tr>
            </a:tbl>
          </a:graphicData>
        </a:graphic>
      </p:graphicFrame>
      <p:grpSp>
        <p:nvGrpSpPr>
          <p:cNvPr id="40" name="Group 39">
            <a:extLst>
              <a:ext uri="{FF2B5EF4-FFF2-40B4-BE49-F238E27FC236}">
                <a16:creationId xmlns:a16="http://schemas.microsoft.com/office/drawing/2014/main" id="{21C4250B-27C4-4E84-9752-9010ED842191}"/>
              </a:ext>
            </a:extLst>
          </p:cNvPr>
          <p:cNvGrpSpPr/>
          <p:nvPr/>
        </p:nvGrpSpPr>
        <p:grpSpPr>
          <a:xfrm>
            <a:off x="392885" y="5010593"/>
            <a:ext cx="363801" cy="372848"/>
            <a:chOff x="856742" y="5550181"/>
            <a:chExt cx="500147" cy="512585"/>
          </a:xfrm>
        </p:grpSpPr>
        <p:sp>
          <p:nvSpPr>
            <p:cNvPr id="44" name="object 20">
              <a:extLst>
                <a:ext uri="{FF2B5EF4-FFF2-40B4-BE49-F238E27FC236}">
                  <a16:creationId xmlns:a16="http://schemas.microsoft.com/office/drawing/2014/main" id="{81D5FB3B-4DBE-4B52-8012-83E3021C99A5}"/>
                </a:ext>
              </a:extLst>
            </p:cNvPr>
            <p:cNvSpPr/>
            <p:nvPr/>
          </p:nvSpPr>
          <p:spPr>
            <a:xfrm>
              <a:off x="878734" y="5550181"/>
              <a:ext cx="478155" cy="382270"/>
            </a:xfrm>
            <a:custGeom>
              <a:avLst/>
              <a:gdLst/>
              <a:ahLst/>
              <a:cxnLst/>
              <a:rect l="l" t="t" r="r" b="b"/>
              <a:pathLst>
                <a:path w="478155" h="382270">
                  <a:moveTo>
                    <a:pt x="183835" y="314255"/>
                  </a:moveTo>
                  <a:lnTo>
                    <a:pt x="131350" y="308687"/>
                  </a:lnTo>
                  <a:lnTo>
                    <a:pt x="66585" y="288349"/>
                  </a:lnTo>
                  <a:lnTo>
                    <a:pt x="15855" y="247333"/>
                  </a:lnTo>
                  <a:lnTo>
                    <a:pt x="0" y="197254"/>
                  </a:lnTo>
                  <a:lnTo>
                    <a:pt x="8106" y="170552"/>
                  </a:lnTo>
                  <a:lnTo>
                    <a:pt x="27065" y="143269"/>
                  </a:lnTo>
                  <a:lnTo>
                    <a:pt x="31167" y="138672"/>
                  </a:lnTo>
                  <a:lnTo>
                    <a:pt x="33904" y="134100"/>
                  </a:lnTo>
                  <a:lnTo>
                    <a:pt x="46317" y="97993"/>
                  </a:lnTo>
                  <a:lnTo>
                    <a:pt x="84327" y="57010"/>
                  </a:lnTo>
                  <a:lnTo>
                    <a:pt x="120673" y="34570"/>
                  </a:lnTo>
                  <a:lnTo>
                    <a:pt x="189427" y="9926"/>
                  </a:lnTo>
                  <a:lnTo>
                    <a:pt x="238065" y="1600"/>
                  </a:lnTo>
                  <a:lnTo>
                    <a:pt x="286030" y="0"/>
                  </a:lnTo>
                  <a:lnTo>
                    <a:pt x="333345" y="4204"/>
                  </a:lnTo>
                  <a:lnTo>
                    <a:pt x="398205" y="21105"/>
                  </a:lnTo>
                  <a:lnTo>
                    <a:pt x="452454" y="55664"/>
                  </a:lnTo>
                  <a:lnTo>
                    <a:pt x="474988" y="117728"/>
                  </a:lnTo>
                  <a:lnTo>
                    <a:pt x="464482" y="146876"/>
                  </a:lnTo>
                  <a:lnTo>
                    <a:pt x="32814" y="146876"/>
                  </a:lnTo>
                  <a:lnTo>
                    <a:pt x="30915" y="159586"/>
                  </a:lnTo>
                  <a:lnTo>
                    <a:pt x="50321" y="210420"/>
                  </a:lnTo>
                  <a:lnTo>
                    <a:pt x="85218" y="239357"/>
                  </a:lnTo>
                  <a:lnTo>
                    <a:pt x="149112" y="262715"/>
                  </a:lnTo>
                  <a:lnTo>
                    <a:pt x="193111" y="269986"/>
                  </a:lnTo>
                  <a:lnTo>
                    <a:pt x="238542" y="271188"/>
                  </a:lnTo>
                  <a:lnTo>
                    <a:pt x="372684" y="271188"/>
                  </a:lnTo>
                  <a:lnTo>
                    <a:pt x="365910" y="275082"/>
                  </a:lnTo>
                  <a:lnTo>
                    <a:pt x="345827" y="284315"/>
                  </a:lnTo>
                  <a:lnTo>
                    <a:pt x="291057" y="302507"/>
                  </a:lnTo>
                  <a:lnTo>
                    <a:pt x="237065" y="312341"/>
                  </a:lnTo>
                  <a:lnTo>
                    <a:pt x="183835" y="314255"/>
                  </a:lnTo>
                  <a:close/>
                </a:path>
                <a:path w="478155" h="382270">
                  <a:moveTo>
                    <a:pt x="227717" y="250070"/>
                  </a:moveTo>
                  <a:lnTo>
                    <a:pt x="179012" y="246055"/>
                  </a:lnTo>
                  <a:lnTo>
                    <a:pt x="131365" y="235484"/>
                  </a:lnTo>
                  <a:lnTo>
                    <a:pt x="69149" y="206015"/>
                  </a:lnTo>
                  <a:lnTo>
                    <a:pt x="32814" y="146876"/>
                  </a:lnTo>
                  <a:lnTo>
                    <a:pt x="464482" y="146876"/>
                  </a:lnTo>
                  <a:lnTo>
                    <a:pt x="435101" y="184506"/>
                  </a:lnTo>
                  <a:lnTo>
                    <a:pt x="394759" y="211759"/>
                  </a:lnTo>
                  <a:lnTo>
                    <a:pt x="328321" y="236737"/>
                  </a:lnTo>
                  <a:lnTo>
                    <a:pt x="277485" y="247106"/>
                  </a:lnTo>
                  <a:lnTo>
                    <a:pt x="227717" y="250070"/>
                  </a:lnTo>
                  <a:close/>
                </a:path>
                <a:path w="478155" h="382270">
                  <a:moveTo>
                    <a:pt x="372684" y="271188"/>
                  </a:moveTo>
                  <a:lnTo>
                    <a:pt x="238542" y="271188"/>
                  </a:lnTo>
                  <a:lnTo>
                    <a:pt x="285303" y="266280"/>
                  </a:lnTo>
                  <a:lnTo>
                    <a:pt x="333291" y="255219"/>
                  </a:lnTo>
                  <a:lnTo>
                    <a:pt x="392152" y="233566"/>
                  </a:lnTo>
                  <a:lnTo>
                    <a:pt x="442117" y="190576"/>
                  </a:lnTo>
                  <a:lnTo>
                    <a:pt x="447358" y="183007"/>
                  </a:lnTo>
                  <a:lnTo>
                    <a:pt x="451928" y="185166"/>
                  </a:lnTo>
                  <a:lnTo>
                    <a:pt x="475533" y="226705"/>
                  </a:lnTo>
                  <a:lnTo>
                    <a:pt x="477138" y="236119"/>
                  </a:lnTo>
                  <a:lnTo>
                    <a:pt x="420549" y="236119"/>
                  </a:lnTo>
                  <a:lnTo>
                    <a:pt x="403337" y="251102"/>
                  </a:lnTo>
                  <a:lnTo>
                    <a:pt x="385102" y="264051"/>
                  </a:lnTo>
                  <a:lnTo>
                    <a:pt x="372684" y="271188"/>
                  </a:lnTo>
                  <a:close/>
                </a:path>
                <a:path w="478155" h="382270">
                  <a:moveTo>
                    <a:pt x="407960" y="335770"/>
                  </a:moveTo>
                  <a:lnTo>
                    <a:pt x="205200" y="335770"/>
                  </a:lnTo>
                  <a:lnTo>
                    <a:pt x="261592" y="328867"/>
                  </a:lnTo>
                  <a:lnTo>
                    <a:pt x="296467" y="320820"/>
                  </a:lnTo>
                  <a:lnTo>
                    <a:pt x="363076" y="292344"/>
                  </a:lnTo>
                  <a:lnTo>
                    <a:pt x="394095" y="269939"/>
                  </a:lnTo>
                  <a:lnTo>
                    <a:pt x="420549" y="236119"/>
                  </a:lnTo>
                  <a:lnTo>
                    <a:pt x="477138" y="236119"/>
                  </a:lnTo>
                  <a:lnTo>
                    <a:pt x="455503" y="296409"/>
                  </a:lnTo>
                  <a:lnTo>
                    <a:pt x="414275" y="332246"/>
                  </a:lnTo>
                  <a:lnTo>
                    <a:pt x="407960" y="335770"/>
                  </a:lnTo>
                  <a:close/>
                </a:path>
                <a:path w="478155" h="382270">
                  <a:moveTo>
                    <a:pt x="211084" y="381798"/>
                  </a:moveTo>
                  <a:lnTo>
                    <a:pt x="168428" y="377368"/>
                  </a:lnTo>
                  <a:lnTo>
                    <a:pt x="108594" y="360944"/>
                  </a:lnTo>
                  <a:lnTo>
                    <a:pt x="59150" y="327813"/>
                  </a:lnTo>
                  <a:lnTo>
                    <a:pt x="43999" y="305105"/>
                  </a:lnTo>
                  <a:lnTo>
                    <a:pt x="46533" y="304597"/>
                  </a:lnTo>
                  <a:lnTo>
                    <a:pt x="47397" y="304178"/>
                  </a:lnTo>
                  <a:lnTo>
                    <a:pt x="49335" y="304737"/>
                  </a:lnTo>
                  <a:lnTo>
                    <a:pt x="50608" y="305321"/>
                  </a:lnTo>
                  <a:lnTo>
                    <a:pt x="51832" y="305956"/>
                  </a:lnTo>
                  <a:lnTo>
                    <a:pt x="100013" y="325113"/>
                  </a:lnTo>
                  <a:lnTo>
                    <a:pt x="151238" y="334785"/>
                  </a:lnTo>
                  <a:lnTo>
                    <a:pt x="205200" y="335770"/>
                  </a:lnTo>
                  <a:lnTo>
                    <a:pt x="407960" y="335770"/>
                  </a:lnTo>
                  <a:lnTo>
                    <a:pt x="389839" y="345885"/>
                  </a:lnTo>
                  <a:lnTo>
                    <a:pt x="343392" y="364300"/>
                  </a:lnTo>
                  <a:lnTo>
                    <a:pt x="298606" y="375171"/>
                  </a:lnTo>
                  <a:lnTo>
                    <a:pt x="254490" y="381035"/>
                  </a:lnTo>
                  <a:lnTo>
                    <a:pt x="211084" y="381798"/>
                  </a:lnTo>
                  <a:close/>
                </a:path>
              </a:pathLst>
            </a:custGeom>
            <a:solidFill>
              <a:srgbClr val="002D5B"/>
            </a:solidFill>
          </p:spPr>
          <p:txBody>
            <a:bodyPr wrap="square" lIns="0" tIns="0" rIns="0" bIns="0" rtlCol="0"/>
            <a:lstStyle/>
            <a:p>
              <a:endParaRPr/>
            </a:p>
          </p:txBody>
        </p:sp>
        <p:sp>
          <p:nvSpPr>
            <p:cNvPr id="45" name="object 21">
              <a:extLst>
                <a:ext uri="{FF2B5EF4-FFF2-40B4-BE49-F238E27FC236}">
                  <a16:creationId xmlns:a16="http://schemas.microsoft.com/office/drawing/2014/main" id="{23BC45B4-4318-45D4-AFB6-51AEB8A6FE75}"/>
                </a:ext>
              </a:extLst>
            </p:cNvPr>
            <p:cNvSpPr/>
            <p:nvPr/>
          </p:nvSpPr>
          <p:spPr>
            <a:xfrm>
              <a:off x="870168" y="5830444"/>
              <a:ext cx="425450" cy="165100"/>
            </a:xfrm>
            <a:custGeom>
              <a:avLst/>
              <a:gdLst/>
              <a:ahLst/>
              <a:cxnLst/>
              <a:rect l="l" t="t" r="r" b="b"/>
              <a:pathLst>
                <a:path w="425450" h="165100">
                  <a:moveTo>
                    <a:pt x="213567" y="165043"/>
                  </a:moveTo>
                  <a:lnTo>
                    <a:pt x="159139" y="164933"/>
                  </a:lnTo>
                  <a:lnTo>
                    <a:pt x="107321" y="156162"/>
                  </a:lnTo>
                  <a:lnTo>
                    <a:pt x="58403" y="138023"/>
                  </a:lnTo>
                  <a:lnTo>
                    <a:pt x="22246" y="112383"/>
                  </a:lnTo>
                  <a:lnTo>
                    <a:pt x="1691" y="72809"/>
                  </a:lnTo>
                  <a:lnTo>
                    <a:pt x="0" y="56580"/>
                  </a:lnTo>
                  <a:lnTo>
                    <a:pt x="2032" y="40433"/>
                  </a:lnTo>
                  <a:lnTo>
                    <a:pt x="7790" y="24367"/>
                  </a:lnTo>
                  <a:lnTo>
                    <a:pt x="17278" y="8382"/>
                  </a:lnTo>
                  <a:lnTo>
                    <a:pt x="21950" y="1816"/>
                  </a:lnTo>
                  <a:lnTo>
                    <a:pt x="25892" y="0"/>
                  </a:lnTo>
                  <a:lnTo>
                    <a:pt x="35046" y="9512"/>
                  </a:lnTo>
                  <a:lnTo>
                    <a:pt x="40012" y="13093"/>
                  </a:lnTo>
                  <a:lnTo>
                    <a:pt x="52820" y="56695"/>
                  </a:lnTo>
                  <a:lnTo>
                    <a:pt x="104569" y="96992"/>
                  </a:lnTo>
                  <a:lnTo>
                    <a:pt x="159594" y="115484"/>
                  </a:lnTo>
                  <a:lnTo>
                    <a:pt x="221145" y="123365"/>
                  </a:lnTo>
                  <a:lnTo>
                    <a:pt x="366170" y="123365"/>
                  </a:lnTo>
                  <a:lnTo>
                    <a:pt x="363803" y="124909"/>
                  </a:lnTo>
                  <a:lnTo>
                    <a:pt x="333451" y="139177"/>
                  </a:lnTo>
                  <a:lnTo>
                    <a:pt x="302187" y="149633"/>
                  </a:lnTo>
                  <a:lnTo>
                    <a:pt x="270316" y="157200"/>
                  </a:lnTo>
                  <a:lnTo>
                    <a:pt x="213567" y="165043"/>
                  </a:lnTo>
                  <a:close/>
                </a:path>
                <a:path w="425450" h="165100">
                  <a:moveTo>
                    <a:pt x="366170" y="123365"/>
                  </a:moveTo>
                  <a:lnTo>
                    <a:pt x="221145" y="123365"/>
                  </a:lnTo>
                  <a:lnTo>
                    <a:pt x="253531" y="123336"/>
                  </a:lnTo>
                  <a:lnTo>
                    <a:pt x="286412" y="120363"/>
                  </a:lnTo>
                  <a:lnTo>
                    <a:pt x="345852" y="107193"/>
                  </a:lnTo>
                  <a:lnTo>
                    <a:pt x="396028" y="85585"/>
                  </a:lnTo>
                  <a:lnTo>
                    <a:pt x="421609" y="69380"/>
                  </a:lnTo>
                  <a:lnTo>
                    <a:pt x="423408" y="68503"/>
                  </a:lnTo>
                  <a:lnTo>
                    <a:pt x="392941" y="105905"/>
                  </a:lnTo>
                  <a:lnTo>
                    <a:pt x="366170" y="123365"/>
                  </a:lnTo>
                  <a:close/>
                </a:path>
              </a:pathLst>
            </a:custGeom>
            <a:solidFill>
              <a:srgbClr val="002D5B"/>
            </a:solidFill>
          </p:spPr>
          <p:txBody>
            <a:bodyPr wrap="square" lIns="0" tIns="0" rIns="0" bIns="0" rtlCol="0"/>
            <a:lstStyle/>
            <a:p>
              <a:endParaRPr/>
            </a:p>
          </p:txBody>
        </p:sp>
        <p:sp>
          <p:nvSpPr>
            <p:cNvPr id="46" name="object 22">
              <a:extLst>
                <a:ext uri="{FF2B5EF4-FFF2-40B4-BE49-F238E27FC236}">
                  <a16:creationId xmlns:a16="http://schemas.microsoft.com/office/drawing/2014/main" id="{81682988-35C9-413B-BDE7-75D73A1122DE}"/>
                </a:ext>
              </a:extLst>
            </p:cNvPr>
            <p:cNvSpPr/>
            <p:nvPr/>
          </p:nvSpPr>
          <p:spPr>
            <a:xfrm>
              <a:off x="856742" y="5918621"/>
              <a:ext cx="442595" cy="144145"/>
            </a:xfrm>
            <a:custGeom>
              <a:avLst/>
              <a:gdLst/>
              <a:ahLst/>
              <a:cxnLst/>
              <a:rect l="l" t="t" r="r" b="b"/>
              <a:pathLst>
                <a:path w="442594" h="144145">
                  <a:moveTo>
                    <a:pt x="368869" y="100304"/>
                  </a:moveTo>
                  <a:lnTo>
                    <a:pt x="196499" y="100304"/>
                  </a:lnTo>
                  <a:lnTo>
                    <a:pt x="243261" y="98071"/>
                  </a:lnTo>
                  <a:lnTo>
                    <a:pt x="290990" y="89816"/>
                  </a:lnTo>
                  <a:lnTo>
                    <a:pt x="339624" y="75526"/>
                  </a:lnTo>
                  <a:lnTo>
                    <a:pt x="394424" y="48133"/>
                  </a:lnTo>
                  <a:lnTo>
                    <a:pt x="437850" y="2959"/>
                  </a:lnTo>
                  <a:lnTo>
                    <a:pt x="438368" y="2146"/>
                  </a:lnTo>
                  <a:lnTo>
                    <a:pt x="439642" y="1651"/>
                  </a:lnTo>
                  <a:lnTo>
                    <a:pt x="441948" y="0"/>
                  </a:lnTo>
                  <a:lnTo>
                    <a:pt x="442194" y="9054"/>
                  </a:lnTo>
                  <a:lnTo>
                    <a:pt x="441028" y="17870"/>
                  </a:lnTo>
                  <a:lnTo>
                    <a:pt x="424635" y="53402"/>
                  </a:lnTo>
                  <a:lnTo>
                    <a:pt x="395273" y="83278"/>
                  </a:lnTo>
                  <a:lnTo>
                    <a:pt x="377609" y="95542"/>
                  </a:lnTo>
                  <a:lnTo>
                    <a:pt x="368869" y="100304"/>
                  </a:lnTo>
                  <a:close/>
                </a:path>
                <a:path w="442594" h="144145">
                  <a:moveTo>
                    <a:pt x="187495" y="143654"/>
                  </a:moveTo>
                  <a:lnTo>
                    <a:pt x="139004" y="139447"/>
                  </a:lnTo>
                  <a:lnTo>
                    <a:pt x="93177" y="128175"/>
                  </a:lnTo>
                  <a:lnTo>
                    <a:pt x="50430" y="108877"/>
                  </a:lnTo>
                  <a:lnTo>
                    <a:pt x="12741" y="76352"/>
                  </a:lnTo>
                  <a:lnTo>
                    <a:pt x="0" y="28185"/>
                  </a:lnTo>
                  <a:lnTo>
                    <a:pt x="3952" y="9017"/>
                  </a:lnTo>
                  <a:lnTo>
                    <a:pt x="4407" y="7531"/>
                  </a:lnTo>
                  <a:lnTo>
                    <a:pt x="5031" y="6032"/>
                  </a:lnTo>
                  <a:lnTo>
                    <a:pt x="6103" y="3975"/>
                  </a:lnTo>
                  <a:lnTo>
                    <a:pt x="6917" y="3492"/>
                  </a:lnTo>
                  <a:lnTo>
                    <a:pt x="7850" y="2628"/>
                  </a:lnTo>
                  <a:lnTo>
                    <a:pt x="8605" y="2959"/>
                  </a:lnTo>
                  <a:lnTo>
                    <a:pt x="10003" y="3073"/>
                  </a:lnTo>
                  <a:lnTo>
                    <a:pt x="10213" y="3759"/>
                  </a:lnTo>
                  <a:lnTo>
                    <a:pt x="46657" y="57721"/>
                  </a:lnTo>
                  <a:lnTo>
                    <a:pt x="106133" y="86766"/>
                  </a:lnTo>
                  <a:lnTo>
                    <a:pt x="150769" y="96531"/>
                  </a:lnTo>
                  <a:lnTo>
                    <a:pt x="196499" y="100304"/>
                  </a:lnTo>
                  <a:lnTo>
                    <a:pt x="368869" y="100304"/>
                  </a:lnTo>
                  <a:lnTo>
                    <a:pt x="343744" y="113993"/>
                  </a:lnTo>
                  <a:lnTo>
                    <a:pt x="309131" y="127565"/>
                  </a:lnTo>
                  <a:lnTo>
                    <a:pt x="273914" y="136679"/>
                  </a:lnTo>
                  <a:lnTo>
                    <a:pt x="238233" y="141757"/>
                  </a:lnTo>
                  <a:lnTo>
                    <a:pt x="187495" y="143654"/>
                  </a:lnTo>
                  <a:close/>
                </a:path>
              </a:pathLst>
            </a:custGeom>
            <a:solidFill>
              <a:srgbClr val="002D5B"/>
            </a:solidFill>
          </p:spPr>
          <p:txBody>
            <a:bodyPr wrap="square" lIns="0" tIns="0" rIns="0" bIns="0" rtlCol="0"/>
            <a:lstStyle/>
            <a:p>
              <a:endParaRPr/>
            </a:p>
          </p:txBody>
        </p:sp>
      </p:grpSp>
      <p:grpSp>
        <p:nvGrpSpPr>
          <p:cNvPr id="47" name="Group 46">
            <a:extLst>
              <a:ext uri="{FF2B5EF4-FFF2-40B4-BE49-F238E27FC236}">
                <a16:creationId xmlns:a16="http://schemas.microsoft.com/office/drawing/2014/main" id="{468BD53E-908B-42EA-B391-2AF92395AFFF}"/>
              </a:ext>
            </a:extLst>
          </p:cNvPr>
          <p:cNvGrpSpPr/>
          <p:nvPr/>
        </p:nvGrpSpPr>
        <p:grpSpPr>
          <a:xfrm>
            <a:off x="400030" y="6262238"/>
            <a:ext cx="331338" cy="399954"/>
            <a:chOff x="787248" y="6563846"/>
            <a:chExt cx="482362" cy="582253"/>
          </a:xfrm>
        </p:grpSpPr>
        <p:sp>
          <p:nvSpPr>
            <p:cNvPr id="48" name="object 17">
              <a:extLst>
                <a:ext uri="{FF2B5EF4-FFF2-40B4-BE49-F238E27FC236}">
                  <a16:creationId xmlns:a16="http://schemas.microsoft.com/office/drawing/2014/main" id="{E3F32D8C-4706-4601-88BA-A0C1695757B2}"/>
                </a:ext>
              </a:extLst>
            </p:cNvPr>
            <p:cNvSpPr/>
            <p:nvPr/>
          </p:nvSpPr>
          <p:spPr>
            <a:xfrm>
              <a:off x="787248" y="6713728"/>
              <a:ext cx="471170" cy="431165"/>
            </a:xfrm>
            <a:custGeom>
              <a:avLst/>
              <a:gdLst/>
              <a:ahLst/>
              <a:cxnLst/>
              <a:rect l="l" t="t" r="r" b="b"/>
              <a:pathLst>
                <a:path w="471169" h="431165">
                  <a:moveTo>
                    <a:pt x="196433" y="431050"/>
                  </a:moveTo>
                  <a:lnTo>
                    <a:pt x="156409" y="428338"/>
                  </a:lnTo>
                  <a:lnTo>
                    <a:pt x="97675" y="421773"/>
                  </a:lnTo>
                  <a:lnTo>
                    <a:pt x="55263" y="411473"/>
                  </a:lnTo>
                  <a:lnTo>
                    <a:pt x="21217" y="387286"/>
                  </a:lnTo>
                  <a:lnTo>
                    <a:pt x="0" y="337288"/>
                  </a:lnTo>
                  <a:lnTo>
                    <a:pt x="1902" y="308717"/>
                  </a:lnTo>
                  <a:lnTo>
                    <a:pt x="17681" y="257334"/>
                  </a:lnTo>
                  <a:lnTo>
                    <a:pt x="39165" y="217131"/>
                  </a:lnTo>
                  <a:lnTo>
                    <a:pt x="80915" y="152737"/>
                  </a:lnTo>
                  <a:lnTo>
                    <a:pt x="110064" y="107873"/>
                  </a:lnTo>
                  <a:lnTo>
                    <a:pt x="139454" y="63124"/>
                  </a:lnTo>
                  <a:lnTo>
                    <a:pt x="169435" y="18656"/>
                  </a:lnTo>
                  <a:lnTo>
                    <a:pt x="202598" y="0"/>
                  </a:lnTo>
                  <a:lnTo>
                    <a:pt x="373611" y="133"/>
                  </a:lnTo>
                  <a:lnTo>
                    <a:pt x="411037" y="26136"/>
                  </a:lnTo>
                  <a:lnTo>
                    <a:pt x="413388" y="34531"/>
                  </a:lnTo>
                  <a:lnTo>
                    <a:pt x="361615" y="34531"/>
                  </a:lnTo>
                  <a:lnTo>
                    <a:pt x="352178" y="34645"/>
                  </a:lnTo>
                  <a:lnTo>
                    <a:pt x="208607" y="34645"/>
                  </a:lnTo>
                  <a:lnTo>
                    <a:pt x="200455" y="35378"/>
                  </a:lnTo>
                  <a:lnTo>
                    <a:pt x="193534" y="37919"/>
                  </a:lnTo>
                  <a:lnTo>
                    <a:pt x="187543" y="42493"/>
                  </a:lnTo>
                  <a:lnTo>
                    <a:pt x="182182" y="49326"/>
                  </a:lnTo>
                  <a:lnTo>
                    <a:pt x="152015" y="96304"/>
                  </a:lnTo>
                  <a:lnTo>
                    <a:pt x="61335" y="237147"/>
                  </a:lnTo>
                  <a:lnTo>
                    <a:pt x="51714" y="254196"/>
                  </a:lnTo>
                  <a:lnTo>
                    <a:pt x="44306" y="271633"/>
                  </a:lnTo>
                  <a:lnTo>
                    <a:pt x="38855" y="289442"/>
                  </a:lnTo>
                  <a:lnTo>
                    <a:pt x="35106" y="307606"/>
                  </a:lnTo>
                  <a:lnTo>
                    <a:pt x="37946" y="341436"/>
                  </a:lnTo>
                  <a:lnTo>
                    <a:pt x="81473" y="384878"/>
                  </a:lnTo>
                  <a:lnTo>
                    <a:pt x="153408" y="397967"/>
                  </a:lnTo>
                  <a:lnTo>
                    <a:pt x="174553" y="399567"/>
                  </a:lnTo>
                  <a:lnTo>
                    <a:pt x="207886" y="399567"/>
                  </a:lnTo>
                  <a:lnTo>
                    <a:pt x="211185" y="404964"/>
                  </a:lnTo>
                  <a:lnTo>
                    <a:pt x="205126" y="426897"/>
                  </a:lnTo>
                  <a:lnTo>
                    <a:pt x="196433" y="431050"/>
                  </a:lnTo>
                  <a:close/>
                </a:path>
                <a:path w="471169" h="431165">
                  <a:moveTo>
                    <a:pt x="373611" y="133"/>
                  </a:moveTo>
                  <a:lnTo>
                    <a:pt x="245870" y="133"/>
                  </a:lnTo>
                  <a:lnTo>
                    <a:pt x="372904" y="63"/>
                  </a:lnTo>
                  <a:lnTo>
                    <a:pt x="373611" y="133"/>
                  </a:lnTo>
                  <a:close/>
                </a:path>
                <a:path w="471169" h="431165">
                  <a:moveTo>
                    <a:pt x="303077" y="425843"/>
                  </a:moveTo>
                  <a:lnTo>
                    <a:pt x="295299" y="425666"/>
                  </a:lnTo>
                  <a:lnTo>
                    <a:pt x="289526" y="423422"/>
                  </a:lnTo>
                  <a:lnTo>
                    <a:pt x="286302" y="418691"/>
                  </a:lnTo>
                  <a:lnTo>
                    <a:pt x="286169" y="411048"/>
                  </a:lnTo>
                  <a:lnTo>
                    <a:pt x="288888" y="403403"/>
                  </a:lnTo>
                  <a:lnTo>
                    <a:pt x="293680" y="398540"/>
                  </a:lnTo>
                  <a:lnTo>
                    <a:pt x="300264" y="395880"/>
                  </a:lnTo>
                  <a:lnTo>
                    <a:pt x="334389" y="391671"/>
                  </a:lnTo>
                  <a:lnTo>
                    <a:pt x="359526" y="384279"/>
                  </a:lnTo>
                  <a:lnTo>
                    <a:pt x="406191" y="354609"/>
                  </a:lnTo>
                  <a:lnTo>
                    <a:pt x="429940" y="318708"/>
                  </a:lnTo>
                  <a:lnTo>
                    <a:pt x="437822" y="279349"/>
                  </a:lnTo>
                  <a:lnTo>
                    <a:pt x="438244" y="269130"/>
                  </a:lnTo>
                  <a:lnTo>
                    <a:pt x="437643" y="259127"/>
                  </a:lnTo>
                  <a:lnTo>
                    <a:pt x="436154" y="249320"/>
                  </a:lnTo>
                  <a:lnTo>
                    <a:pt x="433908" y="239687"/>
                  </a:lnTo>
                  <a:lnTo>
                    <a:pt x="421298" y="192628"/>
                  </a:lnTo>
                  <a:lnTo>
                    <a:pt x="408819" y="145510"/>
                  </a:lnTo>
                  <a:lnTo>
                    <a:pt x="396513" y="98315"/>
                  </a:lnTo>
                  <a:lnTo>
                    <a:pt x="384423" y="51028"/>
                  </a:lnTo>
                  <a:lnTo>
                    <a:pt x="381494" y="43289"/>
                  </a:lnTo>
                  <a:lnTo>
                    <a:pt x="377022" y="38131"/>
                  </a:lnTo>
                  <a:lnTo>
                    <a:pt x="370548" y="35298"/>
                  </a:lnTo>
                  <a:lnTo>
                    <a:pt x="361615" y="34531"/>
                  </a:lnTo>
                  <a:lnTo>
                    <a:pt x="413388" y="34531"/>
                  </a:lnTo>
                  <a:lnTo>
                    <a:pt x="422761" y="68000"/>
                  </a:lnTo>
                  <a:lnTo>
                    <a:pt x="435002" y="109654"/>
                  </a:lnTo>
                  <a:lnTo>
                    <a:pt x="447109" y="151354"/>
                  </a:lnTo>
                  <a:lnTo>
                    <a:pt x="458426" y="193355"/>
                  </a:lnTo>
                  <a:lnTo>
                    <a:pt x="468301" y="235915"/>
                  </a:lnTo>
                  <a:lnTo>
                    <a:pt x="471062" y="281279"/>
                  </a:lnTo>
                  <a:lnTo>
                    <a:pt x="460476" y="324874"/>
                  </a:lnTo>
                  <a:lnTo>
                    <a:pt x="436540" y="363808"/>
                  </a:lnTo>
                  <a:lnTo>
                    <a:pt x="399250" y="395190"/>
                  </a:lnTo>
                  <a:lnTo>
                    <a:pt x="348601" y="416128"/>
                  </a:lnTo>
                  <a:lnTo>
                    <a:pt x="314479" y="424339"/>
                  </a:lnTo>
                  <a:lnTo>
                    <a:pt x="303077" y="425843"/>
                  </a:lnTo>
                  <a:close/>
                </a:path>
                <a:path w="471169" h="431165">
                  <a:moveTo>
                    <a:pt x="285002" y="35121"/>
                  </a:moveTo>
                  <a:lnTo>
                    <a:pt x="208607" y="34645"/>
                  </a:lnTo>
                  <a:lnTo>
                    <a:pt x="352178" y="34645"/>
                  </a:lnTo>
                  <a:lnTo>
                    <a:pt x="285002" y="35121"/>
                  </a:lnTo>
                  <a:close/>
                </a:path>
                <a:path w="471169" h="431165">
                  <a:moveTo>
                    <a:pt x="207886" y="399567"/>
                  </a:moveTo>
                  <a:lnTo>
                    <a:pt x="174553" y="399567"/>
                  </a:lnTo>
                  <a:lnTo>
                    <a:pt x="196403" y="398868"/>
                  </a:lnTo>
                  <a:lnTo>
                    <a:pt x="206822" y="397827"/>
                  </a:lnTo>
                  <a:lnTo>
                    <a:pt x="207886" y="399567"/>
                  </a:lnTo>
                  <a:close/>
                </a:path>
              </a:pathLst>
            </a:custGeom>
            <a:solidFill>
              <a:srgbClr val="002D5B"/>
            </a:solidFill>
          </p:spPr>
          <p:txBody>
            <a:bodyPr wrap="square" lIns="0" tIns="0" rIns="0" bIns="0" rtlCol="0"/>
            <a:lstStyle/>
            <a:p>
              <a:endParaRPr/>
            </a:p>
          </p:txBody>
        </p:sp>
        <p:sp>
          <p:nvSpPr>
            <p:cNvPr id="49" name="object 18">
              <a:extLst>
                <a:ext uri="{FF2B5EF4-FFF2-40B4-BE49-F238E27FC236}">
                  <a16:creationId xmlns:a16="http://schemas.microsoft.com/office/drawing/2014/main" id="{0118ADAE-83AA-4B7F-B28F-3E31A4DB4781}"/>
                </a:ext>
              </a:extLst>
            </p:cNvPr>
            <p:cNvSpPr/>
            <p:nvPr/>
          </p:nvSpPr>
          <p:spPr>
            <a:xfrm>
              <a:off x="945125" y="6563846"/>
              <a:ext cx="324485" cy="148590"/>
            </a:xfrm>
            <a:custGeom>
              <a:avLst/>
              <a:gdLst/>
              <a:ahLst/>
              <a:cxnLst/>
              <a:rect l="l" t="t" r="r" b="b"/>
              <a:pathLst>
                <a:path w="324484" h="148590">
                  <a:moveTo>
                    <a:pt x="41372" y="146456"/>
                  </a:moveTo>
                  <a:lnTo>
                    <a:pt x="12883" y="106436"/>
                  </a:lnTo>
                  <a:lnTo>
                    <a:pt x="0" y="63207"/>
                  </a:lnTo>
                  <a:lnTo>
                    <a:pt x="875" y="40006"/>
                  </a:lnTo>
                  <a:lnTo>
                    <a:pt x="11946" y="19864"/>
                  </a:lnTo>
                  <a:lnTo>
                    <a:pt x="30766" y="5591"/>
                  </a:lnTo>
                  <a:lnTo>
                    <a:pt x="54888" y="0"/>
                  </a:lnTo>
                  <a:lnTo>
                    <a:pt x="72811" y="773"/>
                  </a:lnTo>
                  <a:lnTo>
                    <a:pt x="90094" y="3352"/>
                  </a:lnTo>
                  <a:lnTo>
                    <a:pt x="106756" y="7436"/>
                  </a:lnTo>
                  <a:lnTo>
                    <a:pt x="122820" y="12725"/>
                  </a:lnTo>
                  <a:lnTo>
                    <a:pt x="143482" y="18389"/>
                  </a:lnTo>
                  <a:lnTo>
                    <a:pt x="164713" y="20342"/>
                  </a:lnTo>
                  <a:lnTo>
                    <a:pt x="319921" y="20342"/>
                  </a:lnTo>
                  <a:lnTo>
                    <a:pt x="323287" y="30244"/>
                  </a:lnTo>
                  <a:lnTo>
                    <a:pt x="53276" y="30244"/>
                  </a:lnTo>
                  <a:lnTo>
                    <a:pt x="28856" y="51017"/>
                  </a:lnTo>
                  <a:lnTo>
                    <a:pt x="29710" y="57849"/>
                  </a:lnTo>
                  <a:lnTo>
                    <a:pt x="32042" y="64401"/>
                  </a:lnTo>
                  <a:lnTo>
                    <a:pt x="46235" y="95927"/>
                  </a:lnTo>
                  <a:lnTo>
                    <a:pt x="53221" y="111683"/>
                  </a:lnTo>
                  <a:lnTo>
                    <a:pt x="55579" y="116903"/>
                  </a:lnTo>
                  <a:lnTo>
                    <a:pt x="59334" y="129349"/>
                  </a:lnTo>
                  <a:lnTo>
                    <a:pt x="58893" y="136144"/>
                  </a:lnTo>
                  <a:lnTo>
                    <a:pt x="41372" y="146456"/>
                  </a:lnTo>
                  <a:close/>
                </a:path>
                <a:path w="324484" h="148590">
                  <a:moveTo>
                    <a:pt x="319921" y="20342"/>
                  </a:moveTo>
                  <a:lnTo>
                    <a:pt x="164713" y="20342"/>
                  </a:lnTo>
                  <a:lnTo>
                    <a:pt x="186745" y="18536"/>
                  </a:lnTo>
                  <a:lnTo>
                    <a:pt x="209810" y="12928"/>
                  </a:lnTo>
                  <a:lnTo>
                    <a:pt x="228126" y="7624"/>
                  </a:lnTo>
                  <a:lnTo>
                    <a:pt x="246519" y="3511"/>
                  </a:lnTo>
                  <a:lnTo>
                    <a:pt x="264889" y="884"/>
                  </a:lnTo>
                  <a:lnTo>
                    <a:pt x="283137" y="38"/>
                  </a:lnTo>
                  <a:lnTo>
                    <a:pt x="304318" y="4347"/>
                  </a:lnTo>
                  <a:lnTo>
                    <a:pt x="318338" y="15686"/>
                  </a:lnTo>
                  <a:lnTo>
                    <a:pt x="319921" y="20342"/>
                  </a:lnTo>
                  <a:close/>
                </a:path>
                <a:path w="324484" h="148590">
                  <a:moveTo>
                    <a:pt x="158317" y="51465"/>
                  </a:moveTo>
                  <a:lnTo>
                    <a:pt x="145109" y="50516"/>
                  </a:lnTo>
                  <a:lnTo>
                    <a:pt x="132237" y="47650"/>
                  </a:lnTo>
                  <a:lnTo>
                    <a:pt x="114748" y="42209"/>
                  </a:lnTo>
                  <a:lnTo>
                    <a:pt x="97140" y="36999"/>
                  </a:lnTo>
                  <a:lnTo>
                    <a:pt x="79062" y="32864"/>
                  </a:lnTo>
                  <a:lnTo>
                    <a:pt x="60159" y="30645"/>
                  </a:lnTo>
                  <a:lnTo>
                    <a:pt x="53276" y="30244"/>
                  </a:lnTo>
                  <a:lnTo>
                    <a:pt x="323287" y="30244"/>
                  </a:lnTo>
                  <a:lnTo>
                    <a:pt x="323458" y="30746"/>
                  </a:lnTo>
                  <a:lnTo>
                    <a:pt x="266716" y="30746"/>
                  </a:lnTo>
                  <a:lnTo>
                    <a:pt x="247061" y="32999"/>
                  </a:lnTo>
                  <a:lnTo>
                    <a:pt x="226954" y="37131"/>
                  </a:lnTo>
                  <a:lnTo>
                    <a:pt x="206557" y="42316"/>
                  </a:lnTo>
                  <a:lnTo>
                    <a:pt x="186030" y="47726"/>
                  </a:lnTo>
                  <a:lnTo>
                    <a:pt x="171895" y="50516"/>
                  </a:lnTo>
                  <a:lnTo>
                    <a:pt x="158317" y="51465"/>
                  </a:lnTo>
                  <a:close/>
                </a:path>
                <a:path w="324484" h="148590">
                  <a:moveTo>
                    <a:pt x="233120" y="147973"/>
                  </a:moveTo>
                  <a:lnTo>
                    <a:pt x="227306" y="144576"/>
                  </a:lnTo>
                  <a:lnTo>
                    <a:pt x="224187" y="138960"/>
                  </a:lnTo>
                  <a:lnTo>
                    <a:pt x="225101" y="133305"/>
                  </a:lnTo>
                  <a:lnTo>
                    <a:pt x="228700" y="127631"/>
                  </a:lnTo>
                  <a:lnTo>
                    <a:pt x="233638" y="121958"/>
                  </a:lnTo>
                  <a:lnTo>
                    <a:pt x="247834" y="106844"/>
                  </a:lnTo>
                  <a:lnTo>
                    <a:pt x="261855" y="91606"/>
                  </a:lnTo>
                  <a:lnTo>
                    <a:pt x="274610" y="75504"/>
                  </a:lnTo>
                  <a:lnTo>
                    <a:pt x="285007" y="57797"/>
                  </a:lnTo>
                  <a:lnTo>
                    <a:pt x="289762" y="44266"/>
                  </a:lnTo>
                  <a:lnTo>
                    <a:pt x="288585" y="35518"/>
                  </a:lnTo>
                  <a:lnTo>
                    <a:pt x="281047" y="31147"/>
                  </a:lnTo>
                  <a:lnTo>
                    <a:pt x="266716" y="30746"/>
                  </a:lnTo>
                  <a:lnTo>
                    <a:pt x="323458" y="30746"/>
                  </a:lnTo>
                  <a:lnTo>
                    <a:pt x="309138" y="74003"/>
                  </a:lnTo>
                  <a:lnTo>
                    <a:pt x="281246" y="112768"/>
                  </a:lnTo>
                  <a:lnTo>
                    <a:pt x="252351" y="140449"/>
                  </a:lnTo>
                  <a:lnTo>
                    <a:pt x="239444" y="147842"/>
                  </a:lnTo>
                  <a:lnTo>
                    <a:pt x="233120" y="147973"/>
                  </a:lnTo>
                  <a:close/>
                </a:path>
              </a:pathLst>
            </a:custGeom>
            <a:solidFill>
              <a:srgbClr val="002D5B"/>
            </a:solidFill>
          </p:spPr>
          <p:txBody>
            <a:bodyPr wrap="square" lIns="0" tIns="0" rIns="0" bIns="0" rtlCol="0"/>
            <a:lstStyle/>
            <a:p>
              <a:endParaRPr/>
            </a:p>
          </p:txBody>
        </p:sp>
        <p:sp>
          <p:nvSpPr>
            <p:cNvPr id="50" name="object 19">
              <a:extLst>
                <a:ext uri="{FF2B5EF4-FFF2-40B4-BE49-F238E27FC236}">
                  <a16:creationId xmlns:a16="http://schemas.microsoft.com/office/drawing/2014/main" id="{4E0E3744-783E-43D0-BD9B-C58F4B5A08C3}"/>
                </a:ext>
              </a:extLst>
            </p:cNvPr>
            <p:cNvSpPr/>
            <p:nvPr/>
          </p:nvSpPr>
          <p:spPr>
            <a:xfrm>
              <a:off x="1004488" y="7114349"/>
              <a:ext cx="35560" cy="31750"/>
            </a:xfrm>
            <a:custGeom>
              <a:avLst/>
              <a:gdLst/>
              <a:ahLst/>
              <a:cxnLst/>
              <a:rect l="l" t="t" r="r" b="b"/>
              <a:pathLst>
                <a:path w="35559" h="31750">
                  <a:moveTo>
                    <a:pt x="5527" y="31711"/>
                  </a:moveTo>
                  <a:lnTo>
                    <a:pt x="0" y="25692"/>
                  </a:lnTo>
                  <a:lnTo>
                    <a:pt x="4541" y="6057"/>
                  </a:lnTo>
                  <a:lnTo>
                    <a:pt x="11912" y="0"/>
                  </a:lnTo>
                  <a:lnTo>
                    <a:pt x="31894" y="812"/>
                  </a:lnTo>
                  <a:lnTo>
                    <a:pt x="35266" y="6578"/>
                  </a:lnTo>
                  <a:lnTo>
                    <a:pt x="34076" y="15405"/>
                  </a:lnTo>
                  <a:lnTo>
                    <a:pt x="31387" y="25666"/>
                  </a:lnTo>
                  <a:lnTo>
                    <a:pt x="24611" y="31254"/>
                  </a:lnTo>
                  <a:lnTo>
                    <a:pt x="5527" y="31711"/>
                  </a:lnTo>
                  <a:close/>
                </a:path>
              </a:pathLst>
            </a:custGeom>
            <a:solidFill>
              <a:srgbClr val="002D5B"/>
            </a:solidFill>
          </p:spPr>
          <p:txBody>
            <a:bodyPr wrap="square" lIns="0" tIns="0" rIns="0" bIns="0" rtlCol="0"/>
            <a:lstStyle/>
            <a:p>
              <a:endParaRPr/>
            </a:p>
          </p:txBody>
        </p:sp>
      </p:grpSp>
      <p:grpSp>
        <p:nvGrpSpPr>
          <p:cNvPr id="51" name="Group 50">
            <a:extLst>
              <a:ext uri="{FF2B5EF4-FFF2-40B4-BE49-F238E27FC236}">
                <a16:creationId xmlns:a16="http://schemas.microsoft.com/office/drawing/2014/main" id="{45D85A79-C9B9-44D7-94C0-22B4F78F4A3E}"/>
              </a:ext>
            </a:extLst>
          </p:cNvPr>
          <p:cNvGrpSpPr/>
          <p:nvPr/>
        </p:nvGrpSpPr>
        <p:grpSpPr>
          <a:xfrm>
            <a:off x="349718" y="7415693"/>
            <a:ext cx="438216" cy="351263"/>
            <a:chOff x="687168" y="7596002"/>
            <a:chExt cx="754380" cy="499745"/>
          </a:xfrm>
        </p:grpSpPr>
        <p:sp>
          <p:nvSpPr>
            <p:cNvPr id="52" name="object 12">
              <a:extLst>
                <a:ext uri="{FF2B5EF4-FFF2-40B4-BE49-F238E27FC236}">
                  <a16:creationId xmlns:a16="http://schemas.microsoft.com/office/drawing/2014/main" id="{D6F39B44-F9AC-4D1E-850D-A9518E97E485}"/>
                </a:ext>
              </a:extLst>
            </p:cNvPr>
            <p:cNvSpPr/>
            <p:nvPr/>
          </p:nvSpPr>
          <p:spPr>
            <a:xfrm>
              <a:off x="687168" y="7596002"/>
              <a:ext cx="754380" cy="499745"/>
            </a:xfrm>
            <a:custGeom>
              <a:avLst/>
              <a:gdLst/>
              <a:ahLst/>
              <a:cxnLst/>
              <a:rect l="l" t="t" r="r" b="b"/>
              <a:pathLst>
                <a:path w="754380" h="499745">
                  <a:moveTo>
                    <a:pt x="101978" y="499652"/>
                  </a:moveTo>
                  <a:lnTo>
                    <a:pt x="46867" y="499625"/>
                  </a:lnTo>
                  <a:lnTo>
                    <a:pt x="22962" y="495942"/>
                  </a:lnTo>
                  <a:lnTo>
                    <a:pt x="7268" y="485117"/>
                  </a:lnTo>
                  <a:lnTo>
                    <a:pt x="0" y="467341"/>
                  </a:lnTo>
                  <a:lnTo>
                    <a:pt x="1431" y="442844"/>
                  </a:lnTo>
                  <a:lnTo>
                    <a:pt x="83333" y="57284"/>
                  </a:lnTo>
                  <a:lnTo>
                    <a:pt x="107205" y="14831"/>
                  </a:lnTo>
                  <a:lnTo>
                    <a:pt x="152787" y="58"/>
                  </a:lnTo>
                  <a:lnTo>
                    <a:pt x="506380" y="0"/>
                  </a:lnTo>
                  <a:lnTo>
                    <a:pt x="708412" y="58"/>
                  </a:lnTo>
                  <a:lnTo>
                    <a:pt x="731663" y="3784"/>
                  </a:lnTo>
                  <a:lnTo>
                    <a:pt x="744420" y="12814"/>
                  </a:lnTo>
                  <a:lnTo>
                    <a:pt x="352917" y="12814"/>
                  </a:lnTo>
                  <a:lnTo>
                    <a:pt x="152986" y="12923"/>
                  </a:lnTo>
                  <a:lnTo>
                    <a:pt x="115847" y="24259"/>
                  </a:lnTo>
                  <a:lnTo>
                    <a:pt x="97212" y="58732"/>
                  </a:lnTo>
                  <a:lnTo>
                    <a:pt x="16534" y="438411"/>
                  </a:lnTo>
                  <a:lnTo>
                    <a:pt x="14498" y="460737"/>
                  </a:lnTo>
                  <a:lnTo>
                    <a:pt x="19907" y="475741"/>
                  </a:lnTo>
                  <a:lnTo>
                    <a:pt x="33354" y="484190"/>
                  </a:lnTo>
                  <a:lnTo>
                    <a:pt x="55438" y="486849"/>
                  </a:lnTo>
                  <a:lnTo>
                    <a:pt x="644144" y="486915"/>
                  </a:lnTo>
                  <a:lnTo>
                    <a:pt x="627439" y="495942"/>
                  </a:lnTo>
                  <a:lnTo>
                    <a:pt x="602488" y="499587"/>
                  </a:lnTo>
                  <a:lnTo>
                    <a:pt x="322467" y="499638"/>
                  </a:lnTo>
                  <a:lnTo>
                    <a:pt x="101978" y="499652"/>
                  </a:lnTo>
                  <a:close/>
                </a:path>
                <a:path w="754380" h="499745">
                  <a:moveTo>
                    <a:pt x="644144" y="486915"/>
                  </a:moveTo>
                  <a:lnTo>
                    <a:pt x="491986" y="486915"/>
                  </a:lnTo>
                  <a:lnTo>
                    <a:pt x="602239" y="486836"/>
                  </a:lnTo>
                  <a:lnTo>
                    <a:pt x="622682" y="484041"/>
                  </a:lnTo>
                  <a:lnTo>
                    <a:pt x="656528" y="442844"/>
                  </a:lnTo>
                  <a:lnTo>
                    <a:pt x="738262" y="58732"/>
                  </a:lnTo>
                  <a:lnTo>
                    <a:pt x="739861" y="38775"/>
                  </a:lnTo>
                  <a:lnTo>
                    <a:pt x="734640" y="24326"/>
                  </a:lnTo>
                  <a:lnTo>
                    <a:pt x="722337" y="15762"/>
                  </a:lnTo>
                  <a:lnTo>
                    <a:pt x="702731" y="12923"/>
                  </a:lnTo>
                  <a:lnTo>
                    <a:pt x="352917" y="12814"/>
                  </a:lnTo>
                  <a:lnTo>
                    <a:pt x="744420" y="12814"/>
                  </a:lnTo>
                  <a:lnTo>
                    <a:pt x="747032" y="14663"/>
                  </a:lnTo>
                  <a:lnTo>
                    <a:pt x="754198" y="32305"/>
                  </a:lnTo>
                  <a:lnTo>
                    <a:pt x="752841" y="56319"/>
                  </a:lnTo>
                  <a:lnTo>
                    <a:pt x="670588" y="443352"/>
                  </a:lnTo>
                  <a:lnTo>
                    <a:pt x="661779" y="467606"/>
                  </a:lnTo>
                  <a:lnTo>
                    <a:pt x="647300" y="485209"/>
                  </a:lnTo>
                  <a:lnTo>
                    <a:pt x="644144" y="486915"/>
                  </a:lnTo>
                  <a:close/>
                </a:path>
                <a:path w="754380" h="499745">
                  <a:moveTo>
                    <a:pt x="509139" y="499648"/>
                  </a:moveTo>
                  <a:lnTo>
                    <a:pt x="322467" y="499638"/>
                  </a:lnTo>
                  <a:lnTo>
                    <a:pt x="524936" y="499638"/>
                  </a:lnTo>
                  <a:lnTo>
                    <a:pt x="509139" y="499648"/>
                  </a:lnTo>
                  <a:close/>
                </a:path>
              </a:pathLst>
            </a:custGeom>
            <a:solidFill>
              <a:srgbClr val="002D5B"/>
            </a:solidFill>
          </p:spPr>
          <p:txBody>
            <a:bodyPr wrap="square" lIns="0" tIns="0" rIns="0" bIns="0" rtlCol="0"/>
            <a:lstStyle/>
            <a:p>
              <a:endParaRPr/>
            </a:p>
          </p:txBody>
        </p:sp>
        <p:sp>
          <p:nvSpPr>
            <p:cNvPr id="53" name="object 13">
              <a:extLst>
                <a:ext uri="{FF2B5EF4-FFF2-40B4-BE49-F238E27FC236}">
                  <a16:creationId xmlns:a16="http://schemas.microsoft.com/office/drawing/2014/main" id="{8EA535A6-DA07-4A78-8B80-0D8CED75E766}"/>
                </a:ext>
              </a:extLst>
            </p:cNvPr>
            <p:cNvSpPr/>
            <p:nvPr/>
          </p:nvSpPr>
          <p:spPr>
            <a:xfrm>
              <a:off x="749186" y="7640320"/>
              <a:ext cx="630555" cy="412115"/>
            </a:xfrm>
            <a:custGeom>
              <a:avLst/>
              <a:gdLst/>
              <a:ahLst/>
              <a:cxnLst/>
              <a:rect l="l" t="t" r="r" b="b"/>
              <a:pathLst>
                <a:path w="630555" h="412115">
                  <a:moveTo>
                    <a:pt x="562415" y="374"/>
                  </a:moveTo>
                  <a:lnTo>
                    <a:pt x="454014" y="374"/>
                  </a:lnTo>
                  <a:lnTo>
                    <a:pt x="561790" y="0"/>
                  </a:lnTo>
                  <a:lnTo>
                    <a:pt x="562415" y="374"/>
                  </a:lnTo>
                  <a:close/>
                </a:path>
                <a:path w="630555" h="412115">
                  <a:moveTo>
                    <a:pt x="68140" y="411073"/>
                  </a:moveTo>
                  <a:lnTo>
                    <a:pt x="63840" y="408660"/>
                  </a:lnTo>
                  <a:lnTo>
                    <a:pt x="65632" y="395986"/>
                  </a:lnTo>
                  <a:lnTo>
                    <a:pt x="64587" y="371904"/>
                  </a:lnTo>
                  <a:lnTo>
                    <a:pt x="54867" y="351982"/>
                  </a:lnTo>
                  <a:lnTo>
                    <a:pt x="37533" y="337576"/>
                  </a:lnTo>
                  <a:lnTo>
                    <a:pt x="13646" y="330047"/>
                  </a:lnTo>
                  <a:lnTo>
                    <a:pt x="1637" y="328409"/>
                  </a:lnTo>
                  <a:lnTo>
                    <a:pt x="0" y="323684"/>
                  </a:lnTo>
                  <a:lnTo>
                    <a:pt x="13906" y="259632"/>
                  </a:lnTo>
                  <a:lnTo>
                    <a:pt x="36986" y="151161"/>
                  </a:lnTo>
                  <a:lnTo>
                    <a:pt x="50343" y="87134"/>
                  </a:lnTo>
                  <a:lnTo>
                    <a:pt x="54062" y="82486"/>
                  </a:lnTo>
                  <a:lnTo>
                    <a:pt x="93498" y="74025"/>
                  </a:lnTo>
                  <a:lnTo>
                    <a:pt x="135441" y="38669"/>
                  </a:lnTo>
                  <a:lnTo>
                    <a:pt x="150301" y="2070"/>
                  </a:lnTo>
                  <a:lnTo>
                    <a:pt x="155398" y="139"/>
                  </a:lnTo>
                  <a:lnTo>
                    <a:pt x="432844" y="361"/>
                  </a:lnTo>
                  <a:lnTo>
                    <a:pt x="562415" y="374"/>
                  </a:lnTo>
                  <a:lnTo>
                    <a:pt x="566285" y="2692"/>
                  </a:lnTo>
                  <a:lnTo>
                    <a:pt x="564838" y="14592"/>
                  </a:lnTo>
                  <a:lnTo>
                    <a:pt x="165877" y="14592"/>
                  </a:lnTo>
                  <a:lnTo>
                    <a:pt x="160428" y="17640"/>
                  </a:lnTo>
                  <a:lnTo>
                    <a:pt x="141628" y="51887"/>
                  </a:lnTo>
                  <a:lnTo>
                    <a:pt x="102120" y="84305"/>
                  </a:lnTo>
                  <a:lnTo>
                    <a:pt x="64882" y="95631"/>
                  </a:lnTo>
                  <a:lnTo>
                    <a:pt x="61582" y="100520"/>
                  </a:lnTo>
                  <a:lnTo>
                    <a:pt x="51014" y="151161"/>
                  </a:lnTo>
                  <a:lnTo>
                    <a:pt x="27960" y="259632"/>
                  </a:lnTo>
                  <a:lnTo>
                    <a:pt x="16780" y="311238"/>
                  </a:lnTo>
                  <a:lnTo>
                    <a:pt x="18445" y="315772"/>
                  </a:lnTo>
                  <a:lnTo>
                    <a:pt x="65700" y="339793"/>
                  </a:lnTo>
                  <a:lnTo>
                    <a:pt x="79986" y="380796"/>
                  </a:lnTo>
                  <a:lnTo>
                    <a:pt x="81230" y="388676"/>
                  </a:lnTo>
                  <a:lnTo>
                    <a:pt x="84363" y="393612"/>
                  </a:lnTo>
                  <a:lnTo>
                    <a:pt x="89693" y="396150"/>
                  </a:lnTo>
                  <a:lnTo>
                    <a:pt x="97531" y="396836"/>
                  </a:lnTo>
                  <a:lnTo>
                    <a:pt x="483834" y="396836"/>
                  </a:lnTo>
                  <a:lnTo>
                    <a:pt x="482905" y="398843"/>
                  </a:lnTo>
                  <a:lnTo>
                    <a:pt x="479234" y="410727"/>
                  </a:lnTo>
                  <a:lnTo>
                    <a:pt x="164526" y="410727"/>
                  </a:lnTo>
                  <a:lnTo>
                    <a:pt x="68140" y="411073"/>
                  </a:lnTo>
                  <a:close/>
                </a:path>
                <a:path w="630555" h="412115">
                  <a:moveTo>
                    <a:pt x="432844" y="361"/>
                  </a:moveTo>
                  <a:lnTo>
                    <a:pt x="261999" y="361"/>
                  </a:lnTo>
                  <a:lnTo>
                    <a:pt x="358751" y="317"/>
                  </a:lnTo>
                  <a:lnTo>
                    <a:pt x="432844" y="361"/>
                  </a:lnTo>
                  <a:close/>
                </a:path>
                <a:path w="630555" h="412115">
                  <a:moveTo>
                    <a:pt x="266516" y="14898"/>
                  </a:moveTo>
                  <a:lnTo>
                    <a:pt x="165877" y="14592"/>
                  </a:lnTo>
                  <a:lnTo>
                    <a:pt x="564838" y="14592"/>
                  </a:lnTo>
                  <a:lnTo>
                    <a:pt x="544893" y="14605"/>
                  </a:lnTo>
                  <a:lnTo>
                    <a:pt x="356704" y="14846"/>
                  </a:lnTo>
                  <a:lnTo>
                    <a:pt x="266516" y="14898"/>
                  </a:lnTo>
                  <a:close/>
                </a:path>
                <a:path w="630555" h="412115">
                  <a:moveTo>
                    <a:pt x="483899" y="396697"/>
                  </a:moveTo>
                  <a:lnTo>
                    <a:pt x="462788" y="396697"/>
                  </a:lnTo>
                  <a:lnTo>
                    <a:pt x="469036" y="396100"/>
                  </a:lnTo>
                  <a:lnTo>
                    <a:pt x="474049" y="384644"/>
                  </a:lnTo>
                  <a:lnTo>
                    <a:pt x="506100" y="341083"/>
                  </a:lnTo>
                  <a:lnTo>
                    <a:pt x="554522" y="318058"/>
                  </a:lnTo>
                  <a:lnTo>
                    <a:pt x="564799" y="315772"/>
                  </a:lnTo>
                  <a:lnTo>
                    <a:pt x="568350" y="311556"/>
                  </a:lnTo>
                  <a:lnTo>
                    <a:pt x="579196" y="259632"/>
                  </a:lnTo>
                  <a:lnTo>
                    <a:pt x="602267" y="151161"/>
                  </a:lnTo>
                  <a:lnTo>
                    <a:pt x="611173" y="110147"/>
                  </a:lnTo>
                  <a:lnTo>
                    <a:pt x="613585" y="99161"/>
                  </a:lnTo>
                  <a:lnTo>
                    <a:pt x="610290" y="95364"/>
                  </a:lnTo>
                  <a:lnTo>
                    <a:pt x="563745" y="70275"/>
                  </a:lnTo>
                  <a:lnTo>
                    <a:pt x="550328" y="28829"/>
                  </a:lnTo>
                  <a:lnTo>
                    <a:pt x="550019" y="16776"/>
                  </a:lnTo>
                  <a:lnTo>
                    <a:pt x="544893" y="14605"/>
                  </a:lnTo>
                  <a:lnTo>
                    <a:pt x="564836" y="14605"/>
                  </a:lnTo>
                  <a:lnTo>
                    <a:pt x="564588" y="16649"/>
                  </a:lnTo>
                  <a:lnTo>
                    <a:pt x="566176" y="40866"/>
                  </a:lnTo>
                  <a:lnTo>
                    <a:pt x="576431" y="60631"/>
                  </a:lnTo>
                  <a:lnTo>
                    <a:pt x="594103" y="74598"/>
                  </a:lnTo>
                  <a:lnTo>
                    <a:pt x="617940" y="81419"/>
                  </a:lnTo>
                  <a:lnTo>
                    <a:pt x="628921" y="82575"/>
                  </a:lnTo>
                  <a:lnTo>
                    <a:pt x="630381" y="86880"/>
                  </a:lnTo>
                  <a:lnTo>
                    <a:pt x="616507" y="151161"/>
                  </a:lnTo>
                  <a:lnTo>
                    <a:pt x="593443" y="259632"/>
                  </a:lnTo>
                  <a:lnTo>
                    <a:pt x="582669" y="311238"/>
                  </a:lnTo>
                  <a:lnTo>
                    <a:pt x="579803" y="325069"/>
                  </a:lnTo>
                  <a:lnTo>
                    <a:pt x="575292" y="328485"/>
                  </a:lnTo>
                  <a:lnTo>
                    <a:pt x="563887" y="329984"/>
                  </a:lnTo>
                  <a:lnTo>
                    <a:pt x="536342" y="337553"/>
                  </a:lnTo>
                  <a:lnTo>
                    <a:pt x="513107" y="352012"/>
                  </a:lnTo>
                  <a:lnTo>
                    <a:pt x="495016" y="372671"/>
                  </a:lnTo>
                  <a:lnTo>
                    <a:pt x="483899" y="396697"/>
                  </a:lnTo>
                  <a:close/>
                </a:path>
                <a:path w="630555" h="412115">
                  <a:moveTo>
                    <a:pt x="445399" y="14885"/>
                  </a:moveTo>
                  <a:lnTo>
                    <a:pt x="356704" y="14846"/>
                  </a:lnTo>
                  <a:lnTo>
                    <a:pt x="487850" y="14846"/>
                  </a:lnTo>
                  <a:lnTo>
                    <a:pt x="445399" y="14885"/>
                  </a:lnTo>
                  <a:close/>
                </a:path>
                <a:path w="630555" h="412115">
                  <a:moveTo>
                    <a:pt x="483834" y="396836"/>
                  </a:moveTo>
                  <a:lnTo>
                    <a:pt x="97531" y="396836"/>
                  </a:lnTo>
                  <a:lnTo>
                    <a:pt x="196558" y="396546"/>
                  </a:lnTo>
                  <a:lnTo>
                    <a:pt x="417038" y="396608"/>
                  </a:lnTo>
                  <a:lnTo>
                    <a:pt x="483899" y="396697"/>
                  </a:lnTo>
                  <a:lnTo>
                    <a:pt x="483834" y="396836"/>
                  </a:lnTo>
                  <a:close/>
                </a:path>
                <a:path w="630555" h="412115">
                  <a:moveTo>
                    <a:pt x="417038" y="396608"/>
                  </a:moveTo>
                  <a:lnTo>
                    <a:pt x="295509" y="396608"/>
                  </a:lnTo>
                  <a:lnTo>
                    <a:pt x="374697" y="396587"/>
                  </a:lnTo>
                  <a:lnTo>
                    <a:pt x="417038" y="396608"/>
                  </a:lnTo>
                  <a:close/>
                </a:path>
                <a:path w="630555" h="412115">
                  <a:moveTo>
                    <a:pt x="249530" y="410794"/>
                  </a:moveTo>
                  <a:lnTo>
                    <a:pt x="164526" y="410727"/>
                  </a:lnTo>
                  <a:lnTo>
                    <a:pt x="479234" y="410727"/>
                  </a:lnTo>
                  <a:lnTo>
                    <a:pt x="249530" y="410794"/>
                  </a:lnTo>
                  <a:close/>
                </a:path>
                <a:path w="630555" h="412115">
                  <a:moveTo>
                    <a:pt x="478958" y="411619"/>
                  </a:moveTo>
                  <a:lnTo>
                    <a:pt x="472079" y="410819"/>
                  </a:lnTo>
                  <a:lnTo>
                    <a:pt x="410037" y="410788"/>
                  </a:lnTo>
                  <a:lnTo>
                    <a:pt x="479215" y="410788"/>
                  </a:lnTo>
                  <a:lnTo>
                    <a:pt x="478958" y="411619"/>
                  </a:lnTo>
                  <a:close/>
                </a:path>
              </a:pathLst>
            </a:custGeom>
            <a:solidFill>
              <a:srgbClr val="002D5B"/>
            </a:solidFill>
          </p:spPr>
          <p:txBody>
            <a:bodyPr wrap="square" lIns="0" tIns="0" rIns="0" bIns="0" rtlCol="0"/>
            <a:lstStyle/>
            <a:p>
              <a:endParaRPr dirty="0"/>
            </a:p>
          </p:txBody>
        </p:sp>
        <p:sp>
          <p:nvSpPr>
            <p:cNvPr id="54" name="object 14">
              <a:extLst>
                <a:ext uri="{FF2B5EF4-FFF2-40B4-BE49-F238E27FC236}">
                  <a16:creationId xmlns:a16="http://schemas.microsoft.com/office/drawing/2014/main" id="{19D64353-BF31-4A9C-8453-ED00AF87E1BF}"/>
                </a:ext>
              </a:extLst>
            </p:cNvPr>
            <p:cNvSpPr/>
            <p:nvPr/>
          </p:nvSpPr>
          <p:spPr>
            <a:xfrm>
              <a:off x="990982" y="7682941"/>
              <a:ext cx="173649" cy="203847"/>
            </a:xfrm>
            <a:prstGeom prst="rect">
              <a:avLst/>
            </a:prstGeom>
            <a:blipFill>
              <a:blip r:embed="rId2" cstate="print"/>
              <a:stretch>
                <a:fillRect/>
              </a:stretch>
            </a:blipFill>
          </p:spPr>
          <p:txBody>
            <a:bodyPr wrap="square" lIns="0" tIns="0" rIns="0" bIns="0" rtlCol="0"/>
            <a:lstStyle/>
            <a:p>
              <a:endParaRPr/>
            </a:p>
          </p:txBody>
        </p:sp>
        <p:sp>
          <p:nvSpPr>
            <p:cNvPr id="55" name="object 15">
              <a:extLst>
                <a:ext uri="{FF2B5EF4-FFF2-40B4-BE49-F238E27FC236}">
                  <a16:creationId xmlns:a16="http://schemas.microsoft.com/office/drawing/2014/main" id="{D3B631CC-5471-4E7E-AA0C-9C0A6A63571D}"/>
                </a:ext>
              </a:extLst>
            </p:cNvPr>
            <p:cNvSpPr/>
            <p:nvPr/>
          </p:nvSpPr>
          <p:spPr>
            <a:xfrm>
              <a:off x="903136" y="7921853"/>
              <a:ext cx="284480" cy="31750"/>
            </a:xfrm>
            <a:custGeom>
              <a:avLst/>
              <a:gdLst/>
              <a:ahLst/>
              <a:cxnLst/>
              <a:rect l="l" t="t" r="r" b="b"/>
              <a:pathLst>
                <a:path w="284480" h="31750">
                  <a:moveTo>
                    <a:pt x="282582" y="467"/>
                  </a:moveTo>
                  <a:lnTo>
                    <a:pt x="173172" y="467"/>
                  </a:lnTo>
                  <a:lnTo>
                    <a:pt x="282453" y="0"/>
                  </a:lnTo>
                  <a:lnTo>
                    <a:pt x="282582" y="467"/>
                  </a:lnTo>
                  <a:close/>
                </a:path>
                <a:path w="284480" h="31750">
                  <a:moveTo>
                    <a:pt x="1923" y="31191"/>
                  </a:moveTo>
                  <a:lnTo>
                    <a:pt x="0" y="26974"/>
                  </a:lnTo>
                  <a:lnTo>
                    <a:pt x="2600" y="18745"/>
                  </a:lnTo>
                  <a:lnTo>
                    <a:pt x="3835" y="12791"/>
                  </a:lnTo>
                  <a:lnTo>
                    <a:pt x="25449" y="393"/>
                  </a:lnTo>
                  <a:lnTo>
                    <a:pt x="282582" y="467"/>
                  </a:lnTo>
                  <a:lnTo>
                    <a:pt x="283877" y="5194"/>
                  </a:lnTo>
                  <a:lnTo>
                    <a:pt x="278777" y="30264"/>
                  </a:lnTo>
                  <a:lnTo>
                    <a:pt x="278229" y="30303"/>
                  </a:lnTo>
                  <a:lnTo>
                    <a:pt x="199868" y="30303"/>
                  </a:lnTo>
                  <a:lnTo>
                    <a:pt x="137576" y="30391"/>
                  </a:lnTo>
                  <a:lnTo>
                    <a:pt x="137476" y="30861"/>
                  </a:lnTo>
                  <a:lnTo>
                    <a:pt x="74480" y="30861"/>
                  </a:lnTo>
                  <a:lnTo>
                    <a:pt x="1923" y="31191"/>
                  </a:lnTo>
                  <a:close/>
                </a:path>
                <a:path w="284480" h="31750">
                  <a:moveTo>
                    <a:pt x="272289" y="30734"/>
                  </a:moveTo>
                  <a:lnTo>
                    <a:pt x="199868" y="30303"/>
                  </a:lnTo>
                  <a:lnTo>
                    <a:pt x="278229" y="30303"/>
                  </a:lnTo>
                  <a:lnTo>
                    <a:pt x="272289" y="30734"/>
                  </a:lnTo>
                  <a:close/>
                </a:path>
                <a:path w="284480" h="31750">
                  <a:moveTo>
                    <a:pt x="137463" y="30924"/>
                  </a:moveTo>
                  <a:lnTo>
                    <a:pt x="74480" y="30861"/>
                  </a:lnTo>
                  <a:lnTo>
                    <a:pt x="137476" y="30861"/>
                  </a:lnTo>
                  <a:close/>
                </a:path>
              </a:pathLst>
            </a:custGeom>
            <a:solidFill>
              <a:srgbClr val="002D5B"/>
            </a:solidFill>
          </p:spPr>
          <p:txBody>
            <a:bodyPr wrap="square" lIns="0" tIns="0" rIns="0" bIns="0" rtlCol="0"/>
            <a:lstStyle/>
            <a:p>
              <a:endParaRPr/>
            </a:p>
          </p:txBody>
        </p:sp>
        <p:sp>
          <p:nvSpPr>
            <p:cNvPr id="56" name="object 16">
              <a:extLst>
                <a:ext uri="{FF2B5EF4-FFF2-40B4-BE49-F238E27FC236}">
                  <a16:creationId xmlns:a16="http://schemas.microsoft.com/office/drawing/2014/main" id="{400A190F-97E8-4E90-823B-972DFF2B2397}"/>
                </a:ext>
              </a:extLst>
            </p:cNvPr>
            <p:cNvSpPr/>
            <p:nvPr/>
          </p:nvSpPr>
          <p:spPr>
            <a:xfrm>
              <a:off x="954573" y="7972501"/>
              <a:ext cx="159385" cy="32384"/>
            </a:xfrm>
            <a:custGeom>
              <a:avLst/>
              <a:gdLst/>
              <a:ahLst/>
              <a:cxnLst/>
              <a:rect l="l" t="t" r="r" b="b"/>
              <a:pathLst>
                <a:path w="159384" h="32384">
                  <a:moveTo>
                    <a:pt x="158674" y="539"/>
                  </a:moveTo>
                  <a:lnTo>
                    <a:pt x="82564" y="539"/>
                  </a:lnTo>
                  <a:lnTo>
                    <a:pt x="158770" y="0"/>
                  </a:lnTo>
                  <a:lnTo>
                    <a:pt x="158674" y="539"/>
                  </a:lnTo>
                  <a:close/>
                </a:path>
                <a:path w="159384" h="32384">
                  <a:moveTo>
                    <a:pt x="0" y="32004"/>
                  </a:moveTo>
                  <a:lnTo>
                    <a:pt x="1475" y="24765"/>
                  </a:lnTo>
                  <a:lnTo>
                    <a:pt x="5002" y="6019"/>
                  </a:lnTo>
                  <a:lnTo>
                    <a:pt x="7714" y="12"/>
                  </a:lnTo>
                  <a:lnTo>
                    <a:pt x="158674" y="539"/>
                  </a:lnTo>
                  <a:lnTo>
                    <a:pt x="157486" y="7175"/>
                  </a:lnTo>
                  <a:lnTo>
                    <a:pt x="153630" y="27292"/>
                  </a:lnTo>
                  <a:lnTo>
                    <a:pt x="150549" y="31246"/>
                  </a:lnTo>
                  <a:lnTo>
                    <a:pt x="44169" y="31246"/>
                  </a:lnTo>
                  <a:lnTo>
                    <a:pt x="28421" y="31278"/>
                  </a:lnTo>
                  <a:lnTo>
                    <a:pt x="12621" y="31597"/>
                  </a:lnTo>
                  <a:lnTo>
                    <a:pt x="0" y="32004"/>
                  </a:lnTo>
                  <a:close/>
                </a:path>
                <a:path w="159384" h="32384">
                  <a:moveTo>
                    <a:pt x="75625" y="31419"/>
                  </a:moveTo>
                  <a:lnTo>
                    <a:pt x="44169" y="31246"/>
                  </a:lnTo>
                  <a:lnTo>
                    <a:pt x="150549" y="31246"/>
                  </a:lnTo>
                  <a:lnTo>
                    <a:pt x="107153" y="31253"/>
                  </a:lnTo>
                  <a:lnTo>
                    <a:pt x="75625" y="31419"/>
                  </a:lnTo>
                  <a:close/>
                </a:path>
                <a:path w="159384" h="32384">
                  <a:moveTo>
                    <a:pt x="149910" y="32067"/>
                  </a:moveTo>
                  <a:lnTo>
                    <a:pt x="138543" y="31648"/>
                  </a:lnTo>
                  <a:lnTo>
                    <a:pt x="122887" y="31292"/>
                  </a:lnTo>
                  <a:lnTo>
                    <a:pt x="107153" y="31253"/>
                  </a:lnTo>
                  <a:lnTo>
                    <a:pt x="150544" y="31253"/>
                  </a:lnTo>
                  <a:lnTo>
                    <a:pt x="149910" y="32067"/>
                  </a:lnTo>
                  <a:close/>
                </a:path>
              </a:pathLst>
            </a:custGeom>
            <a:solidFill>
              <a:srgbClr val="002D5B"/>
            </a:solidFill>
          </p:spPr>
          <p:txBody>
            <a:bodyPr wrap="square" lIns="0" tIns="0" rIns="0" bIns="0" rtlCol="0"/>
            <a:lstStyle/>
            <a:p>
              <a:endParaRPr/>
            </a:p>
          </p:txBody>
        </p:sp>
      </p:grpSp>
      <p:grpSp>
        <p:nvGrpSpPr>
          <p:cNvPr id="57" name="Group 56">
            <a:extLst>
              <a:ext uri="{FF2B5EF4-FFF2-40B4-BE49-F238E27FC236}">
                <a16:creationId xmlns:a16="http://schemas.microsoft.com/office/drawing/2014/main" id="{F225CF7E-014D-4F53-A3B9-40939AA0D590}"/>
              </a:ext>
            </a:extLst>
          </p:cNvPr>
          <p:cNvGrpSpPr/>
          <p:nvPr/>
        </p:nvGrpSpPr>
        <p:grpSpPr>
          <a:xfrm>
            <a:off x="379738" y="8442412"/>
            <a:ext cx="435799" cy="351263"/>
            <a:chOff x="763142" y="8635057"/>
            <a:chExt cx="702737" cy="566420"/>
          </a:xfrm>
        </p:grpSpPr>
        <p:sp>
          <p:nvSpPr>
            <p:cNvPr id="58" name="object 10">
              <a:extLst>
                <a:ext uri="{FF2B5EF4-FFF2-40B4-BE49-F238E27FC236}">
                  <a16:creationId xmlns:a16="http://schemas.microsoft.com/office/drawing/2014/main" id="{7E1D8AEB-1CBF-4908-9980-42911C5EB69C}"/>
                </a:ext>
              </a:extLst>
            </p:cNvPr>
            <p:cNvSpPr/>
            <p:nvPr/>
          </p:nvSpPr>
          <p:spPr>
            <a:xfrm>
              <a:off x="763142" y="8635057"/>
              <a:ext cx="577215" cy="566420"/>
            </a:xfrm>
            <a:custGeom>
              <a:avLst/>
              <a:gdLst/>
              <a:ahLst/>
              <a:cxnLst/>
              <a:rect l="l" t="t" r="r" b="b"/>
              <a:pathLst>
                <a:path w="577215" h="566420">
                  <a:moveTo>
                    <a:pt x="251633" y="566407"/>
                  </a:moveTo>
                  <a:lnTo>
                    <a:pt x="201972" y="564562"/>
                  </a:lnTo>
                  <a:lnTo>
                    <a:pt x="152392" y="553481"/>
                  </a:lnTo>
                  <a:lnTo>
                    <a:pt x="107526" y="534651"/>
                  </a:lnTo>
                  <a:lnTo>
                    <a:pt x="70324" y="509224"/>
                  </a:lnTo>
                  <a:lnTo>
                    <a:pt x="40878" y="477390"/>
                  </a:lnTo>
                  <a:lnTo>
                    <a:pt x="19281" y="439339"/>
                  </a:lnTo>
                  <a:lnTo>
                    <a:pt x="5624" y="395259"/>
                  </a:lnTo>
                  <a:lnTo>
                    <a:pt x="0" y="345341"/>
                  </a:lnTo>
                  <a:lnTo>
                    <a:pt x="2883" y="297173"/>
                  </a:lnTo>
                  <a:lnTo>
                    <a:pt x="14310" y="247509"/>
                  </a:lnTo>
                  <a:lnTo>
                    <a:pt x="33327" y="200975"/>
                  </a:lnTo>
                  <a:lnTo>
                    <a:pt x="59298" y="157167"/>
                  </a:lnTo>
                  <a:lnTo>
                    <a:pt x="91445" y="117013"/>
                  </a:lnTo>
                  <a:lnTo>
                    <a:pt x="129088" y="81321"/>
                  </a:lnTo>
                  <a:lnTo>
                    <a:pt x="171484" y="50979"/>
                  </a:lnTo>
                  <a:lnTo>
                    <a:pt x="217905" y="26856"/>
                  </a:lnTo>
                  <a:lnTo>
                    <a:pt x="267621" y="9819"/>
                  </a:lnTo>
                  <a:lnTo>
                    <a:pt x="313897" y="1359"/>
                  </a:lnTo>
                  <a:lnTo>
                    <a:pt x="358354" y="0"/>
                  </a:lnTo>
                  <a:lnTo>
                    <a:pt x="400385" y="5369"/>
                  </a:lnTo>
                  <a:lnTo>
                    <a:pt x="439386" y="17095"/>
                  </a:lnTo>
                  <a:lnTo>
                    <a:pt x="474752" y="34807"/>
                  </a:lnTo>
                  <a:lnTo>
                    <a:pt x="487319" y="44224"/>
                  </a:lnTo>
                  <a:lnTo>
                    <a:pt x="348459" y="44224"/>
                  </a:lnTo>
                  <a:lnTo>
                    <a:pt x="295461" y="47630"/>
                  </a:lnTo>
                  <a:lnTo>
                    <a:pt x="244004" y="61133"/>
                  </a:lnTo>
                  <a:lnTo>
                    <a:pt x="195441" y="83941"/>
                  </a:lnTo>
                  <a:lnTo>
                    <a:pt x="151127" y="115267"/>
                  </a:lnTo>
                  <a:lnTo>
                    <a:pt x="112416" y="154318"/>
                  </a:lnTo>
                  <a:lnTo>
                    <a:pt x="80662" y="200307"/>
                  </a:lnTo>
                  <a:lnTo>
                    <a:pt x="60717" y="243329"/>
                  </a:lnTo>
                  <a:lnTo>
                    <a:pt x="48842" y="286788"/>
                  </a:lnTo>
                  <a:lnTo>
                    <a:pt x="44935" y="329635"/>
                  </a:lnTo>
                  <a:lnTo>
                    <a:pt x="48896" y="370822"/>
                  </a:lnTo>
                  <a:lnTo>
                    <a:pt x="60625" y="409301"/>
                  </a:lnTo>
                  <a:lnTo>
                    <a:pt x="80020" y="444024"/>
                  </a:lnTo>
                  <a:lnTo>
                    <a:pt x="106980" y="473941"/>
                  </a:lnTo>
                  <a:lnTo>
                    <a:pt x="140610" y="497421"/>
                  </a:lnTo>
                  <a:lnTo>
                    <a:pt x="178727" y="513035"/>
                  </a:lnTo>
                  <a:lnTo>
                    <a:pt x="220137" y="520804"/>
                  </a:lnTo>
                  <a:lnTo>
                    <a:pt x="393455" y="520804"/>
                  </a:lnTo>
                  <a:lnTo>
                    <a:pt x="350652" y="542807"/>
                  </a:lnTo>
                  <a:lnTo>
                    <a:pt x="301239" y="559120"/>
                  </a:lnTo>
                  <a:lnTo>
                    <a:pt x="251633" y="566407"/>
                  </a:lnTo>
                  <a:close/>
                </a:path>
                <a:path w="577215" h="566420">
                  <a:moveTo>
                    <a:pt x="393455" y="520804"/>
                  </a:moveTo>
                  <a:lnTo>
                    <a:pt x="220137" y="520804"/>
                  </a:lnTo>
                  <a:lnTo>
                    <a:pt x="263641" y="520750"/>
                  </a:lnTo>
                  <a:lnTo>
                    <a:pt x="308045" y="512896"/>
                  </a:lnTo>
                  <a:lnTo>
                    <a:pt x="352151" y="497265"/>
                  </a:lnTo>
                  <a:lnTo>
                    <a:pt x="394763" y="473877"/>
                  </a:lnTo>
                  <a:lnTo>
                    <a:pt x="403705" y="466987"/>
                  </a:lnTo>
                  <a:lnTo>
                    <a:pt x="407638" y="460863"/>
                  </a:lnTo>
                  <a:lnTo>
                    <a:pt x="406937" y="454496"/>
                  </a:lnTo>
                  <a:lnTo>
                    <a:pt x="401975" y="446877"/>
                  </a:lnTo>
                  <a:lnTo>
                    <a:pt x="371059" y="408402"/>
                  </a:lnTo>
                  <a:lnTo>
                    <a:pt x="279493" y="291963"/>
                  </a:lnTo>
                  <a:lnTo>
                    <a:pt x="276599" y="288160"/>
                  </a:lnTo>
                  <a:lnTo>
                    <a:pt x="265570" y="272862"/>
                  </a:lnTo>
                  <a:lnTo>
                    <a:pt x="511445" y="260301"/>
                  </a:lnTo>
                  <a:lnTo>
                    <a:pt x="519670" y="259549"/>
                  </a:lnTo>
                  <a:lnTo>
                    <a:pt x="526147" y="257225"/>
                  </a:lnTo>
                  <a:lnTo>
                    <a:pt x="530511" y="251943"/>
                  </a:lnTo>
                  <a:lnTo>
                    <a:pt x="532400" y="242318"/>
                  </a:lnTo>
                  <a:lnTo>
                    <a:pt x="529288" y="198031"/>
                  </a:lnTo>
                  <a:lnTo>
                    <a:pt x="516731" y="157167"/>
                  </a:lnTo>
                  <a:lnTo>
                    <a:pt x="495762" y="120869"/>
                  </a:lnTo>
                  <a:lnTo>
                    <a:pt x="467415" y="90282"/>
                  </a:lnTo>
                  <a:lnTo>
                    <a:pt x="432727" y="66549"/>
                  </a:lnTo>
                  <a:lnTo>
                    <a:pt x="392730" y="50815"/>
                  </a:lnTo>
                  <a:lnTo>
                    <a:pt x="348459" y="44224"/>
                  </a:lnTo>
                  <a:lnTo>
                    <a:pt x="487319" y="44224"/>
                  </a:lnTo>
                  <a:lnTo>
                    <a:pt x="532158" y="86696"/>
                  </a:lnTo>
                  <a:lnTo>
                    <a:pt x="552988" y="120130"/>
                  </a:lnTo>
                  <a:lnTo>
                    <a:pt x="567762" y="158061"/>
                  </a:lnTo>
                  <a:lnTo>
                    <a:pt x="575876" y="200116"/>
                  </a:lnTo>
                  <a:lnTo>
                    <a:pt x="577142" y="220136"/>
                  </a:lnTo>
                  <a:lnTo>
                    <a:pt x="576821" y="240412"/>
                  </a:lnTo>
                  <a:lnTo>
                    <a:pt x="571619" y="281803"/>
                  </a:lnTo>
                  <a:lnTo>
                    <a:pt x="378221" y="310733"/>
                  </a:lnTo>
                  <a:lnTo>
                    <a:pt x="370988" y="311838"/>
                  </a:lnTo>
                  <a:lnTo>
                    <a:pt x="359945" y="313006"/>
                  </a:lnTo>
                  <a:lnTo>
                    <a:pt x="458722" y="439511"/>
                  </a:lnTo>
                  <a:lnTo>
                    <a:pt x="468219" y="452524"/>
                  </a:lnTo>
                  <a:lnTo>
                    <a:pt x="470344" y="461468"/>
                  </a:lnTo>
                  <a:lnTo>
                    <a:pt x="464066" y="470438"/>
                  </a:lnTo>
                  <a:lnTo>
                    <a:pt x="448350" y="483529"/>
                  </a:lnTo>
                  <a:lnTo>
                    <a:pt x="399734" y="517575"/>
                  </a:lnTo>
                  <a:lnTo>
                    <a:pt x="393455" y="520804"/>
                  </a:lnTo>
                  <a:close/>
                </a:path>
              </a:pathLst>
            </a:custGeom>
            <a:solidFill>
              <a:srgbClr val="002D5B"/>
            </a:solidFill>
          </p:spPr>
          <p:txBody>
            <a:bodyPr wrap="square" lIns="0" tIns="0" rIns="0" bIns="0" rtlCol="0"/>
            <a:lstStyle/>
            <a:p>
              <a:endParaRPr dirty="0"/>
            </a:p>
          </p:txBody>
        </p:sp>
        <p:sp>
          <p:nvSpPr>
            <p:cNvPr id="59" name="object 11">
              <a:extLst>
                <a:ext uri="{FF2B5EF4-FFF2-40B4-BE49-F238E27FC236}">
                  <a16:creationId xmlns:a16="http://schemas.microsoft.com/office/drawing/2014/main" id="{B10D300B-EA13-4814-AE4D-2CC24EA87B75}"/>
                </a:ext>
              </a:extLst>
            </p:cNvPr>
            <p:cNvSpPr/>
            <p:nvPr/>
          </p:nvSpPr>
          <p:spPr>
            <a:xfrm>
              <a:off x="1176319" y="8957144"/>
              <a:ext cx="289560" cy="215900"/>
            </a:xfrm>
            <a:custGeom>
              <a:avLst/>
              <a:gdLst/>
              <a:ahLst/>
              <a:cxnLst/>
              <a:rect l="l" t="t" r="r" b="b"/>
              <a:pathLst>
                <a:path w="289559" h="215900">
                  <a:moveTo>
                    <a:pt x="163157" y="215592"/>
                  </a:moveTo>
                  <a:lnTo>
                    <a:pt x="158577" y="215543"/>
                  </a:lnTo>
                  <a:lnTo>
                    <a:pt x="153686" y="211404"/>
                  </a:lnTo>
                  <a:lnTo>
                    <a:pt x="0" y="15684"/>
                  </a:lnTo>
                  <a:lnTo>
                    <a:pt x="285350" y="0"/>
                  </a:lnTo>
                  <a:lnTo>
                    <a:pt x="289146" y="3289"/>
                  </a:lnTo>
                  <a:lnTo>
                    <a:pt x="286489" y="16687"/>
                  </a:lnTo>
                  <a:lnTo>
                    <a:pt x="278026" y="46507"/>
                  </a:lnTo>
                  <a:lnTo>
                    <a:pt x="233122" y="46507"/>
                  </a:lnTo>
                  <a:lnTo>
                    <a:pt x="92883" y="54838"/>
                  </a:lnTo>
                  <a:lnTo>
                    <a:pt x="147870" y="123906"/>
                  </a:lnTo>
                  <a:lnTo>
                    <a:pt x="164939" y="145796"/>
                  </a:lnTo>
                  <a:lnTo>
                    <a:pt x="170522" y="153047"/>
                  </a:lnTo>
                  <a:lnTo>
                    <a:pt x="224080" y="153047"/>
                  </a:lnTo>
                  <a:lnTo>
                    <a:pt x="214704" y="166256"/>
                  </a:lnTo>
                  <a:lnTo>
                    <a:pt x="172702" y="208635"/>
                  </a:lnTo>
                  <a:lnTo>
                    <a:pt x="167756" y="212854"/>
                  </a:lnTo>
                  <a:lnTo>
                    <a:pt x="163157" y="215592"/>
                  </a:lnTo>
                  <a:close/>
                </a:path>
                <a:path w="289559" h="215900">
                  <a:moveTo>
                    <a:pt x="224080" y="153047"/>
                  </a:moveTo>
                  <a:lnTo>
                    <a:pt x="170522" y="153047"/>
                  </a:lnTo>
                  <a:lnTo>
                    <a:pt x="174540" y="151892"/>
                  </a:lnTo>
                  <a:lnTo>
                    <a:pt x="181169" y="144005"/>
                  </a:lnTo>
                  <a:lnTo>
                    <a:pt x="209357" y="104047"/>
                  </a:lnTo>
                  <a:lnTo>
                    <a:pt x="230092" y="61061"/>
                  </a:lnTo>
                  <a:lnTo>
                    <a:pt x="233782" y="51587"/>
                  </a:lnTo>
                  <a:lnTo>
                    <a:pt x="233122" y="46507"/>
                  </a:lnTo>
                  <a:lnTo>
                    <a:pt x="278026" y="46507"/>
                  </a:lnTo>
                  <a:lnTo>
                    <a:pt x="271300" y="70211"/>
                  </a:lnTo>
                  <a:lnTo>
                    <a:pt x="247471" y="120091"/>
                  </a:lnTo>
                  <a:lnTo>
                    <a:pt x="224080" y="153047"/>
                  </a:lnTo>
                  <a:close/>
                </a:path>
              </a:pathLst>
            </a:custGeom>
            <a:solidFill>
              <a:srgbClr val="002D5B"/>
            </a:solidFill>
          </p:spPr>
          <p:txBody>
            <a:bodyPr wrap="square" lIns="0" tIns="0" rIns="0" bIns="0" rtlCol="0"/>
            <a:lstStyle/>
            <a:p>
              <a:endParaRPr dirty="0"/>
            </a:p>
          </p:txBody>
        </p:sp>
      </p:grpSp>
      <p:sp>
        <p:nvSpPr>
          <p:cNvPr id="60" name="TextBox 59">
            <a:extLst>
              <a:ext uri="{FF2B5EF4-FFF2-40B4-BE49-F238E27FC236}">
                <a16:creationId xmlns:a16="http://schemas.microsoft.com/office/drawing/2014/main" id="{257B0D63-C1C8-4F94-8222-391735938E1B}"/>
              </a:ext>
            </a:extLst>
          </p:cNvPr>
          <p:cNvSpPr txBox="1"/>
          <p:nvPr/>
        </p:nvSpPr>
        <p:spPr>
          <a:xfrm>
            <a:off x="2139243" y="4533497"/>
            <a:ext cx="447675" cy="1118255"/>
          </a:xfrm>
          <a:prstGeom prst="rect">
            <a:avLst/>
          </a:prstGeom>
          <a:noFill/>
        </p:spPr>
        <p:txBody>
          <a:bodyPr wrap="square" rtlCol="0">
            <a:spAutoFit/>
          </a:bodyPr>
          <a:lstStyle/>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2.50*</a:t>
            </a:r>
          </a:p>
          <a:p>
            <a:pPr algn="ctr">
              <a:spcBef>
                <a:spcPts val="400"/>
              </a:spcBef>
              <a:spcAft>
                <a:spcPts val="400"/>
              </a:spcAft>
            </a:pPr>
            <a:endParaRPr lang="en-US" sz="800" dirty="0">
              <a:solidFill>
                <a:srgbClr val="FF0000"/>
              </a:solidFill>
              <a:latin typeface="Calibri" panose="020F0502020204030204" pitchFamily="34" charset="0"/>
              <a:cs typeface="Calibri" panose="020F0502020204030204" pitchFamily="34" charset="0"/>
            </a:endParaRP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3.50*</a:t>
            </a:r>
          </a:p>
          <a:p>
            <a:pPr algn="ctr">
              <a:spcBef>
                <a:spcPts val="400"/>
              </a:spcBef>
              <a:spcAft>
                <a:spcPts val="400"/>
              </a:spcAft>
            </a:pPr>
            <a:endParaRPr lang="en-US" sz="80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 9.40*</a:t>
            </a:r>
          </a:p>
        </p:txBody>
      </p:sp>
      <p:sp>
        <p:nvSpPr>
          <p:cNvPr id="61" name="TextBox 60">
            <a:extLst>
              <a:ext uri="{FF2B5EF4-FFF2-40B4-BE49-F238E27FC236}">
                <a16:creationId xmlns:a16="http://schemas.microsoft.com/office/drawing/2014/main" id="{E75901BA-0332-4C97-A00B-C2B63A75F08A}"/>
              </a:ext>
            </a:extLst>
          </p:cNvPr>
          <p:cNvSpPr txBox="1"/>
          <p:nvPr/>
        </p:nvSpPr>
        <p:spPr>
          <a:xfrm>
            <a:off x="2831708" y="4536128"/>
            <a:ext cx="558292" cy="1118255"/>
          </a:xfrm>
          <a:prstGeom prst="rect">
            <a:avLst/>
          </a:prstGeom>
          <a:noFill/>
        </p:spPr>
        <p:txBody>
          <a:bodyPr wrap="square" rtlCol="0">
            <a:spAutoFit/>
          </a:bodyPr>
          <a:lstStyle/>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1.84**</a:t>
            </a:r>
          </a:p>
          <a:p>
            <a:pPr algn="ctr">
              <a:spcBef>
                <a:spcPts val="400"/>
              </a:spcBef>
              <a:spcAft>
                <a:spcPts val="400"/>
              </a:spcAft>
            </a:pPr>
            <a:endParaRPr lang="en-US" sz="80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2.98**</a:t>
            </a: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  </a:t>
            </a: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7.06**</a:t>
            </a:r>
          </a:p>
        </p:txBody>
      </p:sp>
      <p:sp>
        <p:nvSpPr>
          <p:cNvPr id="62" name="TextBox 61">
            <a:extLst>
              <a:ext uri="{FF2B5EF4-FFF2-40B4-BE49-F238E27FC236}">
                <a16:creationId xmlns:a16="http://schemas.microsoft.com/office/drawing/2014/main" id="{D89D45BD-7B85-4A06-8037-198600457BD9}"/>
              </a:ext>
            </a:extLst>
          </p:cNvPr>
          <p:cNvSpPr txBox="1"/>
          <p:nvPr/>
        </p:nvSpPr>
        <p:spPr>
          <a:xfrm>
            <a:off x="2856738" y="5864286"/>
            <a:ext cx="462357" cy="892552"/>
          </a:xfrm>
          <a:prstGeom prst="rect">
            <a:avLst/>
          </a:prstGeom>
          <a:noFill/>
        </p:spPr>
        <p:txBody>
          <a:bodyPr wrap="square" rtlCol="0">
            <a:spAutoFit/>
          </a:bodyPr>
          <a:lstStyle/>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a:t>
            </a:r>
          </a:p>
          <a:p>
            <a:pPr algn="ctr">
              <a:spcBef>
                <a:spcPts val="400"/>
              </a:spcBef>
              <a:spcAft>
                <a:spcPts val="400"/>
              </a:spcAft>
            </a:pPr>
            <a:endParaRPr lang="en-US" sz="800" dirty="0">
              <a:solidFill>
                <a:srgbClr val="FF0000"/>
              </a:solidFill>
              <a:latin typeface="Calibri" panose="020F0502020204030204" pitchFamily="34" charset="0"/>
              <a:cs typeface="Calibri" panose="020F0502020204030204" pitchFamily="34" charset="0"/>
            </a:endParaRP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-12.01</a:t>
            </a:r>
          </a:p>
          <a:p>
            <a:pPr algn="ctr" defTabSz="514344">
              <a:spcBef>
                <a:spcPts val="400"/>
              </a:spcBef>
              <a:spcAft>
                <a:spcPts val="400"/>
              </a:spcAft>
            </a:pPr>
            <a:endParaRPr lang="en-US" sz="800" dirty="0">
              <a:solidFill>
                <a:srgbClr val="FF0000"/>
              </a:solidFill>
              <a:latin typeface="Calibri" panose="020F0502020204030204" pitchFamily="34" charset="0"/>
              <a:cs typeface="Calibri" panose="020F0502020204030204" pitchFamily="34" charset="0"/>
            </a:endParaRPr>
          </a:p>
        </p:txBody>
      </p:sp>
      <p:sp>
        <p:nvSpPr>
          <p:cNvPr id="63" name="TextBox 62">
            <a:extLst>
              <a:ext uri="{FF2B5EF4-FFF2-40B4-BE49-F238E27FC236}">
                <a16:creationId xmlns:a16="http://schemas.microsoft.com/office/drawing/2014/main" id="{5A1A0B35-4F4F-4DB7-A3CB-B21E4F8A5FF1}"/>
              </a:ext>
            </a:extLst>
          </p:cNvPr>
          <p:cNvSpPr txBox="1"/>
          <p:nvPr/>
        </p:nvSpPr>
        <p:spPr>
          <a:xfrm>
            <a:off x="1166367" y="5833370"/>
            <a:ext cx="779918" cy="1138773"/>
          </a:xfrm>
          <a:prstGeom prst="rect">
            <a:avLst/>
          </a:prstGeom>
          <a:noFill/>
        </p:spPr>
        <p:txBody>
          <a:bodyPr wrap="square" rtlCol="0">
            <a:spAutoFit/>
          </a:bodyPr>
          <a:lstStyle/>
          <a:p>
            <a:pP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BNGRI***</a:t>
            </a:r>
          </a:p>
          <a:p>
            <a:pPr>
              <a:spcBef>
                <a:spcPts val="400"/>
              </a:spcBef>
              <a:spcAft>
                <a:spcPts val="400"/>
              </a:spcAft>
            </a:pPr>
            <a:endParaRPr lang="en-US" sz="800" dirty="0">
              <a:solidFill>
                <a:schemeClr val="accent4"/>
              </a:solidFill>
              <a:latin typeface="Calibri" panose="020F0502020204030204" pitchFamily="34" charset="0"/>
              <a:cs typeface="Calibri" panose="020F0502020204030204" pitchFamily="34" charset="0"/>
            </a:endParaRPr>
          </a:p>
          <a:p>
            <a:pP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3 Year Federal Government Bond</a:t>
            </a:r>
          </a:p>
          <a:p>
            <a:pPr algn="ctr">
              <a:spcBef>
                <a:spcPts val="400"/>
              </a:spcBef>
              <a:spcAft>
                <a:spcPts val="400"/>
              </a:spcAft>
            </a:pPr>
            <a:endParaRPr lang="en-US" sz="800" dirty="0">
              <a:solidFill>
                <a:schemeClr val="accent4"/>
              </a:solidFill>
              <a:latin typeface="Calibri" panose="020F0502020204030204" pitchFamily="34" charset="0"/>
              <a:cs typeface="Calibri" panose="020F0502020204030204" pitchFamily="34" charset="0"/>
            </a:endParaRPr>
          </a:p>
        </p:txBody>
      </p:sp>
      <p:sp>
        <p:nvSpPr>
          <p:cNvPr id="64" name="TextBox 63">
            <a:extLst>
              <a:ext uri="{FF2B5EF4-FFF2-40B4-BE49-F238E27FC236}">
                <a16:creationId xmlns:a16="http://schemas.microsoft.com/office/drawing/2014/main" id="{74219ABE-A22D-4176-AD86-92F6FB3D8805}"/>
              </a:ext>
            </a:extLst>
          </p:cNvPr>
          <p:cNvSpPr txBox="1"/>
          <p:nvPr/>
        </p:nvSpPr>
        <p:spPr>
          <a:xfrm>
            <a:off x="2808369" y="7028038"/>
            <a:ext cx="510726" cy="666849"/>
          </a:xfrm>
          <a:prstGeom prst="rect">
            <a:avLst/>
          </a:prstGeom>
          <a:noFill/>
        </p:spPr>
        <p:txBody>
          <a:bodyPr wrap="square" rtlCol="0">
            <a:spAutoFit/>
          </a:bodyPr>
          <a:lstStyle/>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1.99</a:t>
            </a:r>
          </a:p>
          <a:p>
            <a:pPr algn="ctr">
              <a:spcBef>
                <a:spcPts val="400"/>
              </a:spcBef>
              <a:spcAft>
                <a:spcPts val="400"/>
              </a:spcAft>
            </a:pPr>
            <a:endParaRPr lang="en-US" sz="800" dirty="0">
              <a:solidFill>
                <a:srgbClr val="FF0000"/>
              </a:solidFill>
              <a:latin typeface="Calibri" panose="020F0502020204030204" pitchFamily="34" charset="0"/>
              <a:cs typeface="Calibri" panose="020F0502020204030204" pitchFamily="34" charset="0"/>
            </a:endParaRP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1.47</a:t>
            </a:r>
          </a:p>
        </p:txBody>
      </p:sp>
      <p:sp>
        <p:nvSpPr>
          <p:cNvPr id="65" name="TextBox 64">
            <a:extLst>
              <a:ext uri="{FF2B5EF4-FFF2-40B4-BE49-F238E27FC236}">
                <a16:creationId xmlns:a16="http://schemas.microsoft.com/office/drawing/2014/main" id="{B9A9A348-D773-473D-BA54-9DCBAC7B8DB4}"/>
              </a:ext>
            </a:extLst>
          </p:cNvPr>
          <p:cNvSpPr txBox="1"/>
          <p:nvPr/>
        </p:nvSpPr>
        <p:spPr>
          <a:xfrm>
            <a:off x="2088219" y="7019706"/>
            <a:ext cx="510726" cy="666849"/>
          </a:xfrm>
          <a:prstGeom prst="rect">
            <a:avLst/>
          </a:prstGeom>
          <a:noFill/>
        </p:spPr>
        <p:txBody>
          <a:bodyPr wrap="square" rtlCol="0">
            <a:spAutoFit/>
          </a:bodyPr>
          <a:lstStyle/>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0.34</a:t>
            </a:r>
          </a:p>
          <a:p>
            <a:pPr algn="ctr">
              <a:spcBef>
                <a:spcPts val="400"/>
              </a:spcBef>
              <a:spcAft>
                <a:spcPts val="400"/>
              </a:spcAft>
            </a:pPr>
            <a:endParaRPr lang="en-US" sz="800" dirty="0">
              <a:solidFill>
                <a:schemeClr val="accent4"/>
              </a:solidFill>
              <a:latin typeface="Calibri" panose="020F0502020204030204" pitchFamily="34" charset="0"/>
              <a:cs typeface="Calibri" panose="020F0502020204030204" pitchFamily="34" charset="0"/>
            </a:endParaRP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-0.18</a:t>
            </a:r>
          </a:p>
        </p:txBody>
      </p:sp>
      <p:sp>
        <p:nvSpPr>
          <p:cNvPr id="66" name="TextBox 65">
            <a:extLst>
              <a:ext uri="{FF2B5EF4-FFF2-40B4-BE49-F238E27FC236}">
                <a16:creationId xmlns:a16="http://schemas.microsoft.com/office/drawing/2014/main" id="{517D19F1-7C6F-4CE5-ABCA-37B9B349EE49}"/>
              </a:ext>
            </a:extLst>
          </p:cNvPr>
          <p:cNvSpPr txBox="1"/>
          <p:nvPr/>
        </p:nvSpPr>
        <p:spPr>
          <a:xfrm>
            <a:off x="2808369" y="8071016"/>
            <a:ext cx="510726" cy="441146"/>
          </a:xfrm>
          <a:prstGeom prst="rect">
            <a:avLst/>
          </a:prstGeom>
          <a:noFill/>
        </p:spPr>
        <p:txBody>
          <a:bodyPr wrap="square" rtlCol="0">
            <a:spAutoFit/>
          </a:bodyPr>
          <a:lstStyle/>
          <a:p>
            <a:pPr algn="ctr">
              <a:spcBef>
                <a:spcPts val="400"/>
              </a:spcBef>
              <a:spcAft>
                <a:spcPts val="400"/>
              </a:spcAft>
            </a:pPr>
            <a:r>
              <a:rPr lang="en-US" sz="800" dirty="0">
                <a:solidFill>
                  <a:srgbClr val="485865"/>
                </a:solidFill>
                <a:latin typeface="Calibri" panose="020F0502020204030204" pitchFamily="34" charset="0"/>
                <a:cs typeface="Calibri" panose="020F0502020204030204" pitchFamily="34" charset="0"/>
              </a:rPr>
              <a:t>-5.87</a:t>
            </a:r>
          </a:p>
          <a:p>
            <a:pPr algn="ctr">
              <a:spcBef>
                <a:spcPts val="400"/>
              </a:spcBef>
              <a:spcAft>
                <a:spcPts val="400"/>
              </a:spcAft>
            </a:pPr>
            <a:r>
              <a:rPr lang="en-US" sz="800" dirty="0">
                <a:solidFill>
                  <a:srgbClr val="485865"/>
                </a:solidFill>
                <a:latin typeface="Calibri" panose="020F0502020204030204" pitchFamily="34" charset="0"/>
                <a:cs typeface="Calibri" panose="020F0502020204030204" pitchFamily="34" charset="0"/>
              </a:rPr>
              <a:t>-3.78</a:t>
            </a:r>
          </a:p>
        </p:txBody>
      </p:sp>
      <p:sp>
        <p:nvSpPr>
          <p:cNvPr id="67" name="TextBox 66">
            <a:extLst>
              <a:ext uri="{FF2B5EF4-FFF2-40B4-BE49-F238E27FC236}">
                <a16:creationId xmlns:a16="http://schemas.microsoft.com/office/drawing/2014/main" id="{7DB22DBF-04C2-4D26-B02B-4D4F1CBFAF6E}"/>
              </a:ext>
            </a:extLst>
          </p:cNvPr>
          <p:cNvSpPr txBox="1"/>
          <p:nvPr/>
        </p:nvSpPr>
        <p:spPr>
          <a:xfrm>
            <a:off x="2062316" y="8063102"/>
            <a:ext cx="510726" cy="441146"/>
          </a:xfrm>
          <a:prstGeom prst="rect">
            <a:avLst/>
          </a:prstGeom>
          <a:noFill/>
        </p:spPr>
        <p:txBody>
          <a:bodyPr wrap="square" rtlCol="0">
            <a:spAutoFit/>
          </a:bodyPr>
          <a:lstStyle/>
          <a:p>
            <a:pPr algn="ctr">
              <a:spcBef>
                <a:spcPts val="400"/>
              </a:spcBef>
              <a:spcAft>
                <a:spcPts val="400"/>
              </a:spcAft>
            </a:pPr>
            <a:r>
              <a:rPr lang="en-US" sz="800" dirty="0">
                <a:solidFill>
                  <a:srgbClr val="485865"/>
                </a:solidFill>
                <a:latin typeface="Calibri" panose="020F0502020204030204" pitchFamily="34" charset="0"/>
                <a:cs typeface="Calibri" panose="020F0502020204030204" pitchFamily="34" charset="0"/>
              </a:rPr>
              <a:t>-1.38</a:t>
            </a:r>
          </a:p>
          <a:p>
            <a:pPr algn="ctr">
              <a:spcBef>
                <a:spcPts val="400"/>
              </a:spcBef>
              <a:spcAft>
                <a:spcPts val="400"/>
              </a:spcAft>
            </a:pPr>
            <a:r>
              <a:rPr lang="en-US" sz="800" dirty="0">
                <a:solidFill>
                  <a:srgbClr val="485865"/>
                </a:solidFill>
                <a:latin typeface="Calibri" panose="020F0502020204030204" pitchFamily="34" charset="0"/>
                <a:cs typeface="Calibri" panose="020F0502020204030204" pitchFamily="34" charset="0"/>
              </a:rPr>
              <a:t>1.05</a:t>
            </a:r>
          </a:p>
        </p:txBody>
      </p:sp>
      <p:sp>
        <p:nvSpPr>
          <p:cNvPr id="2" name="TextBox 1">
            <a:extLst>
              <a:ext uri="{FF2B5EF4-FFF2-40B4-BE49-F238E27FC236}">
                <a16:creationId xmlns:a16="http://schemas.microsoft.com/office/drawing/2014/main" id="{25A82A9C-9E8A-49C8-B833-A2410091DDF4}"/>
              </a:ext>
            </a:extLst>
          </p:cNvPr>
          <p:cNvSpPr txBox="1"/>
          <p:nvPr/>
        </p:nvSpPr>
        <p:spPr>
          <a:xfrm>
            <a:off x="1183444" y="8069668"/>
            <a:ext cx="510726" cy="438582"/>
          </a:xfrm>
          <a:prstGeom prst="rect">
            <a:avLst/>
          </a:prstGeom>
          <a:noFill/>
        </p:spPr>
        <p:txBody>
          <a:bodyPr wrap="square" rtlCol="0">
            <a:spAutoFit/>
          </a:bodyPr>
          <a:lstStyle/>
          <a:p>
            <a:r>
              <a:rPr lang="en-GB" sz="750" dirty="0">
                <a:solidFill>
                  <a:schemeClr val="accent4">
                    <a:lumMod val="75000"/>
                  </a:schemeClr>
                </a:solidFill>
              </a:rPr>
              <a:t>NSEASI</a:t>
            </a:r>
          </a:p>
          <a:p>
            <a:endParaRPr lang="en-GB" sz="750" dirty="0">
              <a:solidFill>
                <a:schemeClr val="accent4">
                  <a:lumMod val="75000"/>
                </a:schemeClr>
              </a:solidFill>
            </a:endParaRPr>
          </a:p>
          <a:p>
            <a:r>
              <a:rPr lang="en-GB" sz="750" dirty="0">
                <a:solidFill>
                  <a:schemeClr val="accent4">
                    <a:lumMod val="75000"/>
                  </a:schemeClr>
                </a:solidFill>
              </a:rPr>
              <a:t>NSE30</a:t>
            </a:r>
            <a:endParaRPr lang="en-NG" sz="750" dirty="0">
              <a:solidFill>
                <a:schemeClr val="accent4">
                  <a:lumMod val="75000"/>
                </a:schemeClr>
              </a:solidFill>
            </a:endParaRPr>
          </a:p>
        </p:txBody>
      </p:sp>
      <p:sp>
        <p:nvSpPr>
          <p:cNvPr id="5" name="TextBox 4">
            <a:extLst>
              <a:ext uri="{FF2B5EF4-FFF2-40B4-BE49-F238E27FC236}">
                <a16:creationId xmlns:a16="http://schemas.microsoft.com/office/drawing/2014/main" id="{EDAD08E2-0857-4815-A478-686A113713FE}"/>
              </a:ext>
            </a:extLst>
          </p:cNvPr>
          <p:cNvSpPr txBox="1"/>
          <p:nvPr/>
        </p:nvSpPr>
        <p:spPr>
          <a:xfrm>
            <a:off x="1155852" y="4533497"/>
            <a:ext cx="821692" cy="1361911"/>
          </a:xfrm>
          <a:prstGeom prst="rect">
            <a:avLst/>
          </a:prstGeom>
          <a:noFill/>
        </p:spPr>
        <p:txBody>
          <a:bodyPr wrap="square" rtlCol="0">
            <a:spAutoFit/>
          </a:bodyPr>
          <a:lstStyle/>
          <a:p>
            <a:r>
              <a:rPr lang="en-GB" sz="750" dirty="0">
                <a:solidFill>
                  <a:srgbClr val="485865"/>
                </a:solidFill>
              </a:rPr>
              <a:t>91-day T-bill</a:t>
            </a:r>
          </a:p>
          <a:p>
            <a:endParaRPr lang="en-GB" sz="750" dirty="0">
              <a:solidFill>
                <a:srgbClr val="485865"/>
              </a:solidFill>
            </a:endParaRPr>
          </a:p>
          <a:p>
            <a:endParaRPr lang="en-US" sz="750" dirty="0">
              <a:solidFill>
                <a:schemeClr val="accent4"/>
              </a:solidFill>
              <a:latin typeface="Calibri" panose="020F0502020204030204" pitchFamily="34" charset="0"/>
              <a:cs typeface="Calibri" panose="020F0502020204030204" pitchFamily="34" charset="0"/>
            </a:endParaRPr>
          </a:p>
          <a:p>
            <a:endParaRPr lang="en-US" sz="750" dirty="0">
              <a:solidFill>
                <a:schemeClr val="accent4"/>
              </a:solidFill>
              <a:latin typeface="Calibri" panose="020F0502020204030204" pitchFamily="34" charset="0"/>
              <a:cs typeface="Calibri" panose="020F0502020204030204" pitchFamily="34" charset="0"/>
            </a:endParaRPr>
          </a:p>
          <a:p>
            <a:r>
              <a:rPr lang="en-US" sz="750" dirty="0">
                <a:solidFill>
                  <a:schemeClr val="accent4"/>
                </a:solidFill>
                <a:latin typeface="Calibri" panose="020F0502020204030204" pitchFamily="34" charset="0"/>
                <a:cs typeface="Calibri" panose="020F0502020204030204" pitchFamily="34" charset="0"/>
              </a:rPr>
              <a:t>181-day T-bill</a:t>
            </a:r>
          </a:p>
          <a:p>
            <a:endParaRPr lang="en-US" sz="750" dirty="0">
              <a:solidFill>
                <a:schemeClr val="accent4"/>
              </a:solidFill>
              <a:latin typeface="Calibri" panose="020F0502020204030204" pitchFamily="34" charset="0"/>
              <a:cs typeface="Calibri" panose="020F0502020204030204" pitchFamily="34" charset="0"/>
            </a:endParaRPr>
          </a:p>
          <a:p>
            <a:endParaRPr lang="en-US" sz="750" dirty="0">
              <a:solidFill>
                <a:schemeClr val="accent4"/>
              </a:solidFill>
              <a:latin typeface="Calibri" panose="020F0502020204030204" pitchFamily="34" charset="0"/>
              <a:cs typeface="Calibri" panose="020F0502020204030204" pitchFamily="34" charset="0"/>
            </a:endParaRPr>
          </a:p>
          <a:p>
            <a:endParaRPr lang="en-US" sz="750" dirty="0">
              <a:solidFill>
                <a:schemeClr val="accent4"/>
              </a:solidFill>
              <a:latin typeface="Calibri" panose="020F0502020204030204" pitchFamily="34" charset="0"/>
              <a:cs typeface="Calibri" panose="020F0502020204030204" pitchFamily="34" charset="0"/>
            </a:endParaRPr>
          </a:p>
          <a:p>
            <a:r>
              <a:rPr lang="en-US" sz="750" dirty="0">
                <a:solidFill>
                  <a:schemeClr val="accent4"/>
                </a:solidFill>
                <a:latin typeface="Calibri" panose="020F0502020204030204" pitchFamily="34" charset="0"/>
                <a:cs typeface="Calibri" panose="020F0502020204030204" pitchFamily="34" charset="0"/>
              </a:rPr>
              <a:t>364-day T-bill</a:t>
            </a:r>
          </a:p>
          <a:p>
            <a:endParaRPr lang="en-US" sz="750" dirty="0">
              <a:solidFill>
                <a:schemeClr val="accent4"/>
              </a:solidFill>
              <a:latin typeface="Calibri" panose="020F0502020204030204" pitchFamily="34" charset="0"/>
              <a:cs typeface="Calibri" panose="020F0502020204030204" pitchFamily="34" charset="0"/>
            </a:endParaRPr>
          </a:p>
          <a:p>
            <a:endParaRPr lang="en-NG" sz="750" dirty="0">
              <a:solidFill>
                <a:srgbClr val="485865"/>
              </a:solidFill>
            </a:endParaRPr>
          </a:p>
        </p:txBody>
      </p:sp>
      <p:sp>
        <p:nvSpPr>
          <p:cNvPr id="6" name="TextBox 5">
            <a:extLst>
              <a:ext uri="{FF2B5EF4-FFF2-40B4-BE49-F238E27FC236}">
                <a16:creationId xmlns:a16="http://schemas.microsoft.com/office/drawing/2014/main" id="{84BD35A1-FB6F-4BA0-AC8E-9B6945112200}"/>
              </a:ext>
            </a:extLst>
          </p:cNvPr>
          <p:cNvSpPr txBox="1"/>
          <p:nvPr/>
        </p:nvSpPr>
        <p:spPr>
          <a:xfrm>
            <a:off x="179659" y="4518770"/>
            <a:ext cx="1003785" cy="492443"/>
          </a:xfrm>
          <a:prstGeom prst="rect">
            <a:avLst/>
          </a:prstGeom>
          <a:noFill/>
        </p:spPr>
        <p:txBody>
          <a:bodyPr wrap="square" rtlCol="0">
            <a:spAutoFit/>
          </a:bodyPr>
          <a:lstStyle/>
          <a:p>
            <a:r>
              <a:rPr lang="en-US" sz="800" dirty="0">
                <a:solidFill>
                  <a:schemeClr val="accent4"/>
                </a:solidFill>
                <a:latin typeface="Calibri" panose="020F0502020204030204" pitchFamily="34" charset="0"/>
                <a:cs typeface="Calibri" panose="020F0502020204030204" pitchFamily="34" charset="0"/>
              </a:rPr>
              <a:t>Money Market</a:t>
            </a:r>
          </a:p>
          <a:p>
            <a:endParaRPr lang="en-NG" dirty="0"/>
          </a:p>
        </p:txBody>
      </p:sp>
      <p:sp>
        <p:nvSpPr>
          <p:cNvPr id="35" name="TextBox 34">
            <a:extLst>
              <a:ext uri="{FF2B5EF4-FFF2-40B4-BE49-F238E27FC236}">
                <a16:creationId xmlns:a16="http://schemas.microsoft.com/office/drawing/2014/main" id="{AF188F2F-EB16-4A00-BB90-4E0364D97694}"/>
              </a:ext>
            </a:extLst>
          </p:cNvPr>
          <p:cNvSpPr txBox="1"/>
          <p:nvPr/>
        </p:nvSpPr>
        <p:spPr>
          <a:xfrm>
            <a:off x="2096213" y="5862995"/>
            <a:ext cx="510726" cy="892552"/>
          </a:xfrm>
          <a:prstGeom prst="rect">
            <a:avLst/>
          </a:prstGeom>
          <a:noFill/>
        </p:spPr>
        <p:txBody>
          <a:bodyPr wrap="square" rtlCol="0">
            <a:spAutoFit/>
          </a:bodyPr>
          <a:lstStyle/>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a:t>
            </a:r>
          </a:p>
          <a:p>
            <a:pPr algn="ctr">
              <a:spcBef>
                <a:spcPts val="400"/>
              </a:spcBef>
              <a:spcAft>
                <a:spcPts val="400"/>
              </a:spcAft>
            </a:pPr>
            <a:endParaRPr lang="en-US" sz="800" dirty="0">
              <a:solidFill>
                <a:srgbClr val="FF0000"/>
              </a:solidFill>
              <a:latin typeface="Calibri" panose="020F0502020204030204" pitchFamily="34" charset="0"/>
              <a:cs typeface="Calibri" panose="020F0502020204030204" pitchFamily="34" charset="0"/>
            </a:endParaRPr>
          </a:p>
          <a:p>
            <a:pPr algn="ctr">
              <a:spcBef>
                <a:spcPts val="400"/>
              </a:spcBef>
              <a:spcAft>
                <a:spcPts val="400"/>
              </a:spcAft>
            </a:pPr>
            <a:r>
              <a:rPr lang="en-US" sz="800" dirty="0">
                <a:solidFill>
                  <a:schemeClr val="accent4"/>
                </a:solidFill>
                <a:latin typeface="Calibri" panose="020F0502020204030204" pitchFamily="34" charset="0"/>
                <a:cs typeface="Calibri" panose="020F0502020204030204" pitchFamily="34" charset="0"/>
              </a:rPr>
              <a:t>2.74</a:t>
            </a:r>
          </a:p>
          <a:p>
            <a:pPr algn="ctr">
              <a:spcBef>
                <a:spcPts val="400"/>
              </a:spcBef>
              <a:spcAft>
                <a:spcPts val="400"/>
              </a:spcAft>
            </a:pPr>
            <a:endParaRPr lang="en-US" sz="800" dirty="0">
              <a:solidFill>
                <a:schemeClr val="accent4"/>
              </a:solidFill>
              <a:latin typeface="Calibri" panose="020F0502020204030204" pitchFamily="34" charset="0"/>
              <a:cs typeface="Calibri" panose="020F0502020204030204" pitchFamily="34" charset="0"/>
            </a:endParaRPr>
          </a:p>
        </p:txBody>
      </p:sp>
      <p:sp>
        <p:nvSpPr>
          <p:cNvPr id="36" name="TextBox 35">
            <a:extLst>
              <a:ext uri="{FF2B5EF4-FFF2-40B4-BE49-F238E27FC236}">
                <a16:creationId xmlns:a16="http://schemas.microsoft.com/office/drawing/2014/main" id="{E1EBB5B2-C502-4789-8542-A1FFBE32061E}"/>
              </a:ext>
            </a:extLst>
          </p:cNvPr>
          <p:cNvSpPr txBox="1"/>
          <p:nvPr/>
        </p:nvSpPr>
        <p:spPr>
          <a:xfrm>
            <a:off x="219055" y="5839129"/>
            <a:ext cx="1003785" cy="492443"/>
          </a:xfrm>
          <a:prstGeom prst="rect">
            <a:avLst/>
          </a:prstGeom>
          <a:noFill/>
        </p:spPr>
        <p:txBody>
          <a:bodyPr wrap="square" rtlCol="0">
            <a:spAutoFit/>
          </a:bodyPr>
          <a:lstStyle/>
          <a:p>
            <a:r>
              <a:rPr lang="en-US" sz="800" dirty="0">
                <a:solidFill>
                  <a:schemeClr val="accent4"/>
                </a:solidFill>
                <a:latin typeface="Calibri" panose="020F0502020204030204" pitchFamily="34" charset="0"/>
                <a:cs typeface="Calibri" panose="020F0502020204030204" pitchFamily="34" charset="0"/>
              </a:rPr>
              <a:t>Fixed Income</a:t>
            </a:r>
          </a:p>
          <a:p>
            <a:endParaRPr lang="en-NG" dirty="0"/>
          </a:p>
        </p:txBody>
      </p:sp>
      <p:sp>
        <p:nvSpPr>
          <p:cNvPr id="38" name="TextBox 37">
            <a:extLst>
              <a:ext uri="{FF2B5EF4-FFF2-40B4-BE49-F238E27FC236}">
                <a16:creationId xmlns:a16="http://schemas.microsoft.com/office/drawing/2014/main" id="{EA025AD0-0109-47D4-B622-172FAF30E2A8}"/>
              </a:ext>
            </a:extLst>
          </p:cNvPr>
          <p:cNvSpPr txBox="1"/>
          <p:nvPr/>
        </p:nvSpPr>
        <p:spPr>
          <a:xfrm>
            <a:off x="321274" y="8037454"/>
            <a:ext cx="510727" cy="492443"/>
          </a:xfrm>
          <a:prstGeom prst="rect">
            <a:avLst/>
          </a:prstGeom>
          <a:noFill/>
        </p:spPr>
        <p:txBody>
          <a:bodyPr wrap="square" rtlCol="0">
            <a:spAutoFit/>
          </a:bodyPr>
          <a:lstStyle/>
          <a:p>
            <a:r>
              <a:rPr lang="en-US" sz="800" dirty="0">
                <a:solidFill>
                  <a:schemeClr val="accent4"/>
                </a:solidFill>
                <a:latin typeface="Calibri" panose="020F0502020204030204" pitchFamily="34" charset="0"/>
                <a:cs typeface="Calibri" panose="020F0502020204030204" pitchFamily="34" charset="0"/>
              </a:rPr>
              <a:t>Equites</a:t>
            </a:r>
          </a:p>
          <a:p>
            <a:endParaRPr lang="en-NG" dirty="0"/>
          </a:p>
        </p:txBody>
      </p:sp>
      <p:sp>
        <p:nvSpPr>
          <p:cNvPr id="41" name="TextBox 40">
            <a:extLst>
              <a:ext uri="{FF2B5EF4-FFF2-40B4-BE49-F238E27FC236}">
                <a16:creationId xmlns:a16="http://schemas.microsoft.com/office/drawing/2014/main" id="{B5FA3E95-54FB-4387-9EBD-95103BF4809D}"/>
              </a:ext>
            </a:extLst>
          </p:cNvPr>
          <p:cNvSpPr txBox="1"/>
          <p:nvPr/>
        </p:nvSpPr>
        <p:spPr>
          <a:xfrm>
            <a:off x="1155852" y="7005696"/>
            <a:ext cx="861743" cy="882293"/>
          </a:xfrm>
          <a:prstGeom prst="rect">
            <a:avLst/>
          </a:prstGeom>
          <a:noFill/>
        </p:spPr>
        <p:txBody>
          <a:bodyPr wrap="square" rtlCol="0">
            <a:spAutoFit/>
          </a:bodyPr>
          <a:lstStyle/>
          <a:p>
            <a:pPr>
              <a:spcBef>
                <a:spcPts val="0"/>
              </a:spcBef>
              <a:spcAft>
                <a:spcPts val="400"/>
              </a:spcAft>
            </a:pPr>
            <a:r>
              <a:rPr lang="en-US" sz="800" dirty="0">
                <a:solidFill>
                  <a:schemeClr val="accent4"/>
                </a:solidFill>
                <a:latin typeface="Calibri" panose="020F0502020204030204" pitchFamily="34" charset="0"/>
                <a:cs typeface="Calibri" panose="020F0502020204030204" pitchFamily="34" charset="0"/>
              </a:rPr>
              <a:t>3 Year Nigerian Sovereign Eurobond</a:t>
            </a:r>
          </a:p>
          <a:p>
            <a:pPr>
              <a:spcBef>
                <a:spcPts val="0"/>
              </a:spcBef>
              <a:spcAft>
                <a:spcPts val="400"/>
              </a:spcAft>
            </a:pPr>
            <a:r>
              <a:rPr lang="en-US" sz="800" dirty="0">
                <a:solidFill>
                  <a:schemeClr val="accent4"/>
                </a:solidFill>
                <a:latin typeface="Calibri" panose="020F0502020204030204" pitchFamily="34" charset="0"/>
                <a:cs typeface="Calibri" panose="020F0502020204030204" pitchFamily="34" charset="0"/>
              </a:rPr>
              <a:t>5 Year Nigerian Sovereign Eurobond</a:t>
            </a:r>
          </a:p>
        </p:txBody>
      </p:sp>
      <p:sp>
        <p:nvSpPr>
          <p:cNvPr id="42" name="TextBox 41">
            <a:extLst>
              <a:ext uri="{FF2B5EF4-FFF2-40B4-BE49-F238E27FC236}">
                <a16:creationId xmlns:a16="http://schemas.microsoft.com/office/drawing/2014/main" id="{37846041-5A5C-4694-9649-8411BF28A5B8}"/>
              </a:ext>
            </a:extLst>
          </p:cNvPr>
          <p:cNvSpPr txBox="1"/>
          <p:nvPr/>
        </p:nvSpPr>
        <p:spPr>
          <a:xfrm>
            <a:off x="286042" y="7069606"/>
            <a:ext cx="1003785" cy="215444"/>
          </a:xfrm>
          <a:prstGeom prst="rect">
            <a:avLst/>
          </a:prstGeom>
          <a:noFill/>
        </p:spPr>
        <p:txBody>
          <a:bodyPr wrap="square" rtlCol="0">
            <a:spAutoFit/>
          </a:bodyPr>
          <a:lstStyle/>
          <a:p>
            <a:r>
              <a:rPr lang="en-US" sz="800" dirty="0">
                <a:solidFill>
                  <a:schemeClr val="accent4"/>
                </a:solidFill>
                <a:latin typeface="Calibri" panose="020F0502020204030204" pitchFamily="34" charset="0"/>
                <a:cs typeface="Calibri" panose="020F0502020204030204" pitchFamily="34" charset="0"/>
              </a:rPr>
              <a:t>Eurobond</a:t>
            </a:r>
          </a:p>
        </p:txBody>
      </p:sp>
    </p:spTree>
    <p:extLst>
      <p:ext uri="{BB962C8B-B14F-4D97-AF65-F5344CB8AC3E}">
        <p14:creationId xmlns:p14="http://schemas.microsoft.com/office/powerpoint/2010/main" val="144110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334A70E-EA1B-4F9E-BAE1-62E2ACBF0062}"/>
              </a:ext>
            </a:extLst>
          </p:cNvPr>
          <p:cNvSpPr txBox="1"/>
          <p:nvPr/>
        </p:nvSpPr>
        <p:spPr>
          <a:xfrm>
            <a:off x="336550" y="2021161"/>
            <a:ext cx="3960176" cy="307777"/>
          </a:xfrm>
          <a:prstGeom prst="rect">
            <a:avLst/>
          </a:prstGeom>
          <a:noFill/>
        </p:spPr>
        <p:txBody>
          <a:bodyPr wrap="square" rtlCol="0">
            <a:spAutoFit/>
          </a:bodyPr>
          <a:lstStyle/>
          <a:p>
            <a:r>
              <a:rPr lang="en-US" sz="1400" dirty="0">
                <a:solidFill>
                  <a:schemeClr val="accent1"/>
                </a:solidFill>
                <a:latin typeface="Calibri" panose="020F0502020204030204" pitchFamily="34" charset="0"/>
                <a:cs typeface="Calibri" panose="020F0502020204030204" pitchFamily="34" charset="0"/>
              </a:rPr>
              <a:t>FBN Money Market Fund Overview</a:t>
            </a:r>
          </a:p>
        </p:txBody>
      </p:sp>
      <p:sp>
        <p:nvSpPr>
          <p:cNvPr id="13" name="TextBox 12">
            <a:extLst>
              <a:ext uri="{FF2B5EF4-FFF2-40B4-BE49-F238E27FC236}">
                <a16:creationId xmlns:a16="http://schemas.microsoft.com/office/drawing/2014/main" id="{DC7142B1-99BE-4092-A638-8585FB418D67}"/>
              </a:ext>
            </a:extLst>
          </p:cNvPr>
          <p:cNvSpPr txBox="1"/>
          <p:nvPr/>
        </p:nvSpPr>
        <p:spPr>
          <a:xfrm>
            <a:off x="344788" y="2279904"/>
            <a:ext cx="1847850" cy="261610"/>
          </a:xfrm>
          <a:prstGeom prst="rect">
            <a:avLst/>
          </a:prstGeom>
          <a:noFill/>
        </p:spPr>
        <p:txBody>
          <a:bodyPr wrap="square" rtlCol="0">
            <a:spAutoFit/>
          </a:bodyPr>
          <a:lstStyle/>
          <a:p>
            <a:r>
              <a:rPr lang="en-US" sz="1050" dirty="0">
                <a:solidFill>
                  <a:schemeClr val="accent1"/>
                </a:solidFill>
                <a:latin typeface="Calibri" panose="020F0502020204030204" pitchFamily="34" charset="0"/>
                <a:cs typeface="Calibri" panose="020F0502020204030204" pitchFamily="34" charset="0"/>
              </a:rPr>
              <a:t>Investment Objective</a:t>
            </a:r>
          </a:p>
        </p:txBody>
      </p:sp>
      <p:sp>
        <p:nvSpPr>
          <p:cNvPr id="25" name="TextBox 24">
            <a:extLst>
              <a:ext uri="{FF2B5EF4-FFF2-40B4-BE49-F238E27FC236}">
                <a16:creationId xmlns:a16="http://schemas.microsoft.com/office/drawing/2014/main" id="{A87153B4-6476-4E9E-9BCA-F9F125E7976D}"/>
              </a:ext>
            </a:extLst>
          </p:cNvPr>
          <p:cNvSpPr txBox="1"/>
          <p:nvPr/>
        </p:nvSpPr>
        <p:spPr>
          <a:xfrm>
            <a:off x="336550" y="5691288"/>
            <a:ext cx="3960176" cy="307777"/>
          </a:xfrm>
          <a:prstGeom prst="rect">
            <a:avLst/>
          </a:prstGeom>
          <a:noFill/>
        </p:spPr>
        <p:txBody>
          <a:bodyPr wrap="square" rtlCol="0">
            <a:spAutoFit/>
          </a:bodyPr>
          <a:lstStyle/>
          <a:p>
            <a:r>
              <a:rPr lang="en-US" sz="1400" dirty="0">
                <a:solidFill>
                  <a:schemeClr val="accent1"/>
                </a:solidFill>
                <a:latin typeface="Calibri" panose="020F0502020204030204" pitchFamily="34" charset="0"/>
                <a:cs typeface="Calibri" panose="020F0502020204030204" pitchFamily="34" charset="0"/>
              </a:rPr>
              <a:t>FBN Bond Fund Overview</a:t>
            </a:r>
          </a:p>
        </p:txBody>
      </p:sp>
      <p:sp>
        <p:nvSpPr>
          <p:cNvPr id="26" name="TextBox 25">
            <a:extLst>
              <a:ext uri="{FF2B5EF4-FFF2-40B4-BE49-F238E27FC236}">
                <a16:creationId xmlns:a16="http://schemas.microsoft.com/office/drawing/2014/main" id="{6A7B10ED-2464-48EF-BEA4-B9CC683185F7}"/>
              </a:ext>
            </a:extLst>
          </p:cNvPr>
          <p:cNvSpPr txBox="1"/>
          <p:nvPr/>
        </p:nvSpPr>
        <p:spPr>
          <a:xfrm>
            <a:off x="344788" y="5950031"/>
            <a:ext cx="1847850" cy="261610"/>
          </a:xfrm>
          <a:prstGeom prst="rect">
            <a:avLst/>
          </a:prstGeom>
          <a:noFill/>
        </p:spPr>
        <p:txBody>
          <a:bodyPr wrap="square" rtlCol="0">
            <a:spAutoFit/>
          </a:bodyPr>
          <a:lstStyle/>
          <a:p>
            <a:r>
              <a:rPr lang="en-US" sz="1050" dirty="0">
                <a:solidFill>
                  <a:schemeClr val="accent1"/>
                </a:solidFill>
                <a:latin typeface="Calibri" panose="020F0502020204030204" pitchFamily="34" charset="0"/>
                <a:cs typeface="Calibri" panose="020F0502020204030204" pitchFamily="34" charset="0"/>
              </a:rPr>
              <a:t>Investment objective </a:t>
            </a:r>
          </a:p>
        </p:txBody>
      </p:sp>
      <p:graphicFrame>
        <p:nvGraphicFramePr>
          <p:cNvPr id="18" name="Table 17">
            <a:extLst>
              <a:ext uri="{FF2B5EF4-FFF2-40B4-BE49-F238E27FC236}">
                <a16:creationId xmlns:a16="http://schemas.microsoft.com/office/drawing/2014/main" id="{7BD277EF-6D30-4A0A-94CF-187AAE284BD2}"/>
              </a:ext>
            </a:extLst>
          </p:cNvPr>
          <p:cNvGraphicFramePr>
            <a:graphicFrameLocks noGrp="1"/>
          </p:cNvGraphicFramePr>
          <p:nvPr>
            <p:extLst>
              <p:ext uri="{D42A27DB-BD31-4B8C-83A1-F6EECF244321}">
                <p14:modId xmlns:p14="http://schemas.microsoft.com/office/powerpoint/2010/main" val="1932791292"/>
              </p:ext>
            </p:extLst>
          </p:nvPr>
        </p:nvGraphicFramePr>
        <p:xfrm>
          <a:off x="449703" y="2810866"/>
          <a:ext cx="3001557" cy="2506569"/>
        </p:xfrm>
        <a:graphic>
          <a:graphicData uri="http://schemas.openxmlformats.org/drawingml/2006/table">
            <a:tbl>
              <a:tblPr firstRow="1" bandRow="1">
                <a:tableStyleId>{5C22544A-7EE6-4342-B048-85BDC9FD1C3A}</a:tableStyleId>
              </a:tblPr>
              <a:tblGrid>
                <a:gridCol w="1153912">
                  <a:extLst>
                    <a:ext uri="{9D8B030D-6E8A-4147-A177-3AD203B41FA5}">
                      <a16:colId xmlns:a16="http://schemas.microsoft.com/office/drawing/2014/main" val="197037834"/>
                    </a:ext>
                  </a:extLst>
                </a:gridCol>
                <a:gridCol w="1847645">
                  <a:extLst>
                    <a:ext uri="{9D8B030D-6E8A-4147-A177-3AD203B41FA5}">
                      <a16:colId xmlns:a16="http://schemas.microsoft.com/office/drawing/2014/main" val="353703973"/>
                    </a:ext>
                  </a:extLst>
                </a:gridCol>
              </a:tblGrid>
              <a:tr h="151665">
                <a:tc gridSpan="2">
                  <a:txBody>
                    <a:bodyPr/>
                    <a:lstStyle/>
                    <a:p>
                      <a:pPr algn="l"/>
                      <a:r>
                        <a:rPr lang="en-US" sz="800" dirty="0">
                          <a:solidFill>
                            <a:schemeClr val="accent1"/>
                          </a:solidFill>
                          <a:latin typeface="Calibri" panose="020F0502020204030204" pitchFamily="34" charset="0"/>
                          <a:cs typeface="Calibri" panose="020F0502020204030204" pitchFamily="34" charset="0"/>
                        </a:rPr>
                        <a:t>Fund Facts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Manager</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Ifeoluwa Dixon, Tutu Owolabi-Kadiku CFA,</a:t>
                      </a:r>
                      <a:r>
                        <a:rPr lang="en-US" sz="700" baseline="0" dirty="0">
                          <a:solidFill>
                            <a:schemeClr val="accent4"/>
                          </a:solidFill>
                          <a:latin typeface="Calibri" panose="020F0502020204030204" pitchFamily="34" charset="0"/>
                          <a:cs typeface="Calibri" panose="020F0502020204030204" pitchFamily="34" charset="0"/>
                        </a:rPr>
                        <a:t> CAIA</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5189047"/>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launch date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24</a:t>
                      </a:r>
                      <a:r>
                        <a:rPr lang="en-US" sz="700" baseline="0" dirty="0">
                          <a:solidFill>
                            <a:schemeClr val="accent4"/>
                          </a:solidFill>
                          <a:latin typeface="Calibri" panose="020F0502020204030204" pitchFamily="34" charset="0"/>
                          <a:cs typeface="Calibri" panose="020F0502020204030204" pitchFamily="34" charset="0"/>
                        </a:rPr>
                        <a:t> </a:t>
                      </a:r>
                      <a:r>
                        <a:rPr lang="en-US" sz="700" dirty="0">
                          <a:solidFill>
                            <a:schemeClr val="accent4"/>
                          </a:solidFill>
                          <a:latin typeface="Calibri" panose="020F0502020204030204" pitchFamily="34" charset="0"/>
                          <a:cs typeface="Calibri" panose="020F0502020204030204" pitchFamily="34" charset="0"/>
                        </a:rPr>
                        <a:t>September 2012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size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t>
                      </a:r>
                      <a:r>
                        <a:rPr lang="en-US" sz="700" kern="1200" dirty="0">
                          <a:solidFill>
                            <a:schemeClr val="accent4"/>
                          </a:solidFill>
                          <a:latin typeface="Calibri" panose="020F0502020204030204" pitchFamily="34" charset="0"/>
                          <a:ea typeface="+mn-ea"/>
                          <a:cs typeface="Calibri" panose="020F0502020204030204" pitchFamily="34" charset="0"/>
                        </a:rPr>
                        <a:t>131.74bn</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Base currency</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4147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NAV per share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₦100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79847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investment</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₦5,000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028247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holding period</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30 days</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3364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accrual</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Daily</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9366466"/>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distribution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Quarterly</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780919"/>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Annual management fee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1.25%</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4990827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Total Expense Ratio</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1.36%</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4061148"/>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Risk profile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Low</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472318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Custodian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Citibank</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9795799"/>
                  </a:ext>
                </a:extLst>
              </a:tr>
              <a:tr h="279883">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Benchmark</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Average 91-day Treasury</a:t>
                      </a:r>
                      <a:r>
                        <a:rPr lang="en-US" sz="700" baseline="0" dirty="0">
                          <a:solidFill>
                            <a:schemeClr val="accent4"/>
                          </a:solidFill>
                          <a:latin typeface="Calibri" panose="020F0502020204030204" pitchFamily="34" charset="0"/>
                          <a:cs typeface="Calibri" panose="020F0502020204030204" pitchFamily="34" charset="0"/>
                        </a:rPr>
                        <a:t> Bill (NTB) primary auction  stop rates.</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bl>
          </a:graphicData>
        </a:graphic>
      </p:graphicFrame>
      <p:graphicFrame>
        <p:nvGraphicFramePr>
          <p:cNvPr id="19" name="Table 18">
            <a:extLst>
              <a:ext uri="{FF2B5EF4-FFF2-40B4-BE49-F238E27FC236}">
                <a16:creationId xmlns:a16="http://schemas.microsoft.com/office/drawing/2014/main" id="{FF777F57-2D0D-4ADA-B583-C5F9404FC401}"/>
              </a:ext>
            </a:extLst>
          </p:cNvPr>
          <p:cNvGraphicFramePr>
            <a:graphicFrameLocks noGrp="1"/>
          </p:cNvGraphicFramePr>
          <p:nvPr>
            <p:extLst>
              <p:ext uri="{D42A27DB-BD31-4B8C-83A1-F6EECF244321}">
                <p14:modId xmlns:p14="http://schemas.microsoft.com/office/powerpoint/2010/main" val="3619706069"/>
              </p:ext>
            </p:extLst>
          </p:nvPr>
        </p:nvGraphicFramePr>
        <p:xfrm>
          <a:off x="447770" y="6508476"/>
          <a:ext cx="3003490" cy="2588995"/>
        </p:xfrm>
        <a:graphic>
          <a:graphicData uri="http://schemas.openxmlformats.org/drawingml/2006/table">
            <a:tbl>
              <a:tblPr firstRow="1" bandRow="1">
                <a:tableStyleId>{5C22544A-7EE6-4342-B048-85BDC9FD1C3A}</a:tableStyleId>
              </a:tblPr>
              <a:tblGrid>
                <a:gridCol w="1154655">
                  <a:extLst>
                    <a:ext uri="{9D8B030D-6E8A-4147-A177-3AD203B41FA5}">
                      <a16:colId xmlns:a16="http://schemas.microsoft.com/office/drawing/2014/main" val="197037834"/>
                    </a:ext>
                  </a:extLst>
                </a:gridCol>
                <a:gridCol w="1848835">
                  <a:extLst>
                    <a:ext uri="{9D8B030D-6E8A-4147-A177-3AD203B41FA5}">
                      <a16:colId xmlns:a16="http://schemas.microsoft.com/office/drawing/2014/main" val="353703973"/>
                    </a:ext>
                  </a:extLst>
                </a:gridCol>
              </a:tblGrid>
              <a:tr h="151665">
                <a:tc gridSpan="2">
                  <a:txBody>
                    <a:bodyPr/>
                    <a:lstStyle/>
                    <a:p>
                      <a:pPr algn="l"/>
                      <a:r>
                        <a:rPr lang="en-US" sz="800" dirty="0">
                          <a:solidFill>
                            <a:schemeClr val="accent1"/>
                          </a:solidFill>
                          <a:latin typeface="Calibri" panose="020F0502020204030204" pitchFamily="34" charset="0"/>
                          <a:cs typeface="Calibri" panose="020F0502020204030204" pitchFamily="34" charset="0"/>
                        </a:rPr>
                        <a:t>Fund Facts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Manager</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Ifeoluwa Dixon, Tutu Owolabi-Kadiku CFA,</a:t>
                      </a:r>
                      <a:r>
                        <a:rPr lang="en-US" sz="700" baseline="0" dirty="0">
                          <a:solidFill>
                            <a:schemeClr val="accent4"/>
                          </a:solidFill>
                          <a:latin typeface="Calibri" panose="020F0502020204030204" pitchFamily="34" charset="0"/>
                          <a:cs typeface="Calibri" panose="020F0502020204030204" pitchFamily="34" charset="0"/>
                        </a:rPr>
                        <a:t> CAIA</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5189047"/>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launch date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24 September 2012</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size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₦41.89bn</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Base currency</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4147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NAV per share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₦1,382.53</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79847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investment</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₦50,000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028247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holding period</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90 days</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3364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accrual</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Daily</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9366466"/>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distribution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514344" rtl="0" eaLnBrk="1" fontAlgn="auto" latinLnBrk="0" hangingPunct="1">
                        <a:lnSpc>
                          <a:spcPct val="95000"/>
                        </a:lnSpc>
                        <a:spcBef>
                          <a:spcPts val="0"/>
                        </a:spcBef>
                        <a:spcAft>
                          <a:spcPts val="0"/>
                        </a:spcAft>
                        <a:buClrTx/>
                        <a:buSzTx/>
                        <a:buFontTx/>
                        <a:buNone/>
                        <a:tabLst/>
                        <a:defRPr/>
                      </a:pPr>
                      <a:r>
                        <a:rPr lang="en-US" sz="700" dirty="0">
                          <a:solidFill>
                            <a:schemeClr val="accent4"/>
                          </a:solidFill>
                          <a:latin typeface="Calibri" panose="020F0502020204030204" pitchFamily="34" charset="0"/>
                          <a:cs typeface="Calibri" panose="020F0502020204030204" pitchFamily="34" charset="0"/>
                        </a:rPr>
                        <a:t>Annually</a:t>
                      </a:r>
                      <a:endParaRPr lang="en-US" sz="700" strike="noStrike" baseline="0" dirty="0">
                        <a:solidFill>
                          <a:schemeClr val="accent4"/>
                        </a:solidFill>
                        <a:highlight>
                          <a:srgbClr val="FFFF00"/>
                        </a:highlight>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780919"/>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Total Expense Ratio</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1.23%</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4061148"/>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Annual management fee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1.50%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1071025"/>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Risk profile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Low-Medium</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472318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Custodian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Citibank</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9795799"/>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Benchmark</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GB" sz="700" dirty="0">
                          <a:solidFill>
                            <a:schemeClr val="accent4"/>
                          </a:solidFill>
                          <a:latin typeface="Calibri" panose="020F0502020204030204" pitchFamily="34" charset="0"/>
                          <a:cs typeface="Calibri" panose="020F0502020204030204" pitchFamily="34" charset="0"/>
                        </a:rPr>
                        <a:t>70% 3Year FGN Bond</a:t>
                      </a:r>
                    </a:p>
                    <a:p>
                      <a:pPr algn="l">
                        <a:lnSpc>
                          <a:spcPct val="95000"/>
                        </a:lnSpc>
                        <a:spcBef>
                          <a:spcPts val="0"/>
                        </a:spcBef>
                        <a:spcAft>
                          <a:spcPts val="0"/>
                        </a:spcAft>
                      </a:pPr>
                      <a:r>
                        <a:rPr lang="en-GB" sz="700" dirty="0">
                          <a:solidFill>
                            <a:schemeClr val="accent4"/>
                          </a:solidFill>
                          <a:latin typeface="Calibri" panose="020F0502020204030204" pitchFamily="34" charset="0"/>
                          <a:cs typeface="Calibri" panose="020F0502020204030204" pitchFamily="34" charset="0"/>
                        </a:rPr>
                        <a:t>30% Average 91-day Tbill rate</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Weighted portfolio duration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2-3 years</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bl>
          </a:graphicData>
        </a:graphic>
      </p:graphicFrame>
      <p:sp>
        <p:nvSpPr>
          <p:cNvPr id="21" name="TextBox 20">
            <a:extLst>
              <a:ext uri="{FF2B5EF4-FFF2-40B4-BE49-F238E27FC236}">
                <a16:creationId xmlns:a16="http://schemas.microsoft.com/office/drawing/2014/main" id="{5399406A-4233-4B3B-8234-63F552249C74}"/>
              </a:ext>
            </a:extLst>
          </p:cNvPr>
          <p:cNvSpPr txBox="1"/>
          <p:nvPr/>
        </p:nvSpPr>
        <p:spPr>
          <a:xfrm>
            <a:off x="353841" y="2452184"/>
            <a:ext cx="6000750" cy="363176"/>
          </a:xfrm>
          <a:prstGeom prst="rect">
            <a:avLst/>
          </a:prstGeom>
          <a:noFill/>
        </p:spPr>
        <p:txBody>
          <a:bodyPr wrap="square" rtlCol="0">
            <a:spAutoFit/>
          </a:bodyPr>
          <a:lstStyle/>
          <a:p>
            <a:pPr algn="just">
              <a:lnSpc>
                <a:spcPct val="110000"/>
              </a:lnSpc>
            </a:pPr>
            <a:r>
              <a:rPr lang="en-GB" sz="800" dirty="0">
                <a:solidFill>
                  <a:schemeClr val="accent4"/>
                </a:solidFill>
                <a:latin typeface="Calibri" panose="020F0502020204030204" pitchFamily="34" charset="0"/>
                <a:cs typeface="Calibri" panose="020F0502020204030204" pitchFamily="34" charset="0"/>
              </a:rPr>
              <a:t>The Fund seeks to preserve capital and maximise income by offering access to a diversified range of low risk money market instruments in Nigeria. The Fund also provides liquidity and competitive returns.</a:t>
            </a:r>
          </a:p>
        </p:txBody>
      </p:sp>
      <p:sp>
        <p:nvSpPr>
          <p:cNvPr id="22" name="TextBox 21">
            <a:extLst>
              <a:ext uri="{FF2B5EF4-FFF2-40B4-BE49-F238E27FC236}">
                <a16:creationId xmlns:a16="http://schemas.microsoft.com/office/drawing/2014/main" id="{533AEEA5-EBB3-4572-B279-0043442BF3EE}"/>
              </a:ext>
            </a:extLst>
          </p:cNvPr>
          <p:cNvSpPr txBox="1"/>
          <p:nvPr/>
        </p:nvSpPr>
        <p:spPr>
          <a:xfrm>
            <a:off x="353841" y="6132110"/>
            <a:ext cx="6000750" cy="363176"/>
          </a:xfrm>
          <a:prstGeom prst="rect">
            <a:avLst/>
          </a:prstGeom>
          <a:noFill/>
        </p:spPr>
        <p:txBody>
          <a:bodyPr wrap="square" rtlCol="0">
            <a:spAutoFit/>
          </a:bodyPr>
          <a:lstStyle/>
          <a:p>
            <a:pPr algn="just">
              <a:lnSpc>
                <a:spcPct val="110000"/>
              </a:lnSpc>
            </a:pPr>
            <a:r>
              <a:rPr lang="en-GB" sz="800" dirty="0">
                <a:solidFill>
                  <a:schemeClr val="accent4"/>
                </a:solidFill>
                <a:latin typeface="Calibri" panose="020F0502020204030204" pitchFamily="34" charset="0"/>
                <a:cs typeface="Calibri" panose="020F0502020204030204" pitchFamily="34" charset="0"/>
              </a:rPr>
              <a:t>The Fund is designed to provide income generation by investing in long tenured debt instruments and short-term high quality money market securities issued in Nigeria. </a:t>
            </a:r>
            <a:endParaRPr lang="en-US" sz="800" dirty="0">
              <a:solidFill>
                <a:schemeClr val="accent4"/>
              </a:solidFill>
              <a:latin typeface="Calibri" panose="020F0502020204030204" pitchFamily="34" charset="0"/>
              <a:cs typeface="Calibri" panose="020F0502020204030204" pitchFamily="34" charset="0"/>
            </a:endParaRPr>
          </a:p>
        </p:txBody>
      </p:sp>
      <p:sp>
        <p:nvSpPr>
          <p:cNvPr id="28" name="TextBox 27"/>
          <p:cNvSpPr txBox="1"/>
          <p:nvPr/>
        </p:nvSpPr>
        <p:spPr>
          <a:xfrm>
            <a:off x="3429000" y="4346476"/>
            <a:ext cx="1871831" cy="215444"/>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800" b="1" dirty="0">
                <a:latin typeface="Calibri" panose="020F0502020204030204" pitchFamily="34" charset="0"/>
              </a:rPr>
              <a:t>Historical Prices &amp; Performance</a:t>
            </a:r>
          </a:p>
        </p:txBody>
      </p:sp>
      <p:sp>
        <p:nvSpPr>
          <p:cNvPr id="20" name="TextBox 19"/>
          <p:cNvSpPr txBox="1"/>
          <p:nvPr/>
        </p:nvSpPr>
        <p:spPr>
          <a:xfrm>
            <a:off x="3428999" y="7919005"/>
            <a:ext cx="1871831" cy="215444"/>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800" b="1" dirty="0"/>
              <a:t>Historical Prices &amp; Performance</a:t>
            </a:r>
          </a:p>
        </p:txBody>
      </p:sp>
      <p:sp>
        <p:nvSpPr>
          <p:cNvPr id="29" name="Text Placeholder 3">
            <a:extLst>
              <a:ext uri="{FF2B5EF4-FFF2-40B4-BE49-F238E27FC236}">
                <a16:creationId xmlns:a16="http://schemas.microsoft.com/office/drawing/2014/main" id="{1A1848FA-D6EE-4644-9C72-500D868B89B6}"/>
              </a:ext>
            </a:extLst>
          </p:cNvPr>
          <p:cNvSpPr txBox="1">
            <a:spLocks/>
          </p:cNvSpPr>
          <p:nvPr/>
        </p:nvSpPr>
        <p:spPr>
          <a:xfrm>
            <a:off x="353841" y="1404025"/>
            <a:ext cx="3960176" cy="215444"/>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563"/>
              </a:spcBef>
              <a:buFont typeface="Arial" panose="020B0604020202020204" pitchFamily="34" charset="0"/>
              <a:buNone/>
              <a:defRPr lang="en-US" sz="800" kern="1200" dirty="0" smtClean="0">
                <a:solidFill>
                  <a:schemeClr val="accent4"/>
                </a:solidFill>
                <a:latin typeface="SpeakOT-Regular" panose="02000503030000020004" pitchFamily="50" charset="0"/>
                <a:ea typeface="+mn-ea"/>
                <a:cs typeface="+mn-cs"/>
              </a:defRPr>
            </a:lvl1pPr>
            <a:lvl2pPr marL="385759" indent="-128586" algn="l" defTabSz="514344"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31" indent="-128586" algn="l" defTabSz="514344"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103"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75"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47"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19"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91"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64" indent="-128586" algn="l" defTabSz="514344"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r>
              <a:rPr lang="en-GB" dirty="0">
                <a:latin typeface="Calibri" panose="020F0502020204030204" pitchFamily="34" charset="0"/>
                <a:cs typeface="Calibri" panose="020F0502020204030204" pitchFamily="34" charset="0"/>
              </a:rPr>
              <a:t>All data as at 30 June 2021 unless otherwise stated</a:t>
            </a:r>
          </a:p>
        </p:txBody>
      </p:sp>
      <p:sp>
        <p:nvSpPr>
          <p:cNvPr id="35" name="TextBox 34">
            <a:extLst>
              <a:ext uri="{FF2B5EF4-FFF2-40B4-BE49-F238E27FC236}">
                <a16:creationId xmlns:a16="http://schemas.microsoft.com/office/drawing/2014/main" id="{07314A3B-078B-4556-9A3B-400708A34741}"/>
              </a:ext>
            </a:extLst>
          </p:cNvPr>
          <p:cNvSpPr txBox="1"/>
          <p:nvPr/>
        </p:nvSpPr>
        <p:spPr>
          <a:xfrm>
            <a:off x="3460313" y="6436857"/>
            <a:ext cx="1871831" cy="230832"/>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900" b="1" dirty="0"/>
              <a:t>Asset Allocation</a:t>
            </a:r>
          </a:p>
        </p:txBody>
      </p:sp>
      <p:sp>
        <p:nvSpPr>
          <p:cNvPr id="33" name="TextBox 32">
            <a:extLst>
              <a:ext uri="{FF2B5EF4-FFF2-40B4-BE49-F238E27FC236}">
                <a16:creationId xmlns:a16="http://schemas.microsoft.com/office/drawing/2014/main" id="{032E0E43-ACFC-4DC3-8C60-16C367D05D07}"/>
              </a:ext>
            </a:extLst>
          </p:cNvPr>
          <p:cNvSpPr txBox="1"/>
          <p:nvPr/>
        </p:nvSpPr>
        <p:spPr>
          <a:xfrm>
            <a:off x="3460313" y="2781817"/>
            <a:ext cx="1871831" cy="230832"/>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900" b="1" dirty="0"/>
              <a:t>Asset Allocation</a:t>
            </a:r>
          </a:p>
        </p:txBody>
      </p:sp>
      <p:graphicFrame>
        <p:nvGraphicFramePr>
          <p:cNvPr id="27" name="Chart 26">
            <a:extLst>
              <a:ext uri="{FF2B5EF4-FFF2-40B4-BE49-F238E27FC236}">
                <a16:creationId xmlns:a16="http://schemas.microsoft.com/office/drawing/2014/main" id="{5B93BFC8-E82A-4BE3-8C4F-876D6E00260E}"/>
              </a:ext>
            </a:extLst>
          </p:cNvPr>
          <p:cNvGraphicFramePr>
            <a:graphicFrameLocks/>
          </p:cNvGraphicFramePr>
          <p:nvPr>
            <p:extLst>
              <p:ext uri="{D42A27DB-BD31-4B8C-83A1-F6EECF244321}">
                <p14:modId xmlns:p14="http://schemas.microsoft.com/office/powerpoint/2010/main" val="1828393045"/>
              </p:ext>
            </p:extLst>
          </p:nvPr>
        </p:nvGraphicFramePr>
        <p:xfrm>
          <a:off x="3541804" y="2857633"/>
          <a:ext cx="2866492" cy="15787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7" name="Chart 36">
            <a:extLst>
              <a:ext uri="{FF2B5EF4-FFF2-40B4-BE49-F238E27FC236}">
                <a16:creationId xmlns:a16="http://schemas.microsoft.com/office/drawing/2014/main" id="{79E193DC-5969-4E6E-BB25-84B6D87FD51C}"/>
              </a:ext>
            </a:extLst>
          </p:cNvPr>
          <p:cNvGraphicFramePr>
            <a:graphicFrameLocks/>
          </p:cNvGraphicFramePr>
          <p:nvPr>
            <p:extLst>
              <p:ext uri="{D42A27DB-BD31-4B8C-83A1-F6EECF244321}">
                <p14:modId xmlns:p14="http://schemas.microsoft.com/office/powerpoint/2010/main" val="3237501124"/>
              </p:ext>
            </p:extLst>
          </p:nvPr>
        </p:nvGraphicFramePr>
        <p:xfrm>
          <a:off x="3541804" y="6541867"/>
          <a:ext cx="2890686" cy="15744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Chart 37">
            <a:extLst>
              <a:ext uri="{FF2B5EF4-FFF2-40B4-BE49-F238E27FC236}">
                <a16:creationId xmlns:a16="http://schemas.microsoft.com/office/drawing/2014/main" id="{EC2E457C-5D2A-4658-B888-CB95670BD117}"/>
              </a:ext>
            </a:extLst>
          </p:cNvPr>
          <p:cNvGraphicFramePr>
            <a:graphicFrameLocks/>
          </p:cNvGraphicFramePr>
          <p:nvPr>
            <p:extLst>
              <p:ext uri="{D42A27DB-BD31-4B8C-83A1-F6EECF244321}">
                <p14:modId xmlns:p14="http://schemas.microsoft.com/office/powerpoint/2010/main" val="194907086"/>
              </p:ext>
            </p:extLst>
          </p:nvPr>
        </p:nvGraphicFramePr>
        <p:xfrm>
          <a:off x="3460313" y="7965585"/>
          <a:ext cx="3117370" cy="176320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9" name="Chart 38">
            <a:extLst>
              <a:ext uri="{FF2B5EF4-FFF2-40B4-BE49-F238E27FC236}">
                <a16:creationId xmlns:a16="http://schemas.microsoft.com/office/drawing/2014/main" id="{4BB1734E-0C66-4653-8904-646D76090054}"/>
              </a:ext>
            </a:extLst>
          </p:cNvPr>
          <p:cNvGraphicFramePr>
            <a:graphicFrameLocks/>
          </p:cNvGraphicFramePr>
          <p:nvPr>
            <p:extLst>
              <p:ext uri="{D42A27DB-BD31-4B8C-83A1-F6EECF244321}">
                <p14:modId xmlns:p14="http://schemas.microsoft.com/office/powerpoint/2010/main" val="1449024115"/>
              </p:ext>
            </p:extLst>
          </p:nvPr>
        </p:nvGraphicFramePr>
        <p:xfrm>
          <a:off x="3460312" y="4511101"/>
          <a:ext cx="2970245" cy="165044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8329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Table 22">
            <a:extLst>
              <a:ext uri="{FF2B5EF4-FFF2-40B4-BE49-F238E27FC236}">
                <a16:creationId xmlns:a16="http://schemas.microsoft.com/office/drawing/2014/main" id="{7BD277EF-6D30-4A0A-94CF-187AAE284BD2}"/>
              </a:ext>
            </a:extLst>
          </p:cNvPr>
          <p:cNvGraphicFramePr>
            <a:graphicFrameLocks noGrp="1"/>
          </p:cNvGraphicFramePr>
          <p:nvPr>
            <p:extLst>
              <p:ext uri="{D42A27DB-BD31-4B8C-83A1-F6EECF244321}">
                <p14:modId xmlns:p14="http://schemas.microsoft.com/office/powerpoint/2010/main" val="3359111067"/>
              </p:ext>
            </p:extLst>
          </p:nvPr>
        </p:nvGraphicFramePr>
        <p:xfrm>
          <a:off x="441324" y="2658132"/>
          <a:ext cx="2954521" cy="2656021"/>
        </p:xfrm>
        <a:graphic>
          <a:graphicData uri="http://schemas.openxmlformats.org/drawingml/2006/table">
            <a:tbl>
              <a:tblPr firstRow="1" bandRow="1">
                <a:tableStyleId>{5C22544A-7EE6-4342-B048-85BDC9FD1C3A}</a:tableStyleId>
              </a:tblPr>
              <a:tblGrid>
                <a:gridCol w="1135829">
                  <a:extLst>
                    <a:ext uri="{9D8B030D-6E8A-4147-A177-3AD203B41FA5}">
                      <a16:colId xmlns:a16="http://schemas.microsoft.com/office/drawing/2014/main" val="197037834"/>
                    </a:ext>
                  </a:extLst>
                </a:gridCol>
                <a:gridCol w="1818692">
                  <a:extLst>
                    <a:ext uri="{9D8B030D-6E8A-4147-A177-3AD203B41FA5}">
                      <a16:colId xmlns:a16="http://schemas.microsoft.com/office/drawing/2014/main" val="353703973"/>
                    </a:ext>
                  </a:extLst>
                </a:gridCol>
              </a:tblGrid>
              <a:tr h="151665">
                <a:tc gridSpan="2">
                  <a:txBody>
                    <a:bodyPr/>
                    <a:lstStyle/>
                    <a:p>
                      <a:pPr algn="l"/>
                      <a:r>
                        <a:rPr lang="en-US" sz="800" dirty="0">
                          <a:solidFill>
                            <a:schemeClr val="accent1"/>
                          </a:solidFill>
                          <a:latin typeface="Calibri" panose="020F0502020204030204" pitchFamily="34" charset="0"/>
                          <a:cs typeface="Calibri" panose="020F0502020204030204" pitchFamily="34" charset="0"/>
                        </a:rPr>
                        <a:t>Fund Facts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274320">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Manager</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Ifeoluwa Dixon, Tutu Owolabi-Kadiku CFA, CAIA, Adeyemi Roberts CFA</a:t>
                      </a:r>
                    </a:p>
                  </a:txBody>
                  <a:tcPr marL="45720" marR="45720" marT="0" marB="0" anchor="ctr">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5189047"/>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launch date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4</a:t>
                      </a:r>
                      <a:r>
                        <a:rPr lang="en-US" sz="700" baseline="0" dirty="0">
                          <a:solidFill>
                            <a:schemeClr val="accent4"/>
                          </a:solidFill>
                          <a:latin typeface="Calibri" panose="020F0502020204030204" pitchFamily="34" charset="0"/>
                          <a:cs typeface="Calibri" panose="020F0502020204030204" pitchFamily="34" charset="0"/>
                        </a:rPr>
                        <a:t> </a:t>
                      </a:r>
                      <a:r>
                        <a:rPr lang="en-US" sz="700" dirty="0">
                          <a:solidFill>
                            <a:schemeClr val="accent4"/>
                          </a:solidFill>
                          <a:latin typeface="Calibri" panose="020F0502020204030204" pitchFamily="34" charset="0"/>
                          <a:cs typeface="Calibri" panose="020F0502020204030204" pitchFamily="34" charset="0"/>
                        </a:rPr>
                        <a:t>January 2016</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size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$15.61mn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Base currency</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US Dollars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41472"/>
                  </a:ext>
                </a:extLst>
              </a:tr>
              <a:tr h="274320">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Unit classes</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R unit class: Retail</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4039461"/>
                  </a:ext>
                </a:extLst>
              </a:tr>
              <a:tr h="2030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NAV per share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 </a:t>
                      </a:r>
                      <a:r>
                        <a:rPr lang="en-US" sz="700">
                          <a:solidFill>
                            <a:schemeClr val="accent4"/>
                          </a:solidFill>
                          <a:latin typeface="Calibri" panose="020F0502020204030204" pitchFamily="34" charset="0"/>
                          <a:cs typeface="Calibri" panose="020F0502020204030204" pitchFamily="34" charset="0"/>
                        </a:rPr>
                        <a:t>$125.82</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9321987"/>
                  </a:ext>
                </a:extLst>
              </a:tr>
              <a:tr h="130783">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investment</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 $1,000</a:t>
                      </a:r>
                      <a:r>
                        <a:rPr lang="en-GB" sz="700" b="0" i="0" u="none" strike="noStrike" baseline="0" dirty="0">
                          <a:solidFill>
                            <a:srgbClr val="000000"/>
                          </a:solidFill>
                          <a:latin typeface="Calibri" panose="020F0502020204030204" pitchFamily="34" charset="0"/>
                        </a:rPr>
                        <a:t>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864773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holding period</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180 days</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57663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Risk profile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Medium</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00695650"/>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distribution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Annually</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484564"/>
                  </a:ext>
                </a:extLst>
              </a:tr>
              <a:tr h="189349">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Benchmark</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kern="1200" dirty="0">
                          <a:solidFill>
                            <a:schemeClr val="accent4"/>
                          </a:solidFill>
                          <a:latin typeface="Calibri" panose="020F0502020204030204" pitchFamily="34" charset="0"/>
                          <a:ea typeface="+mn-ea"/>
                          <a:cs typeface="Calibri" panose="020F0502020204030204" pitchFamily="34" charset="0"/>
                        </a:rPr>
                        <a:t>70% 3 Year FGN Bond</a:t>
                      </a:r>
                    </a:p>
                    <a:p>
                      <a:pPr algn="l">
                        <a:lnSpc>
                          <a:spcPct val="95000"/>
                        </a:lnSpc>
                        <a:spcBef>
                          <a:spcPts val="0"/>
                        </a:spcBef>
                        <a:spcAft>
                          <a:spcPts val="0"/>
                        </a:spcAft>
                      </a:pPr>
                      <a:r>
                        <a:rPr lang="en-US" sz="700" kern="1200" dirty="0">
                          <a:solidFill>
                            <a:schemeClr val="accent4"/>
                          </a:solidFill>
                          <a:latin typeface="Calibri" panose="020F0502020204030204" pitchFamily="34" charset="0"/>
                          <a:ea typeface="+mn-ea"/>
                          <a:cs typeface="Calibri" panose="020F0502020204030204" pitchFamily="34" charset="0"/>
                        </a:rPr>
                        <a:t>30% Average 1yr US Tbill rate</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1137967"/>
                  </a:ext>
                </a:extLst>
              </a:tr>
              <a:tr h="18713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Total Expense Ratio</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700" kern="1200" dirty="0">
                          <a:solidFill>
                            <a:schemeClr val="accent4"/>
                          </a:solidFill>
                          <a:latin typeface="Calibri" panose="020F0502020204030204" pitchFamily="34" charset="0"/>
                          <a:ea typeface="+mn-ea"/>
                          <a:cs typeface="Calibri" panose="020F0502020204030204" pitchFamily="34" charset="0"/>
                        </a:rPr>
                        <a:t> 1.68%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3178322"/>
                  </a:ext>
                </a:extLst>
              </a:tr>
              <a:tr h="274320">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Weighted</a:t>
                      </a:r>
                      <a:r>
                        <a:rPr lang="en-US" sz="700" baseline="0" dirty="0">
                          <a:solidFill>
                            <a:schemeClr val="accent4"/>
                          </a:solidFill>
                          <a:latin typeface="Calibri" panose="020F0502020204030204" pitchFamily="34" charset="0"/>
                          <a:cs typeface="Calibri" panose="020F0502020204030204" pitchFamily="34" charset="0"/>
                        </a:rPr>
                        <a:t> portfolio duration</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1-2 years</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bl>
          </a:graphicData>
        </a:graphic>
      </p:graphicFrame>
      <p:sp>
        <p:nvSpPr>
          <p:cNvPr id="6" name="TextBox 5">
            <a:extLst>
              <a:ext uri="{FF2B5EF4-FFF2-40B4-BE49-F238E27FC236}">
                <a16:creationId xmlns:a16="http://schemas.microsoft.com/office/drawing/2014/main" id="{4334A70E-EA1B-4F9E-BAE1-62E2ACBF0062}"/>
              </a:ext>
            </a:extLst>
          </p:cNvPr>
          <p:cNvSpPr txBox="1"/>
          <p:nvPr/>
        </p:nvSpPr>
        <p:spPr>
          <a:xfrm>
            <a:off x="330382" y="1800369"/>
            <a:ext cx="3960176" cy="307777"/>
          </a:xfrm>
          <a:prstGeom prst="rect">
            <a:avLst/>
          </a:prstGeom>
          <a:noFill/>
        </p:spPr>
        <p:txBody>
          <a:bodyPr wrap="square" rtlCol="0">
            <a:spAutoFit/>
          </a:bodyPr>
          <a:lstStyle/>
          <a:p>
            <a:r>
              <a:rPr lang="en-US" sz="1400" dirty="0">
                <a:solidFill>
                  <a:schemeClr val="accent1"/>
                </a:solidFill>
                <a:latin typeface="Calibri" panose="020F0502020204030204" pitchFamily="34" charset="0"/>
                <a:cs typeface="Calibri" panose="020F0502020204030204" pitchFamily="34" charset="0"/>
              </a:rPr>
              <a:t>FBN Eurobond Fund Overview</a:t>
            </a:r>
          </a:p>
        </p:txBody>
      </p:sp>
      <p:sp>
        <p:nvSpPr>
          <p:cNvPr id="13" name="TextBox 12">
            <a:extLst>
              <a:ext uri="{FF2B5EF4-FFF2-40B4-BE49-F238E27FC236}">
                <a16:creationId xmlns:a16="http://schemas.microsoft.com/office/drawing/2014/main" id="{DC7142B1-99BE-4092-A638-8585FB418D67}"/>
              </a:ext>
            </a:extLst>
          </p:cNvPr>
          <p:cNvSpPr txBox="1"/>
          <p:nvPr/>
        </p:nvSpPr>
        <p:spPr>
          <a:xfrm>
            <a:off x="330382" y="2077717"/>
            <a:ext cx="1847850" cy="261610"/>
          </a:xfrm>
          <a:prstGeom prst="rect">
            <a:avLst/>
          </a:prstGeom>
          <a:noFill/>
        </p:spPr>
        <p:txBody>
          <a:bodyPr wrap="square" rtlCol="0">
            <a:spAutoFit/>
          </a:bodyPr>
          <a:lstStyle/>
          <a:p>
            <a:r>
              <a:rPr lang="en-US" sz="1050" dirty="0">
                <a:solidFill>
                  <a:schemeClr val="accent1"/>
                </a:solidFill>
                <a:latin typeface="Calibri" panose="020F0502020204030204" pitchFamily="34" charset="0"/>
                <a:cs typeface="Calibri" panose="020F0502020204030204" pitchFamily="34" charset="0"/>
              </a:rPr>
              <a:t>Investment objective</a:t>
            </a:r>
          </a:p>
        </p:txBody>
      </p:sp>
      <p:sp>
        <p:nvSpPr>
          <p:cNvPr id="25" name="TextBox 24">
            <a:extLst>
              <a:ext uri="{FF2B5EF4-FFF2-40B4-BE49-F238E27FC236}">
                <a16:creationId xmlns:a16="http://schemas.microsoft.com/office/drawing/2014/main" id="{A87153B4-6476-4E9E-9BCA-F9F125E7976D}"/>
              </a:ext>
            </a:extLst>
          </p:cNvPr>
          <p:cNvSpPr txBox="1"/>
          <p:nvPr/>
        </p:nvSpPr>
        <p:spPr>
          <a:xfrm>
            <a:off x="332740" y="5729511"/>
            <a:ext cx="3960176" cy="307777"/>
          </a:xfrm>
          <a:prstGeom prst="rect">
            <a:avLst/>
          </a:prstGeom>
          <a:noFill/>
        </p:spPr>
        <p:txBody>
          <a:bodyPr wrap="square" rtlCol="0">
            <a:spAutoFit/>
          </a:bodyPr>
          <a:lstStyle/>
          <a:p>
            <a:r>
              <a:rPr lang="en-US" sz="1400" dirty="0">
                <a:solidFill>
                  <a:schemeClr val="accent1"/>
                </a:solidFill>
                <a:latin typeface="Calibri" panose="020F0502020204030204" pitchFamily="34" charset="0"/>
                <a:cs typeface="Calibri" panose="020F0502020204030204" pitchFamily="34" charset="0"/>
              </a:rPr>
              <a:t>FBN Balanced Fund Overview</a:t>
            </a:r>
          </a:p>
        </p:txBody>
      </p:sp>
      <p:sp>
        <p:nvSpPr>
          <p:cNvPr id="26" name="TextBox 25">
            <a:extLst>
              <a:ext uri="{FF2B5EF4-FFF2-40B4-BE49-F238E27FC236}">
                <a16:creationId xmlns:a16="http://schemas.microsoft.com/office/drawing/2014/main" id="{6A7B10ED-2464-48EF-BEA4-B9CC683185F7}"/>
              </a:ext>
            </a:extLst>
          </p:cNvPr>
          <p:cNvSpPr txBox="1"/>
          <p:nvPr/>
        </p:nvSpPr>
        <p:spPr>
          <a:xfrm>
            <a:off x="341787" y="5902782"/>
            <a:ext cx="1847850" cy="261610"/>
          </a:xfrm>
          <a:prstGeom prst="rect">
            <a:avLst/>
          </a:prstGeom>
          <a:noFill/>
        </p:spPr>
        <p:txBody>
          <a:bodyPr wrap="square" rtlCol="0">
            <a:spAutoFit/>
          </a:bodyPr>
          <a:lstStyle/>
          <a:p>
            <a:r>
              <a:rPr lang="en-US" sz="1050" dirty="0">
                <a:solidFill>
                  <a:schemeClr val="accent1"/>
                </a:solidFill>
                <a:latin typeface="Calibri" panose="020F0502020204030204" pitchFamily="34" charset="0"/>
                <a:cs typeface="Calibri" panose="020F0502020204030204" pitchFamily="34" charset="0"/>
              </a:rPr>
              <a:t>Investment objective </a:t>
            </a:r>
          </a:p>
        </p:txBody>
      </p:sp>
      <p:graphicFrame>
        <p:nvGraphicFramePr>
          <p:cNvPr id="31" name="Table 30">
            <a:extLst>
              <a:ext uri="{FF2B5EF4-FFF2-40B4-BE49-F238E27FC236}">
                <a16:creationId xmlns:a16="http://schemas.microsoft.com/office/drawing/2014/main" id="{684B26FD-6F6F-49D0-8E9A-E57A96C3ECD1}"/>
              </a:ext>
            </a:extLst>
          </p:cNvPr>
          <p:cNvGraphicFramePr>
            <a:graphicFrameLocks noGrp="1"/>
          </p:cNvGraphicFramePr>
          <p:nvPr>
            <p:extLst>
              <p:ext uri="{D42A27DB-BD31-4B8C-83A1-F6EECF244321}">
                <p14:modId xmlns:p14="http://schemas.microsoft.com/office/powerpoint/2010/main" val="3685170946"/>
              </p:ext>
            </p:extLst>
          </p:nvPr>
        </p:nvGraphicFramePr>
        <p:xfrm>
          <a:off x="453241" y="8387642"/>
          <a:ext cx="1454285" cy="717327"/>
        </p:xfrm>
        <a:graphic>
          <a:graphicData uri="http://schemas.openxmlformats.org/drawingml/2006/table">
            <a:tbl>
              <a:tblPr firstRow="1" bandRow="1">
                <a:tableStyleId>{5C22544A-7EE6-4342-B048-85BDC9FD1C3A}</a:tableStyleId>
              </a:tblPr>
              <a:tblGrid>
                <a:gridCol w="877314">
                  <a:extLst>
                    <a:ext uri="{9D8B030D-6E8A-4147-A177-3AD203B41FA5}">
                      <a16:colId xmlns:a16="http://schemas.microsoft.com/office/drawing/2014/main" val="197037834"/>
                    </a:ext>
                  </a:extLst>
                </a:gridCol>
                <a:gridCol w="576971">
                  <a:extLst>
                    <a:ext uri="{9D8B030D-6E8A-4147-A177-3AD203B41FA5}">
                      <a16:colId xmlns:a16="http://schemas.microsoft.com/office/drawing/2014/main" val="353703973"/>
                    </a:ext>
                  </a:extLst>
                </a:gridCol>
              </a:tblGrid>
              <a:tr h="131340">
                <a:tc gridSpan="2">
                  <a:txBody>
                    <a:bodyPr/>
                    <a:lstStyle/>
                    <a:p>
                      <a:pPr algn="l"/>
                      <a:r>
                        <a:rPr lang="en-US" sz="700" dirty="0">
                          <a:solidFill>
                            <a:schemeClr val="accent1"/>
                          </a:solidFill>
                          <a:latin typeface="Calibri" panose="020F0502020204030204" pitchFamily="34" charset="0"/>
                          <a:cs typeface="Calibri" panose="020F0502020204030204" pitchFamily="34" charset="0"/>
                        </a:rPr>
                        <a:t>Top 5 equity holdings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118779">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Financial Services</a:t>
                      </a:r>
                    </a:p>
                  </a:txBody>
                  <a:tcPr marL="9525" marR="9525" marT="9525" marB="0" anchor="b">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12.4%</a:t>
                      </a:r>
                    </a:p>
                  </a:txBody>
                  <a:tcPr marL="9525" marR="9525" marT="9525" marB="0" anchor="b">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85134">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Industrial Goods</a:t>
                      </a:r>
                    </a:p>
                  </a:txBody>
                  <a:tcPr marL="9525" marR="9525" marT="9525" marB="0" anchor="b">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7.9%</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5594688"/>
                  </a:ext>
                </a:extLst>
              </a:tr>
              <a:tr h="118779">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Telecommunications</a:t>
                      </a:r>
                    </a:p>
                  </a:txBody>
                  <a:tcPr marL="9525" marR="9525" marT="9525" marB="0" anchor="b">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8.5%</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18779">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Consumer Goods</a:t>
                      </a:r>
                    </a:p>
                  </a:txBody>
                  <a:tcPr marL="9525" marR="9525" marT="9525" marB="0" anchor="b">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8.9%</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8895483"/>
                  </a:ext>
                </a:extLst>
              </a:tr>
              <a:tr h="118779">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Agriculture</a:t>
                      </a:r>
                    </a:p>
                  </a:txBody>
                  <a:tcPr marL="9525" marR="9525" marT="9525" marB="0" anchor="b">
                    <a:lnL w="6350" cap="flat" cmpd="sng" algn="ctr">
                      <a:solidFill>
                        <a:schemeClr val="accent4"/>
                      </a:solid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1.5%</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4061148"/>
                  </a:ext>
                </a:extLst>
              </a:tr>
            </a:tbl>
          </a:graphicData>
        </a:graphic>
      </p:graphicFrame>
      <p:graphicFrame>
        <p:nvGraphicFramePr>
          <p:cNvPr id="17" name="Table 16">
            <a:extLst>
              <a:ext uri="{FF2B5EF4-FFF2-40B4-BE49-F238E27FC236}">
                <a16:creationId xmlns:a16="http://schemas.microsoft.com/office/drawing/2014/main" id="{FF777F57-2D0D-4ADA-B583-C5F9404FC401}"/>
              </a:ext>
            </a:extLst>
          </p:cNvPr>
          <p:cNvGraphicFramePr>
            <a:graphicFrameLocks noGrp="1"/>
          </p:cNvGraphicFramePr>
          <p:nvPr>
            <p:extLst>
              <p:ext uri="{D42A27DB-BD31-4B8C-83A1-F6EECF244321}">
                <p14:modId xmlns:p14="http://schemas.microsoft.com/office/powerpoint/2010/main" val="2854354049"/>
              </p:ext>
            </p:extLst>
          </p:nvPr>
        </p:nvGraphicFramePr>
        <p:xfrm>
          <a:off x="441514" y="6404047"/>
          <a:ext cx="2705428" cy="1903934"/>
        </p:xfrm>
        <a:graphic>
          <a:graphicData uri="http://schemas.openxmlformats.org/drawingml/2006/table">
            <a:tbl>
              <a:tblPr firstRow="1" bandRow="1">
                <a:tableStyleId>{5C22544A-7EE6-4342-B048-85BDC9FD1C3A}</a:tableStyleId>
              </a:tblPr>
              <a:tblGrid>
                <a:gridCol w="1040069">
                  <a:extLst>
                    <a:ext uri="{9D8B030D-6E8A-4147-A177-3AD203B41FA5}">
                      <a16:colId xmlns:a16="http://schemas.microsoft.com/office/drawing/2014/main" val="197037834"/>
                    </a:ext>
                  </a:extLst>
                </a:gridCol>
                <a:gridCol w="1665359">
                  <a:extLst>
                    <a:ext uri="{9D8B030D-6E8A-4147-A177-3AD203B41FA5}">
                      <a16:colId xmlns:a16="http://schemas.microsoft.com/office/drawing/2014/main" val="353703973"/>
                    </a:ext>
                  </a:extLst>
                </a:gridCol>
              </a:tblGrid>
              <a:tr h="124388">
                <a:tc gridSpan="2">
                  <a:txBody>
                    <a:bodyPr/>
                    <a:lstStyle/>
                    <a:p>
                      <a:pPr algn="l"/>
                      <a:r>
                        <a:rPr lang="en-US" sz="800" dirty="0">
                          <a:solidFill>
                            <a:schemeClr val="accent1"/>
                          </a:solidFill>
                          <a:latin typeface="Calibri" panose="020F0502020204030204" pitchFamily="34" charset="0"/>
                          <a:cs typeface="Calibri" panose="020F0502020204030204" pitchFamily="34" charset="0"/>
                        </a:rPr>
                        <a:t>Fund Facts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214079">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Manager</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Laura Fisayo-Kolawole, CFA, </a:t>
                      </a:r>
                    </a:p>
                    <a:p>
                      <a:pPr algn="l">
                        <a:lnSpc>
                          <a:spcPct val="95000"/>
                        </a:lnSpc>
                        <a:spcBef>
                          <a:spcPts val="0"/>
                        </a:spcBef>
                        <a:spcAft>
                          <a:spcPts val="0"/>
                        </a:spcAft>
                      </a:pPr>
                      <a:r>
                        <a:rPr lang="en-US" sz="700" kern="1200" dirty="0">
                          <a:solidFill>
                            <a:schemeClr val="accent4"/>
                          </a:solidFill>
                          <a:latin typeface="Calibri" panose="020F0502020204030204" pitchFamily="34" charset="0"/>
                          <a:ea typeface="+mn-ea"/>
                          <a:cs typeface="Calibri" panose="020F0502020204030204" pitchFamily="34" charset="0"/>
                        </a:rPr>
                        <a:t>Harrison Imonikhe</a:t>
                      </a:r>
                    </a:p>
                  </a:txBody>
                  <a:tcPr marL="45720" marR="45720" marT="0" marB="0" anchor="ctr">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5189047"/>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launch date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a:t>
                      </a:r>
                      <a:r>
                        <a:rPr lang="en-US" sz="700" baseline="30000" dirty="0">
                          <a:solidFill>
                            <a:schemeClr val="accent4"/>
                          </a:solidFill>
                          <a:latin typeface="Calibri" panose="020F0502020204030204" pitchFamily="34" charset="0"/>
                          <a:cs typeface="Calibri" panose="020F0502020204030204" pitchFamily="34" charset="0"/>
                        </a:rPr>
                        <a:t> </a:t>
                      </a:r>
                      <a:r>
                        <a:rPr lang="en-US" sz="700" dirty="0">
                          <a:solidFill>
                            <a:schemeClr val="accent4"/>
                          </a:solidFill>
                          <a:latin typeface="Calibri" panose="020F0502020204030204" pitchFamily="34" charset="0"/>
                          <a:cs typeface="Calibri" panose="020F0502020204030204" pitchFamily="34" charset="0"/>
                        </a:rPr>
                        <a:t>April 2008</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size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₦4.16bn</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Base currency</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41472"/>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NAV per share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₦188.20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798474"/>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investment</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₦50,000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504811"/>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holding</a:t>
                      </a:r>
                      <a:r>
                        <a:rPr lang="en-US" sz="700" baseline="0" dirty="0">
                          <a:solidFill>
                            <a:schemeClr val="accent4"/>
                          </a:solidFill>
                          <a:latin typeface="Calibri" panose="020F0502020204030204" pitchFamily="34" charset="0"/>
                          <a:cs typeface="Calibri" panose="020F0502020204030204" pitchFamily="34" charset="0"/>
                        </a:rPr>
                        <a:t> period</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180 days</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accrual</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Daily</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Annual management fee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1.50%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3907761"/>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Total Expense Ratio</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1.69%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Risk profile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latinLnBrk="0" hangingPunct="1">
                        <a:lnSpc>
                          <a:spcPct val="95000"/>
                        </a:lnSpc>
                        <a:spcBef>
                          <a:spcPts val="0"/>
                        </a:spcBef>
                        <a:spcAft>
                          <a:spcPts val="0"/>
                        </a:spcAft>
                      </a:pPr>
                      <a:r>
                        <a:rPr lang="en-US" sz="700" kern="1200" dirty="0">
                          <a:solidFill>
                            <a:schemeClr val="accent4"/>
                          </a:solidFill>
                          <a:latin typeface="Calibri" panose="020F0502020204030204" pitchFamily="34" charset="0"/>
                          <a:ea typeface="+mn-ea"/>
                          <a:cs typeface="Calibri" panose="020F0502020204030204" pitchFamily="34" charset="0"/>
                        </a:rPr>
                        <a:t>Medium</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4723182"/>
                  </a:ext>
                </a:extLst>
              </a:tr>
              <a:tr h="230243">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Benchmark</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50% NSEASI</a:t>
                      </a:r>
                    </a:p>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50% 90day average </a:t>
                      </a:r>
                      <a:r>
                        <a:rPr lang="en-GB" sz="700" kern="1200" dirty="0" err="1">
                          <a:solidFill>
                            <a:schemeClr val="accent4"/>
                          </a:solidFill>
                          <a:latin typeface="Calibri" panose="020F0502020204030204" pitchFamily="34" charset="0"/>
                          <a:ea typeface="+mn-ea"/>
                          <a:cs typeface="Calibri" panose="020F0502020204030204" pitchFamily="34" charset="0"/>
                        </a:rPr>
                        <a:t>Tbill</a:t>
                      </a:r>
                      <a:r>
                        <a:rPr lang="en-GB" sz="700" kern="1200" dirty="0">
                          <a:solidFill>
                            <a:schemeClr val="accent4"/>
                          </a:solidFill>
                          <a:latin typeface="Calibri" panose="020F0502020204030204" pitchFamily="34" charset="0"/>
                          <a:ea typeface="+mn-ea"/>
                          <a:cs typeface="Calibri" panose="020F0502020204030204" pitchFamily="34" charset="0"/>
                        </a:rPr>
                        <a:t> rate </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5853326"/>
                  </a:ext>
                </a:extLst>
              </a:tr>
              <a:tr h="121384">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Custodian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Citibank</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bl>
          </a:graphicData>
        </a:graphic>
      </p:graphicFrame>
      <p:sp>
        <p:nvSpPr>
          <p:cNvPr id="34" name="TextBox 33">
            <a:extLst>
              <a:ext uri="{FF2B5EF4-FFF2-40B4-BE49-F238E27FC236}">
                <a16:creationId xmlns:a16="http://schemas.microsoft.com/office/drawing/2014/main" id="{533AEEA5-EBB3-4572-B279-0043442BF3EE}"/>
              </a:ext>
            </a:extLst>
          </p:cNvPr>
          <p:cNvSpPr txBox="1"/>
          <p:nvPr/>
        </p:nvSpPr>
        <p:spPr>
          <a:xfrm>
            <a:off x="341787" y="6065494"/>
            <a:ext cx="6197515" cy="338554"/>
          </a:xfrm>
          <a:prstGeom prst="rect">
            <a:avLst/>
          </a:prstGeom>
          <a:noFill/>
        </p:spPr>
        <p:txBody>
          <a:bodyPr wrap="square" rtlCol="0">
            <a:spAutoFit/>
          </a:bodyPr>
          <a:lstStyle/>
          <a:p>
            <a:r>
              <a:rPr lang="en-GB" sz="800" dirty="0">
                <a:solidFill>
                  <a:schemeClr val="accent4"/>
                </a:solidFill>
                <a:latin typeface="Calibri" panose="020F0502020204030204" pitchFamily="34" charset="0"/>
                <a:cs typeface="Calibri" panose="020F0502020204030204" pitchFamily="34" charset="0"/>
              </a:rPr>
              <a:t>The Fund provides capital growth and downside protection to investors seeking exposure to equity. The downside is achieved through investments in less risky assets such as money market instrument and bonds</a:t>
            </a:r>
            <a:endParaRPr lang="en-US" sz="800" dirty="0">
              <a:solidFill>
                <a:schemeClr val="accent4"/>
              </a:solidFill>
              <a:latin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5399406A-4233-4B3B-8234-63F552249C74}"/>
              </a:ext>
            </a:extLst>
          </p:cNvPr>
          <p:cNvSpPr txBox="1"/>
          <p:nvPr/>
        </p:nvSpPr>
        <p:spPr>
          <a:xfrm>
            <a:off x="330382" y="2269118"/>
            <a:ext cx="6130925" cy="338554"/>
          </a:xfrm>
          <a:prstGeom prst="rect">
            <a:avLst/>
          </a:prstGeom>
          <a:noFill/>
        </p:spPr>
        <p:txBody>
          <a:bodyPr wrap="square" rtlCol="0">
            <a:spAutoFit/>
          </a:bodyPr>
          <a:lstStyle/>
          <a:p>
            <a:r>
              <a:rPr lang="en-GB" sz="800" dirty="0">
                <a:solidFill>
                  <a:schemeClr val="accent4"/>
                </a:solidFill>
                <a:latin typeface="Calibri" panose="020F0502020204030204" pitchFamily="34" charset="0"/>
                <a:cs typeface="Calibri" panose="020F0502020204030204" pitchFamily="34" charset="0"/>
              </a:rPr>
              <a:t>The Fund provides an opportunity to diversify across currencies and serve as a hedge through its exposure to USD denominated assets.  It provides income generation by investing in debt instruments issued by the Nigerian government, corporates and financial institutions</a:t>
            </a:r>
            <a:endParaRPr lang="en-US" sz="800" dirty="0">
              <a:solidFill>
                <a:schemeClr val="accent4"/>
              </a:solidFill>
              <a:latin typeface="Calibri" panose="020F0502020204030204" pitchFamily="34" charset="0"/>
              <a:cs typeface="Calibri" panose="020F0502020204030204" pitchFamily="34" charset="0"/>
            </a:endParaRPr>
          </a:p>
        </p:txBody>
      </p:sp>
      <p:sp>
        <p:nvSpPr>
          <p:cNvPr id="19" name="TextBox 18"/>
          <p:cNvSpPr txBox="1"/>
          <p:nvPr/>
        </p:nvSpPr>
        <p:spPr>
          <a:xfrm>
            <a:off x="3429000" y="7888421"/>
            <a:ext cx="1871831" cy="215444"/>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800" b="1" dirty="0">
                <a:latin typeface="Calibri" panose="020F0502020204030204" pitchFamily="34" charset="0"/>
              </a:rPr>
              <a:t>Historical Prices &amp; Performance</a:t>
            </a:r>
          </a:p>
        </p:txBody>
      </p:sp>
      <p:sp>
        <p:nvSpPr>
          <p:cNvPr id="20" name="TextBox 19"/>
          <p:cNvSpPr txBox="1"/>
          <p:nvPr/>
        </p:nvSpPr>
        <p:spPr>
          <a:xfrm>
            <a:off x="3440543" y="4225461"/>
            <a:ext cx="1871831" cy="215444"/>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800" b="1" dirty="0">
                <a:solidFill>
                  <a:prstClr val="black">
                    <a:lumMod val="65000"/>
                    <a:lumOff val="35000"/>
                  </a:prstClr>
                </a:solidFill>
                <a:latin typeface="Calibri" panose="020F0502020204030204" pitchFamily="34" charset="0"/>
              </a:rPr>
              <a:t>Historical Prices &amp; Performance</a:t>
            </a:r>
          </a:p>
        </p:txBody>
      </p:sp>
      <p:sp>
        <p:nvSpPr>
          <p:cNvPr id="32" name="Text Placeholder 3">
            <a:extLst>
              <a:ext uri="{FF2B5EF4-FFF2-40B4-BE49-F238E27FC236}">
                <a16:creationId xmlns:a16="http://schemas.microsoft.com/office/drawing/2014/main" id="{85170E3B-EFC2-40A9-8183-F9CA0D12DF52}"/>
              </a:ext>
            </a:extLst>
          </p:cNvPr>
          <p:cNvSpPr>
            <a:spLocks noGrp="1"/>
          </p:cNvSpPr>
          <p:nvPr>
            <p:ph type="body" sz="quarter" idx="12"/>
          </p:nvPr>
        </p:nvSpPr>
        <p:spPr>
          <a:xfrm>
            <a:off x="332740" y="1393524"/>
            <a:ext cx="3960176" cy="215444"/>
          </a:xfrm>
        </p:spPr>
        <p:txBody>
          <a:bodyPr/>
          <a:lstStyle/>
          <a:p>
            <a:r>
              <a:rPr lang="en-US" dirty="0">
                <a:latin typeface="Calibri" panose="020F0502020204030204" pitchFamily="34" charset="0"/>
                <a:cs typeface="Calibri" panose="020F0502020204030204" pitchFamily="34" charset="0"/>
              </a:rPr>
              <a:t>All data as at 30 June 2021 unless otherwise stated</a:t>
            </a:r>
          </a:p>
        </p:txBody>
      </p:sp>
      <p:sp>
        <p:nvSpPr>
          <p:cNvPr id="29" name="TextBox 28">
            <a:extLst>
              <a:ext uri="{FF2B5EF4-FFF2-40B4-BE49-F238E27FC236}">
                <a16:creationId xmlns:a16="http://schemas.microsoft.com/office/drawing/2014/main" id="{52C5728B-B9FA-4B74-984C-F38C1DCB29FB}"/>
              </a:ext>
            </a:extLst>
          </p:cNvPr>
          <p:cNvSpPr txBox="1"/>
          <p:nvPr/>
        </p:nvSpPr>
        <p:spPr>
          <a:xfrm>
            <a:off x="3440543" y="2747806"/>
            <a:ext cx="1871831" cy="215444"/>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800" b="1" dirty="0">
                <a:solidFill>
                  <a:prstClr val="black">
                    <a:lumMod val="65000"/>
                    <a:lumOff val="35000"/>
                  </a:prstClr>
                </a:solidFill>
                <a:latin typeface="Calibri" panose="020F0502020204030204" pitchFamily="34" charset="0"/>
              </a:rPr>
              <a:t>Asset Allocation</a:t>
            </a:r>
          </a:p>
        </p:txBody>
      </p:sp>
      <p:sp>
        <p:nvSpPr>
          <p:cNvPr id="2" name="TextBox 1">
            <a:extLst>
              <a:ext uri="{FF2B5EF4-FFF2-40B4-BE49-F238E27FC236}">
                <a16:creationId xmlns:a16="http://schemas.microsoft.com/office/drawing/2014/main" id="{A3B4705A-AE07-4DAC-993A-C98EF6879667}"/>
              </a:ext>
            </a:extLst>
          </p:cNvPr>
          <p:cNvSpPr txBox="1"/>
          <p:nvPr/>
        </p:nvSpPr>
        <p:spPr>
          <a:xfrm>
            <a:off x="3395844" y="6433226"/>
            <a:ext cx="1103668" cy="230832"/>
          </a:xfrm>
          <a:prstGeom prst="rect">
            <a:avLst/>
          </a:prstGeom>
          <a:noFill/>
        </p:spPr>
        <p:txBody>
          <a:bodyPr wrap="square" rtlCol="0">
            <a:spAutoFit/>
          </a:bodyPr>
          <a:lstStyle/>
          <a:p>
            <a:pPr algn="ctr">
              <a:defRPr sz="900" b="0" i="0" u="none" strike="noStrike" kern="1200" spc="0" baseline="0">
                <a:solidFill>
                  <a:prstClr val="black">
                    <a:lumMod val="65000"/>
                    <a:lumOff val="35000"/>
                  </a:prstClr>
                </a:solidFill>
                <a:latin typeface="+mn-lt"/>
                <a:ea typeface="+mn-ea"/>
                <a:cs typeface="+mn-cs"/>
              </a:defRPr>
            </a:pPr>
            <a:r>
              <a:rPr lang="en-GB" sz="900" b="1" dirty="0">
                <a:solidFill>
                  <a:prstClr val="black">
                    <a:lumMod val="65000"/>
                    <a:lumOff val="35000"/>
                  </a:prstClr>
                </a:solidFill>
              </a:rPr>
              <a:t>Asset Allocation</a:t>
            </a:r>
            <a:endParaRPr lang="en-NG" sz="900" b="1" dirty="0">
              <a:solidFill>
                <a:prstClr val="black">
                  <a:lumMod val="65000"/>
                  <a:lumOff val="35000"/>
                </a:prstClr>
              </a:solidFill>
            </a:endParaRPr>
          </a:p>
        </p:txBody>
      </p:sp>
      <p:graphicFrame>
        <p:nvGraphicFramePr>
          <p:cNvPr id="21" name="Chart 20">
            <a:extLst>
              <a:ext uri="{FF2B5EF4-FFF2-40B4-BE49-F238E27FC236}">
                <a16:creationId xmlns:a16="http://schemas.microsoft.com/office/drawing/2014/main" id="{F83C9BB2-1B3F-45AE-9B9B-B19E5D5F45D8}"/>
              </a:ext>
            </a:extLst>
          </p:cNvPr>
          <p:cNvGraphicFramePr>
            <a:graphicFrameLocks/>
          </p:cNvGraphicFramePr>
          <p:nvPr>
            <p:extLst>
              <p:ext uri="{D42A27DB-BD31-4B8C-83A1-F6EECF244321}">
                <p14:modId xmlns:p14="http://schemas.microsoft.com/office/powerpoint/2010/main" val="2444825140"/>
              </p:ext>
            </p:extLst>
          </p:nvPr>
        </p:nvGraphicFramePr>
        <p:xfrm>
          <a:off x="3630373" y="2693659"/>
          <a:ext cx="2954521" cy="16309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Chart 23">
            <a:extLst>
              <a:ext uri="{FF2B5EF4-FFF2-40B4-BE49-F238E27FC236}">
                <a16:creationId xmlns:a16="http://schemas.microsoft.com/office/drawing/2014/main" id="{0E14E916-FF1F-4001-8E23-DD50BDE5D61C}"/>
              </a:ext>
            </a:extLst>
          </p:cNvPr>
          <p:cNvGraphicFramePr>
            <a:graphicFrameLocks/>
          </p:cNvGraphicFramePr>
          <p:nvPr>
            <p:extLst>
              <p:ext uri="{D42A27DB-BD31-4B8C-83A1-F6EECF244321}">
                <p14:modId xmlns:p14="http://schemas.microsoft.com/office/powerpoint/2010/main" val="1753122033"/>
              </p:ext>
            </p:extLst>
          </p:nvPr>
        </p:nvGraphicFramePr>
        <p:xfrm>
          <a:off x="3530391" y="4333184"/>
          <a:ext cx="3008911" cy="1591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Chart 27">
            <a:extLst>
              <a:ext uri="{FF2B5EF4-FFF2-40B4-BE49-F238E27FC236}">
                <a16:creationId xmlns:a16="http://schemas.microsoft.com/office/drawing/2014/main" id="{EA426169-BB50-4909-B2EB-078E44744D0B}"/>
              </a:ext>
            </a:extLst>
          </p:cNvPr>
          <p:cNvGraphicFramePr>
            <a:graphicFrameLocks/>
          </p:cNvGraphicFramePr>
          <p:nvPr>
            <p:extLst>
              <p:ext uri="{D42A27DB-BD31-4B8C-83A1-F6EECF244321}">
                <p14:modId xmlns:p14="http://schemas.microsoft.com/office/powerpoint/2010/main" val="3694600628"/>
              </p:ext>
            </p:extLst>
          </p:nvPr>
        </p:nvGraphicFramePr>
        <p:xfrm>
          <a:off x="3725100" y="6499344"/>
          <a:ext cx="2814202" cy="138907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0" name="Chart 29">
            <a:extLst>
              <a:ext uri="{FF2B5EF4-FFF2-40B4-BE49-F238E27FC236}">
                <a16:creationId xmlns:a16="http://schemas.microsoft.com/office/drawing/2014/main" id="{BEF5B96F-D977-4442-90B9-9F04EA90189A}"/>
              </a:ext>
            </a:extLst>
          </p:cNvPr>
          <p:cNvGraphicFramePr>
            <a:graphicFrameLocks/>
          </p:cNvGraphicFramePr>
          <p:nvPr>
            <p:extLst>
              <p:ext uri="{D42A27DB-BD31-4B8C-83A1-F6EECF244321}">
                <p14:modId xmlns:p14="http://schemas.microsoft.com/office/powerpoint/2010/main" val="2200401083"/>
              </p:ext>
            </p:extLst>
          </p:nvPr>
        </p:nvGraphicFramePr>
        <p:xfrm>
          <a:off x="3440542" y="8053135"/>
          <a:ext cx="3098759" cy="1733166"/>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07243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C0B6C6D9-E9A7-481E-A260-6A81AEC99340}"/>
              </a:ext>
            </a:extLst>
          </p:cNvPr>
          <p:cNvSpPr txBox="1"/>
          <p:nvPr/>
        </p:nvSpPr>
        <p:spPr>
          <a:xfrm>
            <a:off x="336550" y="2021161"/>
            <a:ext cx="3960176" cy="307777"/>
          </a:xfrm>
          <a:prstGeom prst="rect">
            <a:avLst/>
          </a:prstGeom>
          <a:noFill/>
        </p:spPr>
        <p:txBody>
          <a:bodyPr wrap="square" rtlCol="0">
            <a:spAutoFit/>
          </a:bodyPr>
          <a:lstStyle/>
          <a:p>
            <a:r>
              <a:rPr lang="en-US" sz="1400" dirty="0">
                <a:solidFill>
                  <a:schemeClr val="accent1"/>
                </a:solidFill>
                <a:latin typeface="Calibri" panose="020F0502020204030204" pitchFamily="34" charset="0"/>
                <a:cs typeface="Calibri" panose="020F0502020204030204" pitchFamily="34" charset="0"/>
              </a:rPr>
              <a:t>FBN Smart Beta Equity Fund Overview</a:t>
            </a:r>
          </a:p>
        </p:txBody>
      </p:sp>
      <p:sp>
        <p:nvSpPr>
          <p:cNvPr id="25" name="TextBox 24">
            <a:extLst>
              <a:ext uri="{FF2B5EF4-FFF2-40B4-BE49-F238E27FC236}">
                <a16:creationId xmlns:a16="http://schemas.microsoft.com/office/drawing/2014/main" id="{C0F4FA95-0E26-40D1-A51D-EFFC7144FFD9}"/>
              </a:ext>
            </a:extLst>
          </p:cNvPr>
          <p:cNvSpPr txBox="1"/>
          <p:nvPr/>
        </p:nvSpPr>
        <p:spPr>
          <a:xfrm>
            <a:off x="336550" y="2202051"/>
            <a:ext cx="1847850" cy="261610"/>
          </a:xfrm>
          <a:prstGeom prst="rect">
            <a:avLst/>
          </a:prstGeom>
          <a:noFill/>
        </p:spPr>
        <p:txBody>
          <a:bodyPr wrap="square" rtlCol="0">
            <a:spAutoFit/>
          </a:bodyPr>
          <a:lstStyle/>
          <a:p>
            <a:r>
              <a:rPr lang="en-US" sz="1050" dirty="0">
                <a:solidFill>
                  <a:schemeClr val="accent1"/>
                </a:solidFill>
                <a:latin typeface="Calibri" panose="020F0502020204030204" pitchFamily="34" charset="0"/>
                <a:cs typeface="Calibri" panose="020F0502020204030204" pitchFamily="34" charset="0"/>
              </a:rPr>
              <a:t>Investment objective</a:t>
            </a:r>
          </a:p>
        </p:txBody>
      </p:sp>
      <p:sp>
        <p:nvSpPr>
          <p:cNvPr id="26" name="TextBox 25">
            <a:extLst>
              <a:ext uri="{FF2B5EF4-FFF2-40B4-BE49-F238E27FC236}">
                <a16:creationId xmlns:a16="http://schemas.microsoft.com/office/drawing/2014/main" id="{C3CA20CC-BFFC-4D06-A7CA-0F2080D2CA38}"/>
              </a:ext>
            </a:extLst>
          </p:cNvPr>
          <p:cNvSpPr txBox="1"/>
          <p:nvPr/>
        </p:nvSpPr>
        <p:spPr>
          <a:xfrm>
            <a:off x="336550" y="2408075"/>
            <a:ext cx="6000750" cy="461665"/>
          </a:xfrm>
          <a:prstGeom prst="rect">
            <a:avLst/>
          </a:prstGeom>
          <a:noFill/>
        </p:spPr>
        <p:txBody>
          <a:bodyPr wrap="square" rtlCol="0">
            <a:spAutoFit/>
          </a:bodyPr>
          <a:lstStyle/>
          <a:p>
            <a:r>
              <a:rPr lang="en-GB" sz="800" dirty="0">
                <a:solidFill>
                  <a:schemeClr val="accent4"/>
                </a:solidFill>
                <a:latin typeface="Calibri" panose="020F0502020204030204" pitchFamily="34" charset="0"/>
                <a:cs typeface="Calibri" panose="020F0502020204030204" pitchFamily="34" charset="0"/>
              </a:rPr>
              <a:t>The Fund seeks to provide capital growth by selecting the best twenty (20) out of the forty  (40) most capitalised stocks listed on the Nigerian Stock Exchange. The Fund is appropriate for investors who want equities with the aim of outperforming the NSE 30 index. </a:t>
            </a:r>
            <a:r>
              <a:rPr lang="en-GB" sz="800" dirty="0">
                <a:solidFill>
                  <a:schemeClr val="accent1"/>
                </a:solidFill>
                <a:latin typeface="Calibri" panose="020F0502020204030204" pitchFamily="34" charset="0"/>
                <a:cs typeface="Calibri" panose="020F0502020204030204" pitchFamily="34" charset="0"/>
              </a:rPr>
              <a:t> </a:t>
            </a:r>
          </a:p>
          <a:p>
            <a:r>
              <a:rPr lang="en-US" sz="800" dirty="0">
                <a:solidFill>
                  <a:schemeClr val="accent4"/>
                </a:solidFill>
                <a:latin typeface="Calibri" panose="020F0502020204030204" pitchFamily="34" charset="0"/>
                <a:cs typeface="Calibri" panose="020F0502020204030204" pitchFamily="34" charset="0"/>
              </a:rPr>
              <a:t>.</a:t>
            </a:r>
          </a:p>
        </p:txBody>
      </p:sp>
      <p:graphicFrame>
        <p:nvGraphicFramePr>
          <p:cNvPr id="27" name="Table 26">
            <a:extLst>
              <a:ext uri="{FF2B5EF4-FFF2-40B4-BE49-F238E27FC236}">
                <a16:creationId xmlns:a16="http://schemas.microsoft.com/office/drawing/2014/main" id="{DC05F88F-3CFD-466A-AB69-481DD4812CD2}"/>
              </a:ext>
            </a:extLst>
          </p:cNvPr>
          <p:cNvGraphicFramePr>
            <a:graphicFrameLocks noGrp="1"/>
          </p:cNvGraphicFramePr>
          <p:nvPr>
            <p:extLst>
              <p:ext uri="{D42A27DB-BD31-4B8C-83A1-F6EECF244321}">
                <p14:modId xmlns:p14="http://schemas.microsoft.com/office/powerpoint/2010/main" val="3177861497"/>
              </p:ext>
            </p:extLst>
          </p:nvPr>
        </p:nvGraphicFramePr>
        <p:xfrm>
          <a:off x="453424" y="2787132"/>
          <a:ext cx="2814955" cy="1730550"/>
        </p:xfrm>
        <a:graphic>
          <a:graphicData uri="http://schemas.openxmlformats.org/drawingml/2006/table">
            <a:tbl>
              <a:tblPr firstRow="1" bandRow="1">
                <a:tableStyleId>{5C22544A-7EE6-4342-B048-85BDC9FD1C3A}</a:tableStyleId>
              </a:tblPr>
              <a:tblGrid>
                <a:gridCol w="1082175">
                  <a:extLst>
                    <a:ext uri="{9D8B030D-6E8A-4147-A177-3AD203B41FA5}">
                      <a16:colId xmlns:a16="http://schemas.microsoft.com/office/drawing/2014/main" val="197037834"/>
                    </a:ext>
                  </a:extLst>
                </a:gridCol>
                <a:gridCol w="1732780">
                  <a:extLst>
                    <a:ext uri="{9D8B030D-6E8A-4147-A177-3AD203B41FA5}">
                      <a16:colId xmlns:a16="http://schemas.microsoft.com/office/drawing/2014/main" val="353703973"/>
                    </a:ext>
                  </a:extLst>
                </a:gridCol>
              </a:tblGrid>
              <a:tr h="127329">
                <a:tc gridSpan="2">
                  <a:txBody>
                    <a:bodyPr/>
                    <a:lstStyle/>
                    <a:p>
                      <a:pPr algn="l"/>
                      <a:r>
                        <a:rPr lang="en-US" sz="800" dirty="0">
                          <a:solidFill>
                            <a:schemeClr val="accent1"/>
                          </a:solidFill>
                          <a:latin typeface="Calibri" panose="020F0502020204030204" pitchFamily="34" charset="0"/>
                          <a:cs typeface="Calibri" panose="020F0502020204030204" pitchFamily="34" charset="0"/>
                        </a:rPr>
                        <a:t>Fund Facts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307071">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Manager</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Laura Fisayo-Kolawole, CFA, </a:t>
                      </a:r>
                    </a:p>
                    <a:p>
                      <a:pPr marL="0" algn="l" defTabSz="514344" rtl="0" eaLnBrk="1" latinLnBrk="0" hangingPunct="1">
                        <a:lnSpc>
                          <a:spcPct val="95000"/>
                        </a:lnSpc>
                        <a:spcBef>
                          <a:spcPts val="0"/>
                        </a:spcBef>
                        <a:spcAft>
                          <a:spcPts val="0"/>
                        </a:spcAft>
                      </a:pPr>
                      <a:r>
                        <a:rPr lang="en-US" sz="700" kern="1200" dirty="0">
                          <a:solidFill>
                            <a:schemeClr val="accent4"/>
                          </a:solidFill>
                          <a:latin typeface="Calibri" panose="020F0502020204030204" pitchFamily="34" charset="0"/>
                          <a:ea typeface="+mn-ea"/>
                          <a:cs typeface="Calibri" panose="020F0502020204030204" pitchFamily="34" charset="0"/>
                        </a:rPr>
                        <a:t>Oyelekan Olorunkosebi CFA</a:t>
                      </a:r>
                    </a:p>
                  </a:txBody>
                  <a:tcPr marL="45720" marR="45720" marT="0" marB="0" anchor="ctr">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5189047"/>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launch date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4 January 2016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size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₦321.97mn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Base currency</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41472"/>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NAV per share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₦157.38</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798474"/>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Total Expense Ratio</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1.63%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4061148"/>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investment</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₦50,000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504811"/>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Annual management fee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1.50%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13907761"/>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Risk profile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High</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4723182"/>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Benchmark</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NSE 30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85853326"/>
                  </a:ext>
                </a:extLst>
              </a:tr>
              <a:tr h="129615">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Custodian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Standard Chartered Bank</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graphicFrame>
        <p:nvGraphicFramePr>
          <p:cNvPr id="28" name="Table 27">
            <a:extLst>
              <a:ext uri="{FF2B5EF4-FFF2-40B4-BE49-F238E27FC236}">
                <a16:creationId xmlns:a16="http://schemas.microsoft.com/office/drawing/2014/main" id="{52C854A8-A489-4987-862D-969FE9498B60}"/>
              </a:ext>
            </a:extLst>
          </p:cNvPr>
          <p:cNvGraphicFramePr>
            <a:graphicFrameLocks noGrp="1"/>
          </p:cNvGraphicFramePr>
          <p:nvPr>
            <p:extLst>
              <p:ext uri="{D42A27DB-BD31-4B8C-83A1-F6EECF244321}">
                <p14:modId xmlns:p14="http://schemas.microsoft.com/office/powerpoint/2010/main" val="211208088"/>
              </p:ext>
            </p:extLst>
          </p:nvPr>
        </p:nvGraphicFramePr>
        <p:xfrm>
          <a:off x="471536" y="4594442"/>
          <a:ext cx="1417906" cy="972188"/>
        </p:xfrm>
        <a:graphic>
          <a:graphicData uri="http://schemas.openxmlformats.org/drawingml/2006/table">
            <a:tbl>
              <a:tblPr firstRow="1" bandRow="1">
                <a:tableStyleId>{5C22544A-7EE6-4342-B048-85BDC9FD1C3A}</a:tableStyleId>
              </a:tblPr>
              <a:tblGrid>
                <a:gridCol w="855368">
                  <a:extLst>
                    <a:ext uri="{9D8B030D-6E8A-4147-A177-3AD203B41FA5}">
                      <a16:colId xmlns:a16="http://schemas.microsoft.com/office/drawing/2014/main" val="197037834"/>
                    </a:ext>
                  </a:extLst>
                </a:gridCol>
                <a:gridCol w="562538">
                  <a:extLst>
                    <a:ext uri="{9D8B030D-6E8A-4147-A177-3AD203B41FA5}">
                      <a16:colId xmlns:a16="http://schemas.microsoft.com/office/drawing/2014/main" val="353703973"/>
                    </a:ext>
                  </a:extLst>
                </a:gridCol>
              </a:tblGrid>
              <a:tr h="176063">
                <a:tc gridSpan="2">
                  <a:txBody>
                    <a:bodyPr/>
                    <a:lstStyle/>
                    <a:p>
                      <a:pPr algn="l"/>
                      <a:r>
                        <a:rPr lang="en-US" sz="800" dirty="0">
                          <a:solidFill>
                            <a:schemeClr val="accent1"/>
                          </a:solidFill>
                          <a:latin typeface="Calibri" panose="020F0502020204030204" pitchFamily="34" charset="0"/>
                          <a:cs typeface="Calibri" panose="020F0502020204030204" pitchFamily="34" charset="0"/>
                        </a:rPr>
                        <a:t>Top 5 equity holdings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159225">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Financial Services</a:t>
                      </a:r>
                    </a:p>
                  </a:txBody>
                  <a:tcPr marL="9525" marR="9525" marT="9525" marB="0" anchor="b">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32.1%</a:t>
                      </a:r>
                    </a:p>
                  </a:txBody>
                  <a:tcPr marL="9525" marR="9525" marT="9525" marB="0" anchor="b">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159225">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Consumer Goods</a:t>
                      </a:r>
                    </a:p>
                  </a:txBody>
                  <a:tcPr marL="9525" marR="9525" marT="9525" marB="0" anchor="b">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16.6%</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59225">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Agriculture</a:t>
                      </a:r>
                    </a:p>
                  </a:txBody>
                  <a:tcPr marL="9525" marR="9525" marT="9525" marB="0" anchor="b">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13.0%</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41472"/>
                  </a:ext>
                </a:extLst>
              </a:tr>
              <a:tr h="159225">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Telecommunications</a:t>
                      </a:r>
                    </a:p>
                  </a:txBody>
                  <a:tcPr marL="9525" marR="9525" marT="9525" marB="0" anchor="b">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8.4%</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798474"/>
                  </a:ext>
                </a:extLst>
              </a:tr>
              <a:tr h="159225">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Industrials</a:t>
                      </a:r>
                    </a:p>
                  </a:txBody>
                  <a:tcPr marL="9525" marR="9525" marT="9525" marB="0" anchor="b">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fontAlgn="b" latinLnBrk="0" hangingPunct="1">
                        <a:lnSpc>
                          <a:spcPct val="95000"/>
                        </a:lnSpc>
                        <a:spcBef>
                          <a:spcPts val="0"/>
                        </a:spcBef>
                        <a:spcAft>
                          <a:spcPts val="0"/>
                        </a:spcAft>
                      </a:pPr>
                      <a:r>
                        <a:rPr lang="en-GB" sz="700" kern="1200" dirty="0">
                          <a:solidFill>
                            <a:schemeClr val="accent4"/>
                          </a:solidFill>
                          <a:latin typeface="Calibri" panose="020F0502020204030204" pitchFamily="34" charset="0"/>
                          <a:ea typeface="+mn-ea"/>
                          <a:cs typeface="Calibri" panose="020F0502020204030204" pitchFamily="34" charset="0"/>
                        </a:rPr>
                        <a:t>4.1%</a:t>
                      </a:r>
                    </a:p>
                  </a:txBody>
                  <a:tcPr marL="9525" marR="9525" marT="9525" marB="0" anchor="b">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4061148"/>
                  </a:ext>
                </a:extLst>
              </a:tr>
            </a:tbl>
          </a:graphicData>
        </a:graphic>
      </p:graphicFrame>
      <p:sp>
        <p:nvSpPr>
          <p:cNvPr id="29" name="TextBox 28">
            <a:extLst>
              <a:ext uri="{FF2B5EF4-FFF2-40B4-BE49-F238E27FC236}">
                <a16:creationId xmlns:a16="http://schemas.microsoft.com/office/drawing/2014/main" id="{F26BE02C-780E-49B0-8399-A09412A3D6E6}"/>
              </a:ext>
            </a:extLst>
          </p:cNvPr>
          <p:cNvSpPr txBox="1"/>
          <p:nvPr/>
        </p:nvSpPr>
        <p:spPr>
          <a:xfrm>
            <a:off x="3446637" y="4125263"/>
            <a:ext cx="1871831" cy="215444"/>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800" b="1" dirty="0">
                <a:solidFill>
                  <a:prstClr val="black">
                    <a:lumMod val="65000"/>
                    <a:lumOff val="35000"/>
                  </a:prstClr>
                </a:solidFill>
                <a:latin typeface="Calibri" panose="020F0502020204030204" pitchFamily="34" charset="0"/>
              </a:rPr>
              <a:t>Historical Prices &amp; Performance</a:t>
            </a:r>
          </a:p>
        </p:txBody>
      </p:sp>
      <p:sp>
        <p:nvSpPr>
          <p:cNvPr id="33" name="TextBox 32">
            <a:extLst>
              <a:ext uri="{FF2B5EF4-FFF2-40B4-BE49-F238E27FC236}">
                <a16:creationId xmlns:a16="http://schemas.microsoft.com/office/drawing/2014/main" id="{AF7270C8-73AA-4B94-AA05-0FDBB4254276}"/>
              </a:ext>
            </a:extLst>
          </p:cNvPr>
          <p:cNvSpPr txBox="1"/>
          <p:nvPr/>
        </p:nvSpPr>
        <p:spPr>
          <a:xfrm>
            <a:off x="336550" y="5704161"/>
            <a:ext cx="3960176" cy="307777"/>
          </a:xfrm>
          <a:prstGeom prst="rect">
            <a:avLst/>
          </a:prstGeom>
          <a:noFill/>
        </p:spPr>
        <p:txBody>
          <a:bodyPr wrap="square" rtlCol="0">
            <a:spAutoFit/>
          </a:bodyPr>
          <a:lstStyle/>
          <a:p>
            <a:r>
              <a:rPr lang="en-US" sz="1400" dirty="0">
                <a:solidFill>
                  <a:schemeClr val="accent1"/>
                </a:solidFill>
                <a:latin typeface="Calibri" panose="020F0502020204030204" pitchFamily="34" charset="0"/>
                <a:cs typeface="Calibri" panose="020F0502020204030204" pitchFamily="34" charset="0"/>
              </a:rPr>
              <a:t>FBN Halal Fund Overview</a:t>
            </a:r>
          </a:p>
        </p:txBody>
      </p:sp>
      <p:sp>
        <p:nvSpPr>
          <p:cNvPr id="34" name="TextBox 33">
            <a:extLst>
              <a:ext uri="{FF2B5EF4-FFF2-40B4-BE49-F238E27FC236}">
                <a16:creationId xmlns:a16="http://schemas.microsoft.com/office/drawing/2014/main" id="{429B4254-3C2B-47D9-B202-567774F5E0E9}"/>
              </a:ext>
            </a:extLst>
          </p:cNvPr>
          <p:cNvSpPr txBox="1"/>
          <p:nvPr/>
        </p:nvSpPr>
        <p:spPr>
          <a:xfrm>
            <a:off x="332740" y="5958434"/>
            <a:ext cx="1847850" cy="261610"/>
          </a:xfrm>
          <a:prstGeom prst="rect">
            <a:avLst/>
          </a:prstGeom>
          <a:noFill/>
        </p:spPr>
        <p:txBody>
          <a:bodyPr wrap="square" rtlCol="0">
            <a:spAutoFit/>
          </a:bodyPr>
          <a:lstStyle/>
          <a:p>
            <a:r>
              <a:rPr lang="en-US" sz="1050" dirty="0">
                <a:solidFill>
                  <a:schemeClr val="accent1"/>
                </a:solidFill>
                <a:latin typeface="Calibri" panose="020F0502020204030204" pitchFamily="34" charset="0"/>
                <a:cs typeface="Calibri" panose="020F0502020204030204" pitchFamily="34" charset="0"/>
              </a:rPr>
              <a:t>Investment objective</a:t>
            </a:r>
          </a:p>
        </p:txBody>
      </p:sp>
      <p:sp>
        <p:nvSpPr>
          <p:cNvPr id="36" name="TextBox 35">
            <a:extLst>
              <a:ext uri="{FF2B5EF4-FFF2-40B4-BE49-F238E27FC236}">
                <a16:creationId xmlns:a16="http://schemas.microsoft.com/office/drawing/2014/main" id="{EFD4A44C-F54F-4ECB-8182-A5EFC18D667B}"/>
              </a:ext>
            </a:extLst>
          </p:cNvPr>
          <p:cNvSpPr txBox="1"/>
          <p:nvPr/>
        </p:nvSpPr>
        <p:spPr>
          <a:xfrm>
            <a:off x="332740" y="6187318"/>
            <a:ext cx="6000750" cy="338554"/>
          </a:xfrm>
          <a:prstGeom prst="rect">
            <a:avLst/>
          </a:prstGeom>
          <a:noFill/>
        </p:spPr>
        <p:txBody>
          <a:bodyPr wrap="square" rtlCol="0">
            <a:spAutoFit/>
          </a:bodyPr>
          <a:lstStyle/>
          <a:p>
            <a:r>
              <a:rPr lang="en-GB" sz="800" dirty="0">
                <a:solidFill>
                  <a:schemeClr val="accent4"/>
                </a:solidFill>
                <a:latin typeface="Calibri" panose="020F0502020204030204" pitchFamily="34" charset="0"/>
                <a:cs typeface="Calibri" panose="020F0502020204030204" pitchFamily="34" charset="0"/>
              </a:rPr>
              <a:t>The Fund is designed to provide long-term income generation by investing in  </a:t>
            </a:r>
            <a:r>
              <a:rPr lang="en-GB" sz="800" dirty="0" err="1">
                <a:solidFill>
                  <a:schemeClr val="accent4"/>
                </a:solidFill>
                <a:latin typeface="Calibri" panose="020F0502020204030204" pitchFamily="34" charset="0"/>
                <a:cs typeface="Calibri" panose="020F0502020204030204" pitchFamily="34" charset="0"/>
              </a:rPr>
              <a:t>Shari’ah</a:t>
            </a:r>
            <a:r>
              <a:rPr lang="en-GB" sz="800" dirty="0">
                <a:solidFill>
                  <a:schemeClr val="accent4"/>
                </a:solidFill>
                <a:latin typeface="Calibri" panose="020F0502020204030204" pitchFamily="34" charset="0"/>
                <a:cs typeface="Calibri" panose="020F0502020204030204" pitchFamily="34" charset="0"/>
              </a:rPr>
              <a:t> compliant instruments such as Sukuks, Ijarah (Lease), </a:t>
            </a:r>
            <a:r>
              <a:rPr lang="en-GB" sz="800" dirty="0" err="1">
                <a:solidFill>
                  <a:schemeClr val="accent4"/>
                </a:solidFill>
                <a:latin typeface="Calibri" panose="020F0502020204030204" pitchFamily="34" charset="0"/>
                <a:cs typeface="Calibri" panose="020F0502020204030204" pitchFamily="34" charset="0"/>
              </a:rPr>
              <a:t>Murabaha</a:t>
            </a:r>
            <a:r>
              <a:rPr lang="en-GB" sz="800" dirty="0">
                <a:solidFill>
                  <a:schemeClr val="accent4"/>
                </a:solidFill>
                <a:latin typeface="Calibri" panose="020F0502020204030204" pitchFamily="34" charset="0"/>
                <a:cs typeface="Calibri" panose="020F0502020204030204" pitchFamily="34" charset="0"/>
              </a:rPr>
              <a:t> (Cost plus mark-up) and </a:t>
            </a:r>
            <a:r>
              <a:rPr lang="en-GB" sz="800" dirty="0" err="1">
                <a:solidFill>
                  <a:schemeClr val="accent4"/>
                </a:solidFill>
                <a:latin typeface="Calibri" panose="020F0502020204030204" pitchFamily="34" charset="0"/>
                <a:cs typeface="Calibri" panose="020F0502020204030204" pitchFamily="34" charset="0"/>
              </a:rPr>
              <a:t>Mudarabah</a:t>
            </a:r>
            <a:r>
              <a:rPr lang="en-GB" sz="800" dirty="0">
                <a:solidFill>
                  <a:schemeClr val="accent4"/>
                </a:solidFill>
                <a:latin typeface="Calibri" panose="020F0502020204030204" pitchFamily="34" charset="0"/>
                <a:cs typeface="Calibri" panose="020F0502020204030204" pitchFamily="34" charset="0"/>
              </a:rPr>
              <a:t> (Working Partner) contracts</a:t>
            </a:r>
            <a:r>
              <a:rPr lang="en-US" sz="800" dirty="0">
                <a:solidFill>
                  <a:schemeClr val="accent4"/>
                </a:solidFill>
                <a:latin typeface="Calibri" panose="020F0502020204030204" pitchFamily="34" charset="0"/>
                <a:cs typeface="Calibri" panose="020F0502020204030204" pitchFamily="34" charset="0"/>
              </a:rPr>
              <a:t>.</a:t>
            </a:r>
          </a:p>
        </p:txBody>
      </p:sp>
      <p:graphicFrame>
        <p:nvGraphicFramePr>
          <p:cNvPr id="48" name="Table 47">
            <a:extLst>
              <a:ext uri="{FF2B5EF4-FFF2-40B4-BE49-F238E27FC236}">
                <a16:creationId xmlns:a16="http://schemas.microsoft.com/office/drawing/2014/main" id="{8EBCB70C-9E8A-4D31-ACA9-064A89BD573B}"/>
              </a:ext>
            </a:extLst>
          </p:cNvPr>
          <p:cNvGraphicFramePr>
            <a:graphicFrameLocks noGrp="1"/>
          </p:cNvGraphicFramePr>
          <p:nvPr>
            <p:extLst>
              <p:ext uri="{D42A27DB-BD31-4B8C-83A1-F6EECF244321}">
                <p14:modId xmlns:p14="http://schemas.microsoft.com/office/powerpoint/2010/main" val="3620730101"/>
              </p:ext>
            </p:extLst>
          </p:nvPr>
        </p:nvGraphicFramePr>
        <p:xfrm>
          <a:off x="422279" y="6514379"/>
          <a:ext cx="3003490" cy="2269761"/>
        </p:xfrm>
        <a:graphic>
          <a:graphicData uri="http://schemas.openxmlformats.org/drawingml/2006/table">
            <a:tbl>
              <a:tblPr firstRow="1" bandRow="1">
                <a:tableStyleId>{5C22544A-7EE6-4342-B048-85BDC9FD1C3A}</a:tableStyleId>
              </a:tblPr>
              <a:tblGrid>
                <a:gridCol w="1154655">
                  <a:extLst>
                    <a:ext uri="{9D8B030D-6E8A-4147-A177-3AD203B41FA5}">
                      <a16:colId xmlns:a16="http://schemas.microsoft.com/office/drawing/2014/main" val="197037834"/>
                    </a:ext>
                  </a:extLst>
                </a:gridCol>
                <a:gridCol w="1848835">
                  <a:extLst>
                    <a:ext uri="{9D8B030D-6E8A-4147-A177-3AD203B41FA5}">
                      <a16:colId xmlns:a16="http://schemas.microsoft.com/office/drawing/2014/main" val="353703973"/>
                    </a:ext>
                  </a:extLst>
                </a:gridCol>
              </a:tblGrid>
              <a:tr h="151665">
                <a:tc gridSpan="2">
                  <a:txBody>
                    <a:bodyPr/>
                    <a:lstStyle/>
                    <a:p>
                      <a:pPr algn="l"/>
                      <a:r>
                        <a:rPr lang="en-US" sz="800" dirty="0">
                          <a:solidFill>
                            <a:schemeClr val="accent1"/>
                          </a:solidFill>
                          <a:latin typeface="Calibri" panose="020F0502020204030204" pitchFamily="34" charset="0"/>
                          <a:cs typeface="Calibri" panose="020F0502020204030204" pitchFamily="34" charset="0"/>
                        </a:rPr>
                        <a:t>Fund Facts</a:t>
                      </a:r>
                    </a:p>
                  </a:txBody>
                  <a:tcPr marL="45720" marR="45720"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tc hMerge="1">
                  <a:txBody>
                    <a:bodyPr/>
                    <a:lstStyle/>
                    <a:p>
                      <a:endParaRPr lang="en-US" sz="900" dirty="0">
                        <a:solidFill>
                          <a:schemeClr val="accent1"/>
                        </a:solidFill>
                        <a:latin typeface="SpeakOT-Heavy" panose="02000506030000020004" pitchFamily="50" charset="0"/>
                      </a:endParaRPr>
                    </a:p>
                  </a:txBody>
                  <a:tcPr anchor="ctr">
                    <a:lnL w="9525" cap="flat" cmpd="sng" algn="ctr">
                      <a:noFill/>
                      <a:prstDash val="solid"/>
                      <a:round/>
                      <a:headEnd type="none" w="med" len="med"/>
                      <a:tailEnd type="none" w="med" len="med"/>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576276815"/>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Manager</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Ifeoluwa Dixon, Tutu Owolabi-Kadiku CFA,</a:t>
                      </a:r>
                      <a:r>
                        <a:rPr lang="en-US" sz="700" baseline="0" dirty="0">
                          <a:solidFill>
                            <a:schemeClr val="accent4"/>
                          </a:solidFill>
                          <a:latin typeface="Calibri" panose="020F0502020204030204" pitchFamily="34" charset="0"/>
                          <a:cs typeface="Calibri" panose="020F0502020204030204" pitchFamily="34" charset="0"/>
                        </a:rPr>
                        <a:t> CAIA, </a:t>
                      </a:r>
                      <a:r>
                        <a:rPr lang="en-US" sz="700" dirty="0">
                          <a:solidFill>
                            <a:schemeClr val="accent4"/>
                          </a:solidFill>
                          <a:latin typeface="Calibri" panose="020F0502020204030204" pitchFamily="34" charset="0"/>
                          <a:cs typeface="Calibri" panose="020F0502020204030204" pitchFamily="34" charset="0"/>
                        </a:rPr>
                        <a:t>Adeyemi Roberts CFA</a:t>
                      </a:r>
                      <a:endParaRPr lang="en-US" sz="700" baseline="0" dirty="0">
                        <a:solidFill>
                          <a:schemeClr val="accent4"/>
                        </a:solidFill>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9525" cap="flat" cmpd="sng" algn="ctr">
                      <a:no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5189047"/>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launch date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4 May 2020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6273393"/>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Fund size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₦5.07bn</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5131058"/>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Base currency</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384147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NAV per share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₦110.83</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79847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investment</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₦5,000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0282474"/>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Minimum holding period</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90 days</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083364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accrual</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Daily</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9366466"/>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Income distribution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Semi-annually (April and October) </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43780919"/>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Total Expense Ratio</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514344" rtl="0" eaLnBrk="1" latinLnBrk="0" hangingPunct="1">
                        <a:lnSpc>
                          <a:spcPct val="95000"/>
                        </a:lnSpc>
                        <a:spcBef>
                          <a:spcPts val="0"/>
                        </a:spcBef>
                        <a:spcAft>
                          <a:spcPts val="0"/>
                        </a:spcAft>
                      </a:pPr>
                      <a:r>
                        <a:rPr lang="en-US" sz="700" kern="1200" dirty="0">
                          <a:solidFill>
                            <a:schemeClr val="accent4"/>
                          </a:solidFill>
                          <a:latin typeface="Calibri" panose="020F0502020204030204" pitchFamily="34" charset="0"/>
                          <a:ea typeface="+mn-ea"/>
                          <a:cs typeface="Calibri" panose="020F0502020204030204" pitchFamily="34" charset="0"/>
                        </a:rPr>
                        <a:t>1.70%</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84061148"/>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Risk profile</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Low-Medium</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4723182"/>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Custodian</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Standard Chartered</a:t>
                      </a: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9795799"/>
                  </a:ext>
                </a:extLst>
              </a:tr>
              <a:tr h="159617">
                <a:tc>
                  <a:txBody>
                    <a:bodyPr/>
                    <a:lstStyle/>
                    <a:p>
                      <a:pPr algn="l">
                        <a:lnSpc>
                          <a:spcPct val="95000"/>
                        </a:lnSpc>
                        <a:spcBef>
                          <a:spcPts val="0"/>
                        </a:spcBef>
                        <a:spcAft>
                          <a:spcPts val="0"/>
                        </a:spcAft>
                      </a:pPr>
                      <a:r>
                        <a:rPr lang="en-US" sz="700" dirty="0">
                          <a:solidFill>
                            <a:schemeClr val="accent4"/>
                          </a:solidFill>
                          <a:latin typeface="Calibri" panose="020F0502020204030204" pitchFamily="34" charset="0"/>
                          <a:cs typeface="Calibri" panose="020F0502020204030204" pitchFamily="34" charset="0"/>
                        </a:rPr>
                        <a:t>Benchmark</a:t>
                      </a:r>
                    </a:p>
                  </a:txBody>
                  <a:tcPr marL="45720" marR="45720" marT="0" marB="0" anchor="ctr">
                    <a:lnL w="9525" cap="flat" cmpd="sng" algn="ctr">
                      <a:noFill/>
                      <a:prstDash val="solid"/>
                      <a:round/>
                      <a:headEnd type="none" w="med" len="med"/>
                      <a:tailEnd type="none" w="med" len="med"/>
                    </a:lnL>
                    <a:lnR w="6350" cap="flat" cmpd="sng" algn="ctr">
                      <a:solidFill>
                        <a:schemeClr val="accent4"/>
                      </a:solidFill>
                      <a:prstDash val="solid"/>
                      <a:round/>
                      <a:headEnd type="none" w="med" len="med"/>
                      <a:tailEnd type="none" w="med" len="med"/>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lnSpc>
                          <a:spcPct val="95000"/>
                        </a:lnSpc>
                        <a:spcBef>
                          <a:spcPts val="0"/>
                        </a:spcBef>
                        <a:spcAft>
                          <a:spcPts val="0"/>
                        </a:spcAft>
                      </a:pPr>
                      <a:r>
                        <a:rPr lang="en-GB" sz="700" dirty="0">
                          <a:solidFill>
                            <a:schemeClr val="accent4"/>
                          </a:solidFill>
                          <a:latin typeface="Calibri" panose="020F0502020204030204" pitchFamily="34" charset="0"/>
                          <a:cs typeface="Calibri" panose="020F0502020204030204" pitchFamily="34" charset="0"/>
                        </a:rPr>
                        <a:t>FGN 3 Year Benchmark Bond</a:t>
                      </a:r>
                      <a:endParaRPr lang="en-US" sz="700" dirty="0">
                        <a:solidFill>
                          <a:schemeClr val="accent4"/>
                        </a:solidFill>
                        <a:latin typeface="Calibri" panose="020F0502020204030204" pitchFamily="34" charset="0"/>
                        <a:cs typeface="Calibri" panose="020F0502020204030204" pitchFamily="34" charset="0"/>
                      </a:endParaRPr>
                    </a:p>
                  </a:txBody>
                  <a:tcPr marL="45720" marR="45720" marT="0" marB="0" anchor="ctr">
                    <a:lnL w="6350" cap="flat" cmpd="sng" algn="ctr">
                      <a:solidFill>
                        <a:schemeClr val="accent4"/>
                      </a:solidFill>
                      <a:prstDash val="solid"/>
                      <a:round/>
                      <a:headEnd type="none" w="med" len="med"/>
                      <a:tailEnd type="none" w="med" len="med"/>
                    </a:lnL>
                    <a:lnR w="12700" cmpd="sng">
                      <a:noFill/>
                    </a:lnR>
                    <a:lnT w="6350" cap="flat" cmpd="sng" algn="ctr">
                      <a:solidFill>
                        <a:schemeClr val="accent4"/>
                      </a:solidFill>
                      <a:prstDash val="solid"/>
                      <a:round/>
                      <a:headEnd type="none" w="med" len="med"/>
                      <a:tailEnd type="none" w="med" len="med"/>
                    </a:lnT>
                    <a:lnB w="6350" cap="flat" cmpd="sng" algn="ctr">
                      <a:solidFill>
                        <a:schemeClr val="accent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bl>
          </a:graphicData>
        </a:graphic>
      </p:graphicFrame>
      <p:sp>
        <p:nvSpPr>
          <p:cNvPr id="23" name="TextBox 22">
            <a:extLst>
              <a:ext uri="{FF2B5EF4-FFF2-40B4-BE49-F238E27FC236}">
                <a16:creationId xmlns:a16="http://schemas.microsoft.com/office/drawing/2014/main" id="{2F8A42BC-0884-455C-A39D-5455B17A3710}"/>
              </a:ext>
            </a:extLst>
          </p:cNvPr>
          <p:cNvSpPr txBox="1"/>
          <p:nvPr/>
        </p:nvSpPr>
        <p:spPr>
          <a:xfrm>
            <a:off x="3446637" y="8002869"/>
            <a:ext cx="1871831" cy="215444"/>
          </a:xfrm>
          <a:prstGeom prst="rect">
            <a:avLst/>
          </a:prstGeom>
          <a:noFill/>
        </p:spPr>
        <p:txBody>
          <a:bodyPr wrap="square" rtlCol="0">
            <a:spAutoFit/>
          </a:bodyPr>
          <a:lstStyle/>
          <a:p>
            <a:pPr>
              <a:defRPr lang="en-GB" sz="800" b="0" i="0" u="none" strike="noStrike" kern="1200" spc="0" baseline="0">
                <a:solidFill>
                  <a:prstClr val="black">
                    <a:lumMod val="65000"/>
                    <a:lumOff val="35000"/>
                  </a:prstClr>
                </a:solidFill>
                <a:latin typeface="Calibri" panose="020F0502020204030204" pitchFamily="34" charset="0"/>
                <a:ea typeface="+mn-ea"/>
                <a:cs typeface="+mn-cs"/>
              </a:defRPr>
            </a:pPr>
            <a:r>
              <a:rPr lang="en-US" sz="800" b="1" dirty="0">
                <a:solidFill>
                  <a:prstClr val="black">
                    <a:lumMod val="65000"/>
                    <a:lumOff val="35000"/>
                  </a:prstClr>
                </a:solidFill>
                <a:latin typeface="Calibri" panose="020F0502020204030204" pitchFamily="34" charset="0"/>
              </a:rPr>
              <a:t>Historical Prices &amp; Performance</a:t>
            </a:r>
          </a:p>
        </p:txBody>
      </p:sp>
      <p:sp>
        <p:nvSpPr>
          <p:cNvPr id="32" name="Text Placeholder 3">
            <a:extLst>
              <a:ext uri="{FF2B5EF4-FFF2-40B4-BE49-F238E27FC236}">
                <a16:creationId xmlns:a16="http://schemas.microsoft.com/office/drawing/2014/main" id="{1EF69EE4-F977-4024-A8CB-DC5020417A85}"/>
              </a:ext>
            </a:extLst>
          </p:cNvPr>
          <p:cNvSpPr>
            <a:spLocks noGrp="1"/>
          </p:cNvSpPr>
          <p:nvPr>
            <p:ph type="body" sz="quarter" idx="12"/>
          </p:nvPr>
        </p:nvSpPr>
        <p:spPr>
          <a:xfrm>
            <a:off x="332740" y="1393524"/>
            <a:ext cx="3960176" cy="215444"/>
          </a:xfrm>
        </p:spPr>
        <p:txBody>
          <a:bodyPr/>
          <a:lstStyle/>
          <a:p>
            <a:r>
              <a:rPr lang="en-US" dirty="0">
                <a:latin typeface="Calibri" panose="020F0502020204030204" pitchFamily="34" charset="0"/>
                <a:cs typeface="Calibri" panose="020F0502020204030204" pitchFamily="34" charset="0"/>
              </a:rPr>
              <a:t>All data as at 30 June 2021 unless otherwise stated</a:t>
            </a:r>
          </a:p>
        </p:txBody>
      </p:sp>
      <p:sp>
        <p:nvSpPr>
          <p:cNvPr id="2" name="TextBox 1">
            <a:extLst>
              <a:ext uri="{FF2B5EF4-FFF2-40B4-BE49-F238E27FC236}">
                <a16:creationId xmlns:a16="http://schemas.microsoft.com/office/drawing/2014/main" id="{334C43AA-9CDB-4AAC-A6C0-60E5378CBB8C}"/>
              </a:ext>
            </a:extLst>
          </p:cNvPr>
          <p:cNvSpPr txBox="1"/>
          <p:nvPr/>
        </p:nvSpPr>
        <p:spPr>
          <a:xfrm>
            <a:off x="3425769" y="2757863"/>
            <a:ext cx="2440259" cy="230832"/>
          </a:xfrm>
          <a:prstGeom prst="rect">
            <a:avLst/>
          </a:prstGeom>
          <a:noFill/>
        </p:spPr>
        <p:txBody>
          <a:bodyPr wrap="square" rtlCol="0">
            <a:spAutoFit/>
          </a:bodyPr>
          <a:lstStyle/>
          <a:p>
            <a:pPr>
              <a:defRPr sz="900" b="1" i="0" u="none" strike="noStrike" kern="1200" spc="0" baseline="0">
                <a:solidFill>
                  <a:prstClr val="black">
                    <a:lumMod val="65000"/>
                    <a:lumOff val="35000"/>
                  </a:prstClr>
                </a:solidFill>
                <a:latin typeface="Calibri" panose="020F0502020204030204" pitchFamily="34" charset="0"/>
                <a:ea typeface="+mn-ea"/>
                <a:cs typeface="Calibri" panose="020F0502020204030204" pitchFamily="34" charset="0"/>
              </a:defRPr>
            </a:pPr>
            <a:r>
              <a:rPr lang="en-GB" sz="900" b="1" dirty="0">
                <a:solidFill>
                  <a:prstClr val="black">
                    <a:lumMod val="65000"/>
                    <a:lumOff val="35000"/>
                  </a:prstClr>
                </a:solidFill>
                <a:latin typeface="Calibri" panose="020F0502020204030204" pitchFamily="34" charset="0"/>
                <a:cs typeface="Calibri" panose="020F0502020204030204" pitchFamily="34" charset="0"/>
              </a:rPr>
              <a:t>Assets Allocation</a:t>
            </a:r>
            <a:endParaRPr lang="en-NG" sz="900" b="1" dirty="0">
              <a:solidFill>
                <a:prstClr val="black">
                  <a:lumMod val="65000"/>
                  <a:lumOff val="35000"/>
                </a:prstClr>
              </a:solidFill>
              <a:latin typeface="Calibri" panose="020F0502020204030204" pitchFamily="34" charset="0"/>
              <a:cs typeface="Calibri" panose="020F0502020204030204" pitchFamily="34" charset="0"/>
            </a:endParaRPr>
          </a:p>
        </p:txBody>
      </p:sp>
      <p:sp>
        <p:nvSpPr>
          <p:cNvPr id="31" name="TextBox 30">
            <a:extLst>
              <a:ext uri="{FF2B5EF4-FFF2-40B4-BE49-F238E27FC236}">
                <a16:creationId xmlns:a16="http://schemas.microsoft.com/office/drawing/2014/main" id="{CEAFEB25-23FF-414E-A60E-3640543A9310}"/>
              </a:ext>
            </a:extLst>
          </p:cNvPr>
          <p:cNvSpPr txBox="1"/>
          <p:nvPr/>
        </p:nvSpPr>
        <p:spPr>
          <a:xfrm>
            <a:off x="3446637" y="6442753"/>
            <a:ext cx="2440259" cy="230832"/>
          </a:xfrm>
          <a:prstGeom prst="rect">
            <a:avLst/>
          </a:prstGeom>
          <a:noFill/>
        </p:spPr>
        <p:txBody>
          <a:bodyPr wrap="square" rtlCol="0">
            <a:spAutoFit/>
          </a:bodyPr>
          <a:lstStyle/>
          <a:p>
            <a:pPr>
              <a:defRPr sz="900" b="1" i="0" u="none" strike="noStrike" kern="1200" spc="0" baseline="0">
                <a:solidFill>
                  <a:prstClr val="black">
                    <a:lumMod val="65000"/>
                    <a:lumOff val="35000"/>
                  </a:prstClr>
                </a:solidFill>
                <a:latin typeface="Calibri" panose="020F0502020204030204" pitchFamily="34" charset="0"/>
                <a:ea typeface="+mn-ea"/>
                <a:cs typeface="Calibri" panose="020F0502020204030204" pitchFamily="34" charset="0"/>
              </a:defRPr>
            </a:pPr>
            <a:r>
              <a:rPr lang="en-GB" sz="900" b="1" dirty="0">
                <a:solidFill>
                  <a:prstClr val="black">
                    <a:lumMod val="65000"/>
                    <a:lumOff val="35000"/>
                  </a:prstClr>
                </a:solidFill>
                <a:latin typeface="Calibri" panose="020F0502020204030204" pitchFamily="34" charset="0"/>
                <a:cs typeface="Calibri" panose="020F0502020204030204" pitchFamily="34" charset="0"/>
              </a:rPr>
              <a:t>Assets Allocation</a:t>
            </a:r>
            <a:endParaRPr lang="en-NG" sz="900" b="1" dirty="0">
              <a:solidFill>
                <a:prstClr val="black">
                  <a:lumMod val="65000"/>
                  <a:lumOff val="35000"/>
                </a:prstClr>
              </a:solidFill>
              <a:latin typeface="Calibri" panose="020F0502020204030204" pitchFamily="34" charset="0"/>
              <a:cs typeface="Calibri" panose="020F0502020204030204" pitchFamily="34" charset="0"/>
            </a:endParaRPr>
          </a:p>
        </p:txBody>
      </p:sp>
      <p:graphicFrame>
        <p:nvGraphicFramePr>
          <p:cNvPr id="22" name="Chart 21">
            <a:extLst>
              <a:ext uri="{FF2B5EF4-FFF2-40B4-BE49-F238E27FC236}">
                <a16:creationId xmlns:a16="http://schemas.microsoft.com/office/drawing/2014/main" id="{BB2A5478-F7D1-4FA2-920B-4A267C35E252}"/>
              </a:ext>
            </a:extLst>
          </p:cNvPr>
          <p:cNvGraphicFramePr>
            <a:graphicFrameLocks/>
          </p:cNvGraphicFramePr>
          <p:nvPr>
            <p:extLst>
              <p:ext uri="{D42A27DB-BD31-4B8C-83A1-F6EECF244321}">
                <p14:modId xmlns:p14="http://schemas.microsoft.com/office/powerpoint/2010/main" val="276625810"/>
              </p:ext>
            </p:extLst>
          </p:nvPr>
        </p:nvGraphicFramePr>
        <p:xfrm>
          <a:off x="3718695" y="2557822"/>
          <a:ext cx="2900174" cy="161224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7" name="Chart 36">
            <a:extLst>
              <a:ext uri="{FF2B5EF4-FFF2-40B4-BE49-F238E27FC236}">
                <a16:creationId xmlns:a16="http://schemas.microsoft.com/office/drawing/2014/main" id="{1E131C64-2685-4464-9D15-FB34559CAEFD}"/>
              </a:ext>
            </a:extLst>
          </p:cNvPr>
          <p:cNvGraphicFramePr>
            <a:graphicFrameLocks/>
          </p:cNvGraphicFramePr>
          <p:nvPr>
            <p:extLst>
              <p:ext uri="{D42A27DB-BD31-4B8C-83A1-F6EECF244321}">
                <p14:modId xmlns:p14="http://schemas.microsoft.com/office/powerpoint/2010/main" val="1760698966"/>
              </p:ext>
            </p:extLst>
          </p:nvPr>
        </p:nvGraphicFramePr>
        <p:xfrm>
          <a:off x="3489945" y="4217396"/>
          <a:ext cx="3003728" cy="19838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8" name="Chart 37">
            <a:extLst>
              <a:ext uri="{FF2B5EF4-FFF2-40B4-BE49-F238E27FC236}">
                <a16:creationId xmlns:a16="http://schemas.microsoft.com/office/drawing/2014/main" id="{53C2F95B-2948-460A-94F7-ECFE3BDBAA86}"/>
              </a:ext>
            </a:extLst>
          </p:cNvPr>
          <p:cNvGraphicFramePr>
            <a:graphicFrameLocks/>
          </p:cNvGraphicFramePr>
          <p:nvPr>
            <p:extLst>
              <p:ext uri="{D42A27DB-BD31-4B8C-83A1-F6EECF244321}">
                <p14:modId xmlns:p14="http://schemas.microsoft.com/office/powerpoint/2010/main" val="2766212564"/>
              </p:ext>
            </p:extLst>
          </p:nvPr>
        </p:nvGraphicFramePr>
        <p:xfrm>
          <a:off x="3425769" y="6265663"/>
          <a:ext cx="3123196" cy="19838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0" name="Chart 39">
            <a:extLst>
              <a:ext uri="{FF2B5EF4-FFF2-40B4-BE49-F238E27FC236}">
                <a16:creationId xmlns:a16="http://schemas.microsoft.com/office/drawing/2014/main" id="{E1220156-2101-498A-8A37-EBB5E3046117}"/>
              </a:ext>
            </a:extLst>
          </p:cNvPr>
          <p:cNvGraphicFramePr>
            <a:graphicFrameLocks/>
          </p:cNvGraphicFramePr>
          <p:nvPr>
            <p:extLst>
              <p:ext uri="{D42A27DB-BD31-4B8C-83A1-F6EECF244321}">
                <p14:modId xmlns:p14="http://schemas.microsoft.com/office/powerpoint/2010/main" val="4045382563"/>
              </p:ext>
            </p:extLst>
          </p:nvPr>
        </p:nvGraphicFramePr>
        <p:xfrm>
          <a:off x="3515308" y="8153423"/>
          <a:ext cx="3578221" cy="161224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92899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1040D4-ADCA-F546-B635-0704C5D8E0FC}"/>
              </a:ext>
            </a:extLst>
          </p:cNvPr>
          <p:cNvSpPr txBox="1"/>
          <p:nvPr/>
        </p:nvSpPr>
        <p:spPr>
          <a:xfrm>
            <a:off x="347637" y="6565924"/>
            <a:ext cx="6108699" cy="2626792"/>
          </a:xfrm>
          <a:prstGeom prst="rect">
            <a:avLst/>
          </a:prstGeom>
          <a:noFill/>
        </p:spPr>
        <p:txBody>
          <a:bodyPr wrap="square" rtlCol="0">
            <a:noAutofit/>
          </a:bodyPr>
          <a:lstStyle/>
          <a:p>
            <a:pPr marL="171450" indent="-171450" algn="just">
              <a:buFont typeface="Wingdings" panose="05000000000000000000" pitchFamily="2" charset="2"/>
              <a:buChar char="q"/>
            </a:pPr>
            <a:r>
              <a:rPr lang="en-GB" sz="800" dirty="0">
                <a:solidFill>
                  <a:srgbClr val="485865"/>
                </a:solidFill>
                <a:latin typeface="Calibri" panose="020F0502020204030204" pitchFamily="34" charset="0"/>
                <a:cs typeface="Calibri" panose="020F0502020204030204" pitchFamily="34" charset="0"/>
              </a:rPr>
              <a:t>Redemption period: 3 - 5 business days.</a:t>
            </a:r>
          </a:p>
          <a:p>
            <a:pPr marL="171450" indent="-171450" algn="just">
              <a:buFont typeface="Wingdings" panose="05000000000000000000" pitchFamily="2" charset="2"/>
              <a:buChar char="q"/>
            </a:pPr>
            <a:endParaRPr lang="en-GB" sz="800" dirty="0">
              <a:solidFill>
                <a:srgbClr val="485865"/>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q"/>
            </a:pPr>
            <a:r>
              <a:rPr lang="en-GB" sz="800" dirty="0">
                <a:solidFill>
                  <a:srgbClr val="485865"/>
                </a:solidFill>
                <a:latin typeface="Calibri" panose="020F0502020204030204" pitchFamily="34" charset="0"/>
                <a:cs typeface="Calibri" panose="020F0502020204030204" pitchFamily="34" charset="0"/>
              </a:rPr>
              <a:t>No additional charges are applied on redemption. However, units redeemed earlier than the minimum holding period will incur a processing fee of 20% on the income earned on the value of such redemptions.</a:t>
            </a:r>
          </a:p>
          <a:p>
            <a:pPr marL="171450" indent="-171450" algn="just">
              <a:buFont typeface="Wingdings" panose="05000000000000000000" pitchFamily="2" charset="2"/>
              <a:buChar char="q"/>
            </a:pPr>
            <a:endParaRPr lang="en-GB" sz="800" dirty="0">
              <a:solidFill>
                <a:srgbClr val="485865"/>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q"/>
            </a:pPr>
            <a:r>
              <a:rPr lang="en-GB" sz="800" dirty="0">
                <a:solidFill>
                  <a:srgbClr val="485865"/>
                </a:solidFill>
                <a:latin typeface="Calibri" panose="020F0502020204030204" pitchFamily="34" charset="0"/>
                <a:cs typeface="Calibri" panose="020F0502020204030204" pitchFamily="34" charset="0"/>
              </a:rPr>
              <a:t>The Funds range from ‘Low-High’ risk profile depending on what security it is invested in. The value of securities may change significantly depending on economic, political, inflationary and interest rate conditions.</a:t>
            </a:r>
          </a:p>
          <a:p>
            <a:pPr marL="171450" indent="-171450" algn="just">
              <a:buFont typeface="Wingdings" panose="05000000000000000000" pitchFamily="2" charset="2"/>
              <a:buChar char="q"/>
            </a:pPr>
            <a:endParaRPr lang="en-GB" sz="800" dirty="0">
              <a:solidFill>
                <a:srgbClr val="485865"/>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q"/>
            </a:pPr>
            <a:r>
              <a:rPr lang="en-GB" sz="800" dirty="0">
                <a:solidFill>
                  <a:srgbClr val="485865"/>
                </a:solidFill>
                <a:latin typeface="Calibri" panose="020F0502020204030204" pitchFamily="34" charset="0"/>
                <a:cs typeface="Calibri" panose="020F0502020204030204" pitchFamily="34" charset="0"/>
              </a:rPr>
              <a:t>Bid prices and yield to maturity are stated net of fees and expenses with dividends reinvested (where applicable).</a:t>
            </a:r>
          </a:p>
          <a:p>
            <a:pPr marL="171450" indent="-171450" algn="just">
              <a:buFont typeface="Wingdings" panose="05000000000000000000" pitchFamily="2" charset="2"/>
              <a:buChar char="q"/>
            </a:pPr>
            <a:endParaRPr lang="en-GB" sz="800" dirty="0">
              <a:solidFill>
                <a:srgbClr val="485865"/>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q"/>
            </a:pPr>
            <a:r>
              <a:rPr lang="en-GB" sz="800" dirty="0">
                <a:solidFill>
                  <a:srgbClr val="485865"/>
                </a:solidFill>
                <a:latin typeface="Calibri" panose="020F0502020204030204" pitchFamily="34" charset="0"/>
                <a:cs typeface="Calibri" panose="020F0502020204030204" pitchFamily="34" charset="0"/>
              </a:rPr>
              <a:t>The yield to maturity (YTM) is the rate of return anticipated on the portfolio if the current bonds in the portfolio were held until the end of their lifetime. YTM is an annualised rate and takes into account the current market price, par value, coupon interest rate and time to maturity for each bond in the portfolio. It is also assumes that all coupon payments are reinvested at the same rate as the bond’s current yield.  </a:t>
            </a:r>
          </a:p>
          <a:p>
            <a:pPr marL="228600" indent="-228600" algn="just">
              <a:buFont typeface="Wingdings" panose="05000000000000000000" pitchFamily="2" charset="2"/>
              <a:buChar char="q"/>
            </a:pPr>
            <a:endParaRPr lang="en-GB" sz="800" dirty="0">
              <a:solidFill>
                <a:srgbClr val="485865"/>
              </a:solidFill>
              <a:latin typeface="Calibri" panose="020F0502020204030204" pitchFamily="34" charset="0"/>
              <a:cs typeface="Calibri" panose="020F0502020204030204" pitchFamily="34" charset="0"/>
            </a:endParaRPr>
          </a:p>
          <a:p>
            <a:pPr marL="171450" indent="-171450" algn="just">
              <a:buFont typeface="Wingdings" panose="05000000000000000000" pitchFamily="2" charset="2"/>
              <a:buChar char="q"/>
            </a:pPr>
            <a:r>
              <a:rPr lang="en-GB" sz="800" dirty="0">
                <a:solidFill>
                  <a:srgbClr val="485865"/>
                </a:solidFill>
                <a:latin typeface="Calibri" panose="020F0502020204030204" pitchFamily="34" charset="0"/>
                <a:cs typeface="Calibri" panose="020F0502020204030204" pitchFamily="34" charset="0"/>
              </a:rPr>
              <a:t>Past performance is not a guide to the future. The price of investments and the income from them may fall as well as rise and investors may not get back the full amount invested</a:t>
            </a:r>
          </a:p>
          <a:p>
            <a:endParaRPr lang="en-ZA" sz="800" dirty="0">
              <a:solidFill>
                <a:srgbClr val="485865"/>
              </a:solidFill>
            </a:endParaRPr>
          </a:p>
        </p:txBody>
      </p:sp>
      <p:sp>
        <p:nvSpPr>
          <p:cNvPr id="12" name="TextBox 11">
            <a:extLst>
              <a:ext uri="{FF2B5EF4-FFF2-40B4-BE49-F238E27FC236}">
                <a16:creationId xmlns:a16="http://schemas.microsoft.com/office/drawing/2014/main" id="{F145A4E5-7BDA-48AD-BEF5-E4EF1C91007A}"/>
              </a:ext>
            </a:extLst>
          </p:cNvPr>
          <p:cNvSpPr txBox="1"/>
          <p:nvPr/>
        </p:nvSpPr>
        <p:spPr>
          <a:xfrm>
            <a:off x="347637" y="2065246"/>
            <a:ext cx="6172835" cy="3211908"/>
          </a:xfrm>
          <a:prstGeom prst="rect">
            <a:avLst/>
          </a:prstGeom>
          <a:noFill/>
        </p:spPr>
        <p:txBody>
          <a:bodyPr wrap="square" rtlCol="0">
            <a:noAutofit/>
          </a:bodyPr>
          <a:lstStyle/>
          <a:p>
            <a:pPr marL="171450" indent="-171450" algn="just">
              <a:buFont typeface="Arial" panose="020B0604020202020204" pitchFamily="34" charset="0"/>
              <a:buChar char="•"/>
            </a:pPr>
            <a:r>
              <a:rPr lang="en-GB" sz="800" dirty="0">
                <a:solidFill>
                  <a:schemeClr val="accent4"/>
                </a:solidFill>
                <a:latin typeface="Calibri" panose="020F0502020204030204" pitchFamily="34" charset="0"/>
                <a:cs typeface="Calibri" panose="020F0502020204030204" pitchFamily="34" charset="0"/>
              </a:rPr>
              <a:t>With oil prices surging more than 45% in the first half of 2021, there is a likelihood for further rise in the coming period on the back of a continuous rollout of Covid-19 vaccines and gradual easing of lockdown measures which paves way for more demand recovery. The immediate sticking point, however, appears to be the disagreements between OPEC and its allies over how the output quotas of some countries are calculated. The United Arab Emirates officials, for instance, believe they have been bearing a disproportionate burden of production cuts. Hence, UAE rejected the deal to ramp up oil supply at the recently held meeting until baseline for its production cuts are changed. Nonetheless, conclusive agreements are expected to be reached at their next meeting and we expect the group to take a cautious approach to ease supply without depressing prices.</a:t>
            </a:r>
          </a:p>
          <a:p>
            <a:pPr marL="171450" indent="-171450" algn="just">
              <a:buFont typeface="Arial" panose="020B0604020202020204" pitchFamily="34" charset="0"/>
              <a:buChar char="•"/>
            </a:pPr>
            <a:endParaRPr lang="en-GB" sz="800" dirty="0">
              <a:solidFill>
                <a:schemeClr val="accent4"/>
              </a:solidFill>
              <a:latin typeface="Calibri" panose="020F0502020204030204" pitchFamily="34" charset="0"/>
              <a:cs typeface="Calibri" panose="020F0502020204030204" pitchFamily="34" charset="0"/>
            </a:endParaRPr>
          </a:p>
          <a:p>
            <a:pPr marL="171450" indent="-171450" algn="just">
              <a:buFont typeface="Arial" panose="020B0604020202020204" pitchFamily="34" charset="0"/>
              <a:buChar char="•"/>
            </a:pPr>
            <a:r>
              <a:rPr lang="en-GB" sz="800" dirty="0">
                <a:solidFill>
                  <a:schemeClr val="accent4"/>
                </a:solidFill>
                <a:latin typeface="Calibri" panose="020F0502020204030204" pitchFamily="34" charset="0"/>
                <a:cs typeface="Calibri" panose="020F0502020204030204" pitchFamily="34" charset="0"/>
              </a:rPr>
              <a:t>Unlike the global equities and most of the other African and regional markets, the Nigerian bourse remained downbeat for most part of half year 2021. In terms of market valuation, price to earnings (P/E) ratio of the equities market as at half year printed below its peers at 14.17x (vs. Ghana: 17.06x, Kenya: 14.23x, South Africa: 19.58x), which highlights investors’ bearish sentiment. Similarly, the All Share Index as at H1:2021 (-5.43%), underperformed its African peers and overall Frontier Market (+0.09%). Going into the second half of the year, we are still less optimistic about a turnaround except yields in the fixed income market depress significantly to trigger a rotation back to equities. </a:t>
            </a:r>
          </a:p>
          <a:p>
            <a:pPr lvl="0" algn="just"/>
            <a:endParaRPr lang="en-GB" sz="800" dirty="0">
              <a:solidFill>
                <a:schemeClr val="accent4"/>
              </a:solidFill>
              <a:latin typeface="Calibri" panose="020F0502020204030204" pitchFamily="34" charset="0"/>
              <a:cs typeface="Calibri" panose="020F0502020204030204" pitchFamily="34" charset="0"/>
            </a:endParaRPr>
          </a:p>
          <a:p>
            <a:pPr marL="171450" lvl="0" indent="-171450" algn="just">
              <a:buFont typeface="Arial" panose="020B0604020202020204" pitchFamily="34" charset="0"/>
              <a:buChar char="•"/>
            </a:pPr>
            <a:r>
              <a:rPr lang="en-GB" sz="800" dirty="0">
                <a:solidFill>
                  <a:schemeClr val="accent4"/>
                </a:solidFill>
                <a:latin typeface="Calibri" panose="020F0502020204030204" pitchFamily="34" charset="0"/>
                <a:cs typeface="Calibri" panose="020F0502020204030204" pitchFamily="34" charset="0"/>
              </a:rPr>
              <a:t>Yields in the fixed income market retreated in the month of June as buy side activities dominated with investors closing out their positions for half year. We expect the prevailing demand pressure to persist in July given the significant amount of Open Market Operations (OMO) and bond maturities, as well as coupons that would hit the system. This should spur demand for fixed income instruments in the short term..</a:t>
            </a:r>
          </a:p>
          <a:p>
            <a:pPr marL="171450" lvl="0" indent="-171450" algn="just">
              <a:buFont typeface="Arial" panose="020B0604020202020204" pitchFamily="34" charset="0"/>
              <a:buChar char="•"/>
            </a:pPr>
            <a:endParaRPr lang="en-GB" sz="800" dirty="0">
              <a:solidFill>
                <a:schemeClr val="accent4"/>
              </a:solidFill>
              <a:latin typeface="Calibri" panose="020F0502020204030204" pitchFamily="34" charset="0"/>
              <a:cs typeface="Calibri" panose="020F0502020204030204" pitchFamily="34" charset="0"/>
            </a:endParaRPr>
          </a:p>
          <a:p>
            <a:pPr marL="171450" lvl="0" indent="-171450" algn="just">
              <a:buFont typeface="Arial" panose="020B0604020202020204" pitchFamily="34" charset="0"/>
              <a:buChar char="•"/>
            </a:pPr>
            <a:r>
              <a:rPr lang="en-GB" sz="800" dirty="0">
                <a:solidFill>
                  <a:schemeClr val="accent4"/>
                </a:solidFill>
                <a:latin typeface="Calibri" panose="020F0502020204030204" pitchFamily="34" charset="0"/>
                <a:cs typeface="Calibri" panose="020F0502020204030204" pitchFamily="34" charset="0"/>
              </a:rPr>
              <a:t>The SSA Eurobond market enjoyed patronage in the first half of the year on the back of improved oil prices and optimism around recovery in major economies. There were also new issues during the period especially from Ghana, which further spurred investors’ participation in that space. Although, uncertainties around monetary policies especially in the US has recently dampened investors’ sentiment, we expect this to gradually wane off even as Fed officials reassure the market that they have no plans for interest rate hikes yet. We also expect the FGN to eventually issue the much-anticipated Eurobond expected to fund the budget deficit by H2:2021.</a:t>
            </a:r>
            <a:endParaRPr lang="en-GB" sz="800" dirty="0">
              <a:solidFill>
                <a:schemeClr val="accent4"/>
              </a:solidFill>
              <a:highlight>
                <a:srgbClr val="FFFF00"/>
              </a:highlight>
              <a:latin typeface="Calibri" panose="020F0502020204030204" pitchFamily="34" charset="0"/>
              <a:cs typeface="Calibri" panose="020F0502020204030204" pitchFamily="34" charset="0"/>
            </a:endParaRPr>
          </a:p>
        </p:txBody>
      </p:sp>
      <p:sp>
        <p:nvSpPr>
          <p:cNvPr id="8" name="Text Placeholder 3">
            <a:extLst>
              <a:ext uri="{FF2B5EF4-FFF2-40B4-BE49-F238E27FC236}">
                <a16:creationId xmlns:a16="http://schemas.microsoft.com/office/drawing/2014/main" id="{B03C9A35-ED82-47EC-BB5E-311F6DD84315}"/>
              </a:ext>
            </a:extLst>
          </p:cNvPr>
          <p:cNvSpPr>
            <a:spLocks noGrp="1"/>
          </p:cNvSpPr>
          <p:nvPr>
            <p:ph type="body" sz="quarter" idx="12"/>
          </p:nvPr>
        </p:nvSpPr>
        <p:spPr>
          <a:xfrm>
            <a:off x="332740" y="1393524"/>
            <a:ext cx="3960176" cy="215444"/>
          </a:xfrm>
        </p:spPr>
        <p:txBody>
          <a:bodyPr/>
          <a:lstStyle/>
          <a:p>
            <a:r>
              <a:rPr lang="en-US" dirty="0">
                <a:latin typeface="Calibri" panose="020F0502020204030204" pitchFamily="34" charset="0"/>
                <a:cs typeface="Calibri" panose="020F0502020204030204" pitchFamily="34" charset="0"/>
              </a:rPr>
              <a:t>All data as at 30 June 2021 unless otherwise stated</a:t>
            </a:r>
          </a:p>
        </p:txBody>
      </p:sp>
    </p:spTree>
    <p:extLst>
      <p:ext uri="{BB962C8B-B14F-4D97-AF65-F5344CB8AC3E}">
        <p14:creationId xmlns:p14="http://schemas.microsoft.com/office/powerpoint/2010/main" val="4142903459"/>
      </p:ext>
    </p:extLst>
  </p:cSld>
  <p:clrMapOvr>
    <a:masterClrMapping/>
  </p:clrMapOvr>
</p:sld>
</file>

<file path=ppt/theme/theme1.xml><?xml version="1.0" encoding="utf-8"?>
<a:theme xmlns:a="http://schemas.openxmlformats.org/drawingml/2006/main" name="Office Theme">
  <a:themeElements>
    <a:clrScheme name="FBNQuest">
      <a:dk1>
        <a:sysClr val="windowText" lastClr="000000"/>
      </a:dk1>
      <a:lt1>
        <a:sysClr val="window" lastClr="FFFFFF"/>
      </a:lt1>
      <a:dk2>
        <a:srgbClr val="44546A"/>
      </a:dk2>
      <a:lt2>
        <a:srgbClr val="E7E6E6"/>
      </a:lt2>
      <a:accent1>
        <a:srgbClr val="002E5A"/>
      </a:accent1>
      <a:accent2>
        <a:srgbClr val="D2D7DB"/>
      </a:accent2>
      <a:accent3>
        <a:srgbClr val="FFFFFF"/>
      </a:accent3>
      <a:accent4>
        <a:srgbClr val="54616C"/>
      </a:accent4>
      <a:accent5>
        <a:srgbClr val="000000"/>
      </a:accent5>
      <a:accent6>
        <a:srgbClr val="B2025B"/>
      </a:accent6>
      <a:hlink>
        <a:srgbClr val="0563C1"/>
      </a:hlink>
      <a:folHlink>
        <a:srgbClr val="954F72"/>
      </a:folHlink>
    </a:clrScheme>
    <a:fontScheme name="FBNQuest">
      <a:majorFont>
        <a:latin typeface="SpeakOT-Heavy"/>
        <a:ea typeface=""/>
        <a:cs typeface=""/>
      </a:majorFont>
      <a:minorFont>
        <a:latin typeface="SpeakOT-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8432</TotalTime>
  <Words>2730</Words>
  <Application>Microsoft Office PowerPoint</Application>
  <PresentationFormat>A4 Paper (210x297 mm)</PresentationFormat>
  <Paragraphs>354</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SpeakOT-Heavy</vt:lpstr>
      <vt:lpstr>SpeakOT-Regular</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Oluwabusola Akinyele</dc:creator>
  <cp:lastModifiedBy>Shalewa Olanrewaju</cp:lastModifiedBy>
  <cp:revision>399</cp:revision>
  <dcterms:created xsi:type="dcterms:W3CDTF">2019-05-29T09:51:11Z</dcterms:created>
  <dcterms:modified xsi:type="dcterms:W3CDTF">2021-07-06T15:37:46Z</dcterms:modified>
</cp:coreProperties>
</file>