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5" r:id="rId5"/>
    <p:sldId id="273" r:id="rId6"/>
    <p:sldId id="264" r:id="rId7"/>
    <p:sldId id="270" r:id="rId8"/>
    <p:sldId id="266" r:id="rId9"/>
    <p:sldId id="271" r:id="rId10"/>
    <p:sldId id="269" r:id="rId11"/>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992E36-104A-F8F1-61DC-F03BA1A639C0}" name="Ifeoluwa Dixon" initials="ID" userId="S::Ifeoluwa.Dixon@fbnquestmb.com::2004b8ae-35d5-4ea9-8863-75f800f8016d" providerId="AD"/>
  <p188:author id="{2C7EC138-97AE-ED61-86C1-444996B805C4}" name="Gbolahan Ologunro" initials="GO" userId="S::Gbolahan.Ologunro@fbnquestmb.com::03ebccb3-6beb-4912-9bc0-5dfda663d3bf" providerId="AD"/>
  <p188:author id="{DCDF6372-7666-80A3-7496-B9301B9C4F02}" name="Laura Fisayo-Kolawole" initials="LFK" userId="S::Laura.Fisayo-Kolawole@fbnquestmb.com::1848ac4d-cfd4-467e-9579-5525ec127591" providerId="AD"/>
  <p188:author id="{632C4982-3A50-6E28-AF14-D0B4A41E3B32}" name="Clair Ojemen" initials="CO" userId="S::clair.ojemen@fbnquestmb.com::60c696f1-ea20-4e61-acba-91af33458e8b" providerId="AD"/>
  <p188:author id="{7B694C97-E5CA-5440-471C-EA59C1DE0420}" name="Clair Ojemen" initials="CO" userId="S::Clair.Ojemen@fbnquestmb.com::60c696f1-ea20-4e61-acba-91af33458e8b" providerId="AD"/>
  <p188:author id="{048D9FD4-200B-32F2-5BAF-47AE1E520B4C}" name="Tutu Owolabi-Kadiku" initials="TOK" userId="S::tutu.owolabi-kadiku@fbnquestmb.com::bf6f9d3c-302b-4416-a9f1-fd2d78d10c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feoluwa Dixon" initials="ID" lastIdx="13" clrIdx="0">
    <p:extLst>
      <p:ext uri="{19B8F6BF-5375-455C-9EA6-DF929625EA0E}">
        <p15:presenceInfo xmlns:p15="http://schemas.microsoft.com/office/powerpoint/2012/main" userId="S::Ifeoluwa.Dixon@fbnquestmb.com::2004b8ae-35d5-4ea9-8863-75f800f8016d" providerId="AD"/>
      </p:ext>
    </p:extLst>
  </p:cmAuthor>
  <p:cmAuthor id="2" name="Laura Fisayo-Kolawole" initials="LF" lastIdx="10" clrIdx="1">
    <p:extLst>
      <p:ext uri="{19B8F6BF-5375-455C-9EA6-DF929625EA0E}">
        <p15:presenceInfo xmlns:p15="http://schemas.microsoft.com/office/powerpoint/2012/main" userId="S::Laura.Fisayo-Kolawole@fbnquestmb.com::1848ac4d-cfd4-467e-9579-5525ec127591" providerId="AD"/>
      </p:ext>
    </p:extLst>
  </p:cmAuthor>
  <p:cmAuthor id="3" name="Oluwaseun Magreola" initials="OM" lastIdx="2" clrIdx="2">
    <p:extLst>
      <p:ext uri="{19B8F6BF-5375-455C-9EA6-DF929625EA0E}">
        <p15:presenceInfo xmlns:p15="http://schemas.microsoft.com/office/powerpoint/2012/main" userId="S::Oluwaseun.Magreola@fbnquestmb.com::ef2e96c0-2ed3-454d-8c86-6653bec9aae6" providerId="AD"/>
      </p:ext>
    </p:extLst>
  </p:cmAuthor>
  <p:cmAuthor id="4" name="Harrison" initials="H" lastIdx="13" clrIdx="3">
    <p:extLst>
      <p:ext uri="{19B8F6BF-5375-455C-9EA6-DF929625EA0E}">
        <p15:presenceInfo xmlns:p15="http://schemas.microsoft.com/office/powerpoint/2012/main" userId="S::harrison.imonikhe@fbnquestmb.com::be407ef9-aead-449f-a6e9-ac03ae48c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1D5"/>
    <a:srgbClr val="06305A"/>
    <a:srgbClr val="B50156"/>
    <a:srgbClr val="B40D5C"/>
    <a:srgbClr val="B20B5B"/>
    <a:srgbClr val="58646E"/>
    <a:srgbClr val="D2D7DB"/>
    <a:srgbClr val="07315B"/>
    <a:srgbClr val="0B355E"/>
    <a:srgbClr val="052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23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Augus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August.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fbn-my.sharepoint.com/personal/laura_fisayo-kolawole_fbnquestmb_com/Documents/E&amp;A%20Team%20Folder/Research/Factsheet/2023/August%202023/Factsheet%20worksheet%202023-August.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August.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fbn-my.sharepoint.com/personal/laura_fisayo-kolawole_fbnquestmb_com/Documents/E&amp;A%20Team%20Folder/Research/Factsheet/2023/August%202023/Factsheet%20worksheet%202023-Jul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888731652901"/>
          <c:y val="0.17415163408959022"/>
          <c:w val="0.84383130986848498"/>
          <c:h val="0.50962228293220491"/>
        </c:manualLayout>
      </c:layout>
      <c:barChart>
        <c:barDir val="col"/>
        <c:grouping val="clustered"/>
        <c:varyColors val="0"/>
        <c:ser>
          <c:idx val="0"/>
          <c:order val="0"/>
          <c:tx>
            <c:strRef>
              <c:f>'Money Market'!$B$22</c:f>
              <c:strCache>
                <c:ptCount val="1"/>
                <c:pt idx="0">
                  <c:v>Fund Yield</c:v>
                </c:pt>
              </c:strCache>
            </c:strRef>
          </c:tx>
          <c:spPr>
            <a:solidFill>
              <a:srgbClr val="002E5A"/>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'Money Market'!$A$23:$A$26</c:f>
              <c:strCache>
                <c:ptCount val="4"/>
                <c:pt idx="0">
                  <c:v>1 Month</c:v>
                </c:pt>
                <c:pt idx="1">
                  <c:v>3 Month</c:v>
                </c:pt>
                <c:pt idx="2">
                  <c:v>9 Month</c:v>
                </c:pt>
                <c:pt idx="3">
                  <c:v>12 Month</c:v>
                </c:pt>
              </c:strCache>
            </c:strRef>
          </c:cat>
          <c:val>
            <c:numRef>
              <c:f>'Money Market'!$B$23:$B$26</c:f>
              <c:numCache>
                <c:formatCode>0.00%</c:formatCode>
                <c:ptCount val="4"/>
                <c:pt idx="0">
                  <c:v>0.1</c:v>
                </c:pt>
                <c:pt idx="1">
                  <c:v>0.1061</c:v>
                </c:pt>
                <c:pt idx="2">
                  <c:v>0.1153</c:v>
                </c:pt>
                <c:pt idx="3">
                  <c:v>0.114</c:v>
                </c:pt>
              </c:numCache>
            </c:numRef>
          </c:val>
          <c:extLst>
            <c:ext xmlns:c16="http://schemas.microsoft.com/office/drawing/2014/chart" uri="{C3380CC4-5D6E-409C-BE32-E72D297353CC}">
              <c16:uniqueId val="{00000000-B8CA-48D1-B16A-8DC912539517}"/>
            </c:ext>
          </c:extLst>
        </c:ser>
        <c:ser>
          <c:idx val="1"/>
          <c:order val="1"/>
          <c:tx>
            <c:strRef>
              <c:f>'Money Market'!$C$22</c:f>
              <c:strCache>
                <c:ptCount val="1"/>
                <c:pt idx="0">
                  <c:v>Benchmark</c:v>
                </c:pt>
              </c:strCache>
            </c:strRef>
          </c:tx>
          <c:spPr>
            <a:solidFill>
              <a:srgbClr val="CDD1D5"/>
            </a:solidFill>
            <a:ln>
              <a:noFill/>
            </a:ln>
            <a:effectLst/>
          </c:spPr>
          <c:invertIfNegative val="0"/>
          <c:dLbls>
            <c:dLbl>
              <c:idx val="0"/>
              <c:layout>
                <c:manualLayout>
                  <c:x val="1.8701332359489651E-2"/>
                  <c:y val="-4.93310972677537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CA-48D1-B16A-8DC912539517}"/>
                </c:ext>
              </c:extLst>
            </c:dLbl>
            <c:dLbl>
              <c:idx val="1"/>
              <c:layout>
                <c:manualLayout>
                  <c:x val="2.1372951267988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CA-48D1-B16A-8DC912539517}"/>
                </c:ext>
              </c:extLst>
            </c:dLbl>
            <c:dLbl>
              <c:idx val="2"/>
              <c:layout>
                <c:manualLayout>
                  <c:x val="2.67161890849851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A-48D1-B16A-8DC912539517}"/>
                </c:ext>
              </c:extLst>
            </c:dLbl>
            <c:dLbl>
              <c:idx val="3"/>
              <c:layout>
                <c:manualLayout>
                  <c:x val="1.60297134509912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CA-48D1-B16A-8DC91253951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'Money Market'!$A$23:$A$26</c:f>
              <c:strCache>
                <c:ptCount val="4"/>
                <c:pt idx="0">
                  <c:v>1 Month</c:v>
                </c:pt>
                <c:pt idx="1">
                  <c:v>3 Month</c:v>
                </c:pt>
                <c:pt idx="2">
                  <c:v>9 Month</c:v>
                </c:pt>
                <c:pt idx="3">
                  <c:v>12 Month</c:v>
                </c:pt>
              </c:strCache>
            </c:strRef>
          </c:cat>
          <c:val>
            <c:numRef>
              <c:f>'Money Market'!$C$23:$C$26</c:f>
              <c:numCache>
                <c:formatCode>0.00%</c:formatCode>
                <c:ptCount val="4"/>
                <c:pt idx="0">
                  <c:v>5.0950000000000002E-2</c:v>
                </c:pt>
                <c:pt idx="1">
                  <c:v>4.4700000000000004E-2</c:v>
                </c:pt>
                <c:pt idx="2">
                  <c:v>3.6668421052631586E-2</c:v>
                </c:pt>
                <c:pt idx="3">
                  <c:v>4.0297727272727284E-2</c:v>
                </c:pt>
              </c:numCache>
            </c:numRef>
          </c:val>
          <c:extLst>
            <c:ext xmlns:c16="http://schemas.microsoft.com/office/drawing/2014/chart" uri="{C3380CC4-5D6E-409C-BE32-E72D297353CC}">
              <c16:uniqueId val="{00000005-B8CA-48D1-B16A-8DC912539517}"/>
            </c:ext>
          </c:extLst>
        </c:ser>
        <c:dLbls>
          <c:showLegendKey val="0"/>
          <c:showVal val="0"/>
          <c:showCatName val="0"/>
          <c:showSerName val="0"/>
          <c:showPercent val="0"/>
          <c:showBubbleSize val="0"/>
        </c:dLbls>
        <c:gapWidth val="241"/>
        <c:axId val="319697736"/>
        <c:axId val="319704792"/>
      </c:barChart>
      <c:catAx>
        <c:axId val="31969773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319704792"/>
        <c:crosses val="autoZero"/>
        <c:auto val="1"/>
        <c:lblAlgn val="ctr"/>
        <c:lblOffset val="100"/>
        <c:noMultiLvlLbl val="0"/>
      </c:catAx>
      <c:valAx>
        <c:axId val="319704792"/>
        <c:scaling>
          <c:orientation val="minMax"/>
          <c:max val="0.15000000000000002"/>
        </c:scaling>
        <c:delete val="0"/>
        <c:axPos val="l"/>
        <c:numFmt formatCode="0.0%"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NG"/>
          </a:p>
        </c:txPr>
        <c:crossAx val="319697736"/>
        <c:crosses val="autoZero"/>
        <c:crossBetween val="between"/>
        <c:majorUnit val="5.000000000000001E-2"/>
      </c:valAx>
      <c:spPr>
        <a:noFill/>
        <a:ln>
          <a:noFill/>
        </a:ln>
        <a:effectLst/>
      </c:spPr>
    </c:plotArea>
    <c:legend>
      <c:legendPos val="b"/>
      <c:layout>
        <c:manualLayout>
          <c:xMode val="edge"/>
          <c:yMode val="edge"/>
          <c:x val="0.29179640862578282"/>
          <c:y val="4.2740698656791545E-2"/>
          <c:w val="0.44932618308781458"/>
          <c:h val="9.08157501429099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149"/>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2E5A"/>
            </a:solidFill>
          </c:spPr>
          <c:dPt>
            <c:idx val="0"/>
            <c:bubble3D val="0"/>
            <c:spPr>
              <a:solidFill>
                <a:srgbClr val="002E5A"/>
              </a:solidFill>
              <a:ln>
                <a:noFill/>
              </a:ln>
              <a:effectLst/>
              <a:sp3d/>
            </c:spPr>
            <c:extLst>
              <c:ext xmlns:c16="http://schemas.microsoft.com/office/drawing/2014/chart" uri="{C3380CC4-5D6E-409C-BE32-E72D297353CC}">
                <c16:uniqueId val="{00000001-3C64-4B50-8198-DA1540C855A2}"/>
              </c:ext>
            </c:extLst>
          </c:dPt>
          <c:dPt>
            <c:idx val="1"/>
            <c:bubble3D val="0"/>
            <c:spPr>
              <a:solidFill>
                <a:srgbClr val="B40D5C"/>
              </a:solidFill>
              <a:ln>
                <a:noFill/>
              </a:ln>
              <a:effectLst/>
              <a:sp3d/>
            </c:spPr>
            <c:extLst>
              <c:ext xmlns:c16="http://schemas.microsoft.com/office/drawing/2014/chart" uri="{C3380CC4-5D6E-409C-BE32-E72D297353CC}">
                <c16:uniqueId val="{00000003-3C64-4B50-8198-DA1540C855A2}"/>
              </c:ext>
            </c:extLst>
          </c:dPt>
          <c:dLbls>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'Smart Beta '!$A$11:$A$12</c:f>
              <c:strCache>
                <c:ptCount val="2"/>
                <c:pt idx="0">
                  <c:v>Equity</c:v>
                </c:pt>
                <c:pt idx="1">
                  <c:v>Money Market</c:v>
                </c:pt>
              </c:strCache>
            </c:strRef>
          </c:cat>
          <c:val>
            <c:numRef>
              <c:f>'Smart Beta '!$C$11:$C$12</c:f>
              <c:numCache>
                <c:formatCode>0%</c:formatCode>
                <c:ptCount val="2"/>
                <c:pt idx="0">
                  <c:v>0.72460000000000002</c:v>
                </c:pt>
                <c:pt idx="1">
                  <c:v>0.27539999999999998</c:v>
                </c:pt>
              </c:numCache>
            </c:numRef>
          </c:val>
          <c:extLst>
            <c:ext xmlns:c16="http://schemas.microsoft.com/office/drawing/2014/chart" uri="{C3380CC4-5D6E-409C-BE32-E72D297353CC}">
              <c16:uniqueId val="{00000004-3C64-4B50-8198-DA1540C855A2}"/>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2414938958318"/>
          <c:y val="4.2797717076494976E-2"/>
          <c:w val="0.86124229884108527"/>
          <c:h val="0.61208204769025931"/>
        </c:manualLayout>
      </c:layout>
      <c:barChart>
        <c:barDir val="col"/>
        <c:grouping val="clustered"/>
        <c:varyColors val="0"/>
        <c:ser>
          <c:idx val="0"/>
          <c:order val="0"/>
          <c:tx>
            <c:strRef>
              <c:f>'[Factsheet worksheet 2023-August.xlsx]Smart Beta '!$B$20</c:f>
              <c:strCache>
                <c:ptCount val="1"/>
                <c:pt idx="0">
                  <c:v>Total Return </c:v>
                </c:pt>
              </c:strCache>
            </c:strRef>
          </c:tx>
          <c:spPr>
            <a:solidFill>
              <a:srgbClr val="002E5A"/>
            </a:solidFill>
            <a:ln>
              <a:noFill/>
            </a:ln>
            <a:effectLst/>
          </c:spPr>
          <c:invertIfNegative val="0"/>
          <c:dLbls>
            <c:dLbl>
              <c:idx val="0"/>
              <c:layout>
                <c:manualLayout>
                  <c:x val="8.9891244621724325E-4"/>
                  <c:y val="-0.13345132855042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A-4A26-BD15-7E0F5A9826F8}"/>
                </c:ext>
              </c:extLst>
            </c:dLbl>
            <c:dLbl>
              <c:idx val="1"/>
              <c:layout>
                <c:manualLayout>
                  <c:x val="-5.2424639580602884E-3"/>
                  <c:y val="-1.1957230178442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A-4A26-BD15-7E0F5A9826F8}"/>
                </c:ext>
              </c:extLst>
            </c:dLbl>
            <c:dLbl>
              <c:idx val="2"/>
              <c:layout>
                <c:manualLayout>
                  <c:x val="-5.0925337632079971E-17"/>
                  <c:y val="-2.8632618839311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EA-4A26-BD15-7E0F5A9826F8}"/>
                </c:ext>
              </c:extLst>
            </c:dLbl>
            <c:dLbl>
              <c:idx val="3"/>
              <c:layout>
                <c:manualLayout>
                  <c:x val="-2.0969855832241154E-2"/>
                  <c:y val="-1.2031566523983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A-4A26-BD15-7E0F5A9826F8}"/>
                </c:ext>
              </c:extLst>
            </c:dLbl>
            <c:dLbl>
              <c:idx val="4"/>
              <c:layout>
                <c:manualLayout>
                  <c:x val="-6.6666666666666666E-2"/>
                  <c:y val="5.83180227471566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A-4A26-BD15-7E0F5A9826F8}"/>
                </c:ext>
              </c:extLst>
            </c:dLbl>
            <c:dLbl>
              <c:idx val="5"/>
              <c:layout>
                <c:manualLayout>
                  <c:x val="-6.8582821826578516E-2"/>
                  <c:y val="1.57929026192414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EA-4A26-BD15-7E0F5A9826F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'[Factsheet worksheet 2023-August.xlsx]Smart Beta '!$A$21:$A$26</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2023-August.xlsx]Smart Beta '!$B$21:$B$26</c:f>
              <c:numCache>
                <c:formatCode>0.00%</c:formatCode>
                <c:ptCount val="6"/>
                <c:pt idx="0">
                  <c:v>0.46660000000000001</c:v>
                </c:pt>
                <c:pt idx="1">
                  <c:v>0.1032</c:v>
                </c:pt>
                <c:pt idx="2">
                  <c:v>0.1348</c:v>
                </c:pt>
                <c:pt idx="3">
                  <c:v>0.16200000000000001</c:v>
                </c:pt>
                <c:pt idx="4">
                  <c:v>-0.13250000000000001</c:v>
                </c:pt>
                <c:pt idx="5">
                  <c:v>1.7005972400000005</c:v>
                </c:pt>
              </c:numCache>
            </c:numRef>
          </c:val>
          <c:extLst>
            <c:ext xmlns:c16="http://schemas.microsoft.com/office/drawing/2014/chart" uri="{C3380CC4-5D6E-409C-BE32-E72D297353CC}">
              <c16:uniqueId val="{00000006-88EA-4A26-BD15-7E0F5A9826F8}"/>
            </c:ext>
          </c:extLst>
        </c:ser>
        <c:ser>
          <c:idx val="1"/>
          <c:order val="1"/>
          <c:tx>
            <c:strRef>
              <c:f>'[Factsheet worksheet 2023-August.xlsx]Smart Beta '!$C$20</c:f>
              <c:strCache>
                <c:ptCount val="1"/>
                <c:pt idx="0">
                  <c:v>Benchmark</c:v>
                </c:pt>
              </c:strCache>
            </c:strRef>
          </c:tx>
          <c:spPr>
            <a:solidFill>
              <a:srgbClr val="D2D7DB"/>
            </a:solidFill>
            <a:ln>
              <a:noFill/>
            </a:ln>
            <a:effectLst/>
          </c:spPr>
          <c:invertIfNegative val="0"/>
          <c:dLbls>
            <c:dLbl>
              <c:idx val="1"/>
              <c:layout>
                <c:manualLayout>
                  <c:x val="1.4671814448258831E-2"/>
                  <c:y val="3.0050920930584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EA-4A26-BD15-7E0F5A9826F8}"/>
                </c:ext>
              </c:extLst>
            </c:dLbl>
            <c:dLbl>
              <c:idx val="3"/>
              <c:layout>
                <c:manualLayout>
                  <c:x val="-7.3534222653520737E-3"/>
                  <c:y val="-5.008486821764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EA-4A26-BD15-7E0F5A9826F8}"/>
                </c:ext>
              </c:extLst>
            </c:dLbl>
            <c:dLbl>
              <c:idx val="4"/>
              <c:layout>
                <c:manualLayout>
                  <c:x val="7.7777777777777779E-2"/>
                  <c:y val="6.4814814814814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EA-4A26-BD15-7E0F5A9826F8}"/>
                </c:ext>
              </c:extLst>
            </c:dLbl>
            <c:dLbl>
              <c:idx val="5"/>
              <c:layout>
                <c:manualLayout>
                  <c:x val="1.0520604926098106E-2"/>
                  <c:y val="-5.8370786071544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EA-4A26-BD15-7E0F5A9826F8}"/>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'[Factsheet worksheet 2023-August.xlsx]Smart Beta '!$A$21:$A$26</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2023-August.xlsx]Smart Beta '!$C$21:$C$26</c:f>
              <c:numCache>
                <c:formatCode>0.00%</c:formatCode>
                <c:ptCount val="6"/>
                <c:pt idx="0">
                  <c:v>0.32854816824966071</c:v>
                </c:pt>
                <c:pt idx="1">
                  <c:v>6.9800000000000001E-2</c:v>
                </c:pt>
                <c:pt idx="2">
                  <c:v>5.0099999999999999E-2</c:v>
                </c:pt>
                <c:pt idx="3">
                  <c:v>0.39300000000000002</c:v>
                </c:pt>
                <c:pt idx="4">
                  <c:v>-0.16900000000000001</c:v>
                </c:pt>
                <c:pt idx="5">
                  <c:v>0.72923829579375843</c:v>
                </c:pt>
              </c:numCache>
            </c:numRef>
          </c:val>
          <c:extLst>
            <c:ext xmlns:c16="http://schemas.microsoft.com/office/drawing/2014/chart" uri="{C3380CC4-5D6E-409C-BE32-E72D297353CC}">
              <c16:uniqueId val="{0000000A-88EA-4A26-BD15-7E0F5A9826F8}"/>
            </c:ext>
          </c:extLst>
        </c:ser>
        <c:dLbls>
          <c:dLblPos val="outEnd"/>
          <c:showLegendKey val="0"/>
          <c:showVal val="1"/>
          <c:showCatName val="0"/>
          <c:showSerName val="0"/>
          <c:showPercent val="0"/>
          <c:showBubbleSize val="0"/>
        </c:dLbls>
        <c:gapWidth val="219"/>
        <c:overlap val="-27"/>
        <c:axId val="1414308464"/>
        <c:axId val="1414321360"/>
      </c:barChart>
      <c:catAx>
        <c:axId val="1414308464"/>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414321360"/>
        <c:crosses val="autoZero"/>
        <c:auto val="1"/>
        <c:lblAlgn val="ctr"/>
        <c:lblOffset val="900"/>
        <c:noMultiLvlLbl val="0"/>
      </c:catAx>
      <c:valAx>
        <c:axId val="1414321360"/>
        <c:scaling>
          <c:orientation val="minMax"/>
        </c:scaling>
        <c:delete val="0"/>
        <c:axPos val="l"/>
        <c:numFmt formatCode="0.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414308464"/>
        <c:crosses val="autoZero"/>
        <c:crossBetween val="between"/>
        <c:majorUnit val="0.60000000000000009"/>
      </c:valAx>
      <c:spPr>
        <a:noFill/>
        <a:ln>
          <a:noFill/>
        </a:ln>
        <a:effectLst/>
      </c:spPr>
    </c:plotArea>
    <c:legend>
      <c:legendPos val="t"/>
      <c:layout>
        <c:manualLayout>
          <c:xMode val="edge"/>
          <c:yMode val="edge"/>
          <c:x val="0.23991032298894033"/>
          <c:y val="0"/>
          <c:w val="0.45032184250127527"/>
          <c:h val="0.1448399177188432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5790212898097"/>
          <c:y val="0.24112370434226496"/>
          <c:w val="0.82447060365285618"/>
          <c:h val="0.52904161999525023"/>
        </c:manualLayout>
      </c:layout>
      <c:barChart>
        <c:barDir val="col"/>
        <c:grouping val="clustered"/>
        <c:varyColors val="0"/>
        <c:ser>
          <c:idx val="0"/>
          <c:order val="0"/>
          <c:tx>
            <c:strRef>
              <c:f>'[Factsheet worksheet 2023-August.xlsx]Balanced Fund'!$B$20</c:f>
              <c:strCache>
                <c:ptCount val="1"/>
                <c:pt idx="0">
                  <c:v>Total Return</c:v>
                </c:pt>
              </c:strCache>
            </c:strRef>
          </c:tx>
          <c:spPr>
            <a:solidFill>
              <a:srgbClr val="002E5A"/>
            </a:solidFill>
            <a:ln>
              <a:noFill/>
            </a:ln>
            <a:effectLst/>
          </c:spPr>
          <c:invertIfNegative val="0"/>
          <c:dLbls>
            <c:dLbl>
              <c:idx val="0"/>
              <c:layout>
                <c:manualLayout>
                  <c:x val="-7.236199229088365E-3"/>
                  <c:y val="-0.182073064842570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39-4ECF-A764-1E652FC00D21}"/>
                </c:ext>
              </c:extLst>
            </c:dLbl>
            <c:dLbl>
              <c:idx val="1"/>
              <c:layout>
                <c:manualLayout>
                  <c:x val="-1.0854298843632605E-2"/>
                  <c:y val="-1.58324404210931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39-4ECF-A764-1E652FC00D21}"/>
                </c:ext>
              </c:extLst>
            </c:dLbl>
            <c:dLbl>
              <c:idx val="3"/>
              <c:layout>
                <c:manualLayout>
                  <c:x val="-6.6331060004578072E-17"/>
                  <c:y val="-0.1662406244214770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39-4ECF-A764-1E652FC00D21}"/>
                </c:ext>
              </c:extLst>
            </c:dLbl>
            <c:dLbl>
              <c:idx val="4"/>
              <c:layout>
                <c:manualLayout>
                  <c:x val="-1.0854298843632572E-2"/>
                  <c:y val="-5.54135414738257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39-4ECF-A764-1E652FC00D21}"/>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'[Factsheet worksheet 2023-August.xlsx]Balanced Fund'!$A$21:$A$26</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2023-August.xlsx]Balanced Fund'!$B$21:$B$26</c:f>
              <c:numCache>
                <c:formatCode>0.00%</c:formatCode>
                <c:ptCount val="6"/>
                <c:pt idx="0">
                  <c:v>0.31809999999999999</c:v>
                </c:pt>
                <c:pt idx="1">
                  <c:v>0.1394</c:v>
                </c:pt>
                <c:pt idx="2">
                  <c:v>5.1299999999999998E-2</c:v>
                </c:pt>
                <c:pt idx="3">
                  <c:v>0.27800000000000002</c:v>
                </c:pt>
                <c:pt idx="4">
                  <c:v>2.8299999999999999E-2</c:v>
                </c:pt>
                <c:pt idx="5">
                  <c:v>2.2003468000000002</c:v>
                </c:pt>
              </c:numCache>
            </c:numRef>
          </c:val>
          <c:extLst>
            <c:ext xmlns:c16="http://schemas.microsoft.com/office/drawing/2014/chart" uri="{C3380CC4-5D6E-409C-BE32-E72D297353CC}">
              <c16:uniqueId val="{00000000-2E39-4ECF-A764-1E652FC00D21}"/>
            </c:ext>
          </c:extLst>
        </c:ser>
        <c:ser>
          <c:idx val="1"/>
          <c:order val="1"/>
          <c:tx>
            <c:strRef>
              <c:f>'[Factsheet worksheet 2023-August.xlsx]Balanced Fund'!$C$20</c:f>
              <c:strCache>
                <c:ptCount val="1"/>
                <c:pt idx="0">
                  <c:v>Benchmark</c:v>
                </c:pt>
              </c:strCache>
            </c:strRef>
          </c:tx>
          <c:spPr>
            <a:solidFill>
              <a:srgbClr val="D2D7DB"/>
            </a:solidFill>
            <a:ln>
              <a:noFill/>
            </a:ln>
            <a:effectLst/>
          </c:spPr>
          <c:invertIfNegative val="0"/>
          <c:dLbls>
            <c:dLbl>
              <c:idx val="0"/>
              <c:layout>
                <c:manualLayout>
                  <c:x val="1.433835783859857E-2"/>
                  <c:y val="-9.49946425265583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567064467697775"/>
                      <c:h val="0.10722551441406569"/>
                    </c:manualLayout>
                  </c15:layout>
                </c:ext>
                <c:ext xmlns:c16="http://schemas.microsoft.com/office/drawing/2014/chart" uri="{C3380CC4-5D6E-409C-BE32-E72D297353CC}">
                  <c16:uniqueId val="{00000001-2E39-4ECF-A764-1E652FC00D21}"/>
                </c:ext>
              </c:extLst>
            </c:dLbl>
            <c:dLbl>
              <c:idx val="1"/>
              <c:layout>
                <c:manualLayout>
                  <c:x val="4.0531262374897794E-3"/>
                  <c:y val="2.37486606316395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39-4ECF-A764-1E652FC00D21}"/>
                </c:ext>
              </c:extLst>
            </c:dLbl>
            <c:dLbl>
              <c:idx val="2"/>
              <c:layout>
                <c:manualLayout>
                  <c:x val="4.3214923663795262E-3"/>
                  <c:y val="3.9581101052732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39-4ECF-A764-1E652FC00D21}"/>
                </c:ext>
              </c:extLst>
            </c:dLbl>
            <c:dLbl>
              <c:idx val="3"/>
              <c:layout>
                <c:manualLayout>
                  <c:x val="1.9228917447501943E-2"/>
                  <c:y val="-8.09548831547197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39-4ECF-A764-1E652FC00D21}"/>
                </c:ext>
              </c:extLst>
            </c:dLbl>
            <c:dLbl>
              <c:idx val="4"/>
              <c:layout>
                <c:manualLayout>
                  <c:x val="1.3232516147316358E-2"/>
                  <c:y val="-9.70873786407766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39-4ECF-A764-1E652FC00D21}"/>
                </c:ext>
              </c:extLst>
            </c:dLbl>
            <c:dLbl>
              <c:idx val="5"/>
              <c:layout>
                <c:manualLayout>
                  <c:x val="1.852552260624303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39-4ECF-A764-1E652FC00D21}"/>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'[Factsheet worksheet 2023-August.xlsx]Balanced Fund'!$A$21:$A$26</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2023-August.xlsx]Balanced Fund'!$C$21:$C$26</c:f>
              <c:numCache>
                <c:formatCode>0.00%</c:formatCode>
                <c:ptCount val="6"/>
                <c:pt idx="0">
                  <c:v>0.16533864615812713</c:v>
                </c:pt>
                <c:pt idx="1">
                  <c:v>0.1026</c:v>
                </c:pt>
                <c:pt idx="2">
                  <c:v>3.56E-2</c:v>
                </c:pt>
                <c:pt idx="3">
                  <c:v>0.25800000000000001</c:v>
                </c:pt>
                <c:pt idx="4">
                  <c:v>1.06E-2</c:v>
                </c:pt>
                <c:pt idx="5">
                  <c:v>1.4841523920152797</c:v>
                </c:pt>
              </c:numCache>
            </c:numRef>
          </c:val>
          <c:extLst>
            <c:ext xmlns:c16="http://schemas.microsoft.com/office/drawing/2014/chart" uri="{C3380CC4-5D6E-409C-BE32-E72D297353CC}">
              <c16:uniqueId val="{00000007-2E39-4ECF-A764-1E652FC00D21}"/>
            </c:ext>
          </c:extLst>
        </c:ser>
        <c:dLbls>
          <c:dLblPos val="outEnd"/>
          <c:showLegendKey val="0"/>
          <c:showVal val="1"/>
          <c:showCatName val="0"/>
          <c:showSerName val="0"/>
          <c:showPercent val="0"/>
          <c:showBubbleSize val="0"/>
        </c:dLbls>
        <c:gapWidth val="100"/>
        <c:overlap val="-24"/>
        <c:axId val="1107966320"/>
        <c:axId val="1107965904"/>
      </c:barChart>
      <c:catAx>
        <c:axId val="1107966320"/>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107965904"/>
        <c:crosses val="autoZero"/>
        <c:auto val="1"/>
        <c:lblAlgn val="ctr"/>
        <c:lblOffset val="100"/>
        <c:noMultiLvlLbl val="0"/>
      </c:catAx>
      <c:valAx>
        <c:axId val="1107965904"/>
        <c:scaling>
          <c:orientation val="minMax"/>
        </c:scaling>
        <c:delete val="0"/>
        <c:axPos val="l"/>
        <c:numFmt formatCode="0.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1107966320"/>
        <c:crosses val="autoZero"/>
        <c:crossBetween val="between"/>
        <c:majorUnit val="0.70000000000000007"/>
      </c:valAx>
      <c:spPr>
        <a:noFill/>
        <a:ln>
          <a:noFill/>
        </a:ln>
        <a:effectLst/>
      </c:spPr>
    </c:plotArea>
    <c:legend>
      <c:legendPos val="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70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CDD1D5"/>
              </a:solidFill>
              <a:ln>
                <a:noFill/>
              </a:ln>
              <a:effectLst/>
              <a:sp3d/>
            </c:spPr>
            <c:extLst>
              <c:ext xmlns:c16="http://schemas.microsoft.com/office/drawing/2014/chart" uri="{C3380CC4-5D6E-409C-BE32-E72D297353CC}">
                <c16:uniqueId val="{00000001-6AC8-4FB1-8E3E-800C33939043}"/>
              </c:ext>
            </c:extLst>
          </c:dPt>
          <c:dPt>
            <c:idx val="1"/>
            <c:bubble3D val="0"/>
            <c:spPr>
              <a:solidFill>
                <a:schemeClr val="tx1">
                  <a:lumMod val="95000"/>
                  <a:lumOff val="5000"/>
                </a:schemeClr>
              </a:solidFill>
              <a:ln>
                <a:solidFill>
                  <a:srgbClr val="D2D7DB"/>
                </a:solidFill>
              </a:ln>
              <a:effectLst/>
              <a:sp3d>
                <a:contourClr>
                  <a:srgbClr val="D2D7DB"/>
                </a:contourClr>
              </a:sp3d>
            </c:spPr>
            <c:extLst>
              <c:ext xmlns:c16="http://schemas.microsoft.com/office/drawing/2014/chart" uri="{C3380CC4-5D6E-409C-BE32-E72D297353CC}">
                <c16:uniqueId val="{00000003-6AC8-4FB1-8E3E-800C33939043}"/>
              </c:ext>
            </c:extLst>
          </c:dPt>
          <c:dPt>
            <c:idx val="2"/>
            <c:bubble3D val="0"/>
            <c:spPr>
              <a:solidFill>
                <a:srgbClr val="B50156"/>
              </a:solidFill>
              <a:ln>
                <a:noFill/>
              </a:ln>
              <a:effectLst/>
              <a:sp3d/>
            </c:spPr>
            <c:extLst>
              <c:ext xmlns:c16="http://schemas.microsoft.com/office/drawing/2014/chart" uri="{C3380CC4-5D6E-409C-BE32-E72D297353CC}">
                <c16:uniqueId val="{00000005-6AC8-4FB1-8E3E-800C33939043}"/>
              </c:ext>
            </c:extLst>
          </c:dPt>
          <c:dPt>
            <c:idx val="3"/>
            <c:bubble3D val="0"/>
            <c:spPr>
              <a:solidFill>
                <a:srgbClr val="06305A"/>
              </a:solidFill>
              <a:ln>
                <a:noFill/>
              </a:ln>
              <a:effectLst/>
              <a:sp3d/>
            </c:spPr>
            <c:extLst>
              <c:ext xmlns:c16="http://schemas.microsoft.com/office/drawing/2014/chart" uri="{C3380CC4-5D6E-409C-BE32-E72D297353CC}">
                <c16:uniqueId val="{00000007-6AC8-4FB1-8E3E-800C33939043}"/>
              </c:ext>
            </c:extLst>
          </c:dPt>
          <c:dPt>
            <c:idx val="4"/>
            <c:bubble3D val="0"/>
            <c:spPr>
              <a:solidFill>
                <a:srgbClr val="B50156"/>
              </a:solidFill>
              <a:ln>
                <a:noFill/>
              </a:ln>
              <a:effectLst/>
              <a:sp3d/>
            </c:spPr>
            <c:extLst>
              <c:ext xmlns:c16="http://schemas.microsoft.com/office/drawing/2014/chart" uri="{C3380CC4-5D6E-409C-BE32-E72D297353CC}">
                <c16:uniqueId val="{00000009-6AC8-4FB1-8E3E-800C33939043}"/>
              </c:ext>
            </c:extLst>
          </c:dPt>
          <c:dLbls>
            <c:dLbl>
              <c:idx val="0"/>
              <c:layout>
                <c:manualLayout>
                  <c:x val="9.2256439674204452E-2"/>
                  <c:y val="0.270849051958428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AC8-4FB1-8E3E-800C33939043}"/>
                </c:ext>
              </c:extLst>
            </c:dLbl>
            <c:dLbl>
              <c:idx val="2"/>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6="http://schemas.microsoft.com/office/drawing/2014/chart" uri="{C3380CC4-5D6E-409C-BE32-E72D297353CC}">
                  <c16:uniqueId val="{00000005-6AC8-4FB1-8E3E-800C33939043}"/>
                </c:ext>
              </c:extLst>
            </c:dLbl>
            <c:dLbl>
              <c:idx val="3"/>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6="http://schemas.microsoft.com/office/drawing/2014/chart" uri="{C3380CC4-5D6E-409C-BE32-E72D297353CC}">
                  <c16:uniqueId val="{00000007-6AC8-4FB1-8E3E-800C33939043}"/>
                </c:ext>
              </c:extLst>
            </c:dLbl>
            <c:dLbl>
              <c:idx val="4"/>
              <c:delete val="1"/>
              <c:extLst>
                <c:ext xmlns:c15="http://schemas.microsoft.com/office/drawing/2012/chart" uri="{CE6537A1-D6FC-4f65-9D91-7224C49458BB}"/>
                <c:ext xmlns:c16="http://schemas.microsoft.com/office/drawing/2014/chart" uri="{C3380CC4-5D6E-409C-BE32-E72D297353CC}">
                  <c16:uniqueId val="{00000009-6AC8-4FB1-8E3E-800C33939043}"/>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'Halal Fund'!$A$10:$A$14</c:f>
              <c:strCache>
                <c:ptCount val="4"/>
                <c:pt idx="0">
                  <c:v>FGN Sukuk Bonds</c:v>
                </c:pt>
                <c:pt idx="1">
                  <c:v> Corporate  Sukuk Bond</c:v>
                </c:pt>
                <c:pt idx="2">
                  <c:v>Long-term Sharia  </c:v>
                </c:pt>
                <c:pt idx="3">
                  <c:v>Mudarabah Contract </c:v>
                </c:pt>
              </c:strCache>
            </c:strRef>
          </c:cat>
          <c:val>
            <c:numRef>
              <c:f>'Halal Fund'!$B$10:$B$14</c:f>
              <c:numCache>
                <c:formatCode>0.00%</c:formatCode>
                <c:ptCount val="5"/>
                <c:pt idx="0">
                  <c:v>0.27179999999999999</c:v>
                </c:pt>
                <c:pt idx="1">
                  <c:v>7.7100000000000002E-2</c:v>
                </c:pt>
                <c:pt idx="2">
                  <c:v>0.29509999999999997</c:v>
                </c:pt>
                <c:pt idx="3">
                  <c:v>0.35599999999999998</c:v>
                </c:pt>
              </c:numCache>
            </c:numRef>
          </c:val>
          <c:extLst>
            <c:ext xmlns:c16="http://schemas.microsoft.com/office/drawing/2014/chart" uri="{C3380CC4-5D6E-409C-BE32-E72D297353CC}">
              <c16:uniqueId val="{0000000A-6AC8-4FB1-8E3E-800C33939043}"/>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5908208315198"/>
          <c:y val="0.10180101427999466"/>
          <c:w val="0.87297247080897122"/>
          <c:h val="0.72466173043993287"/>
        </c:manualLayout>
      </c:layout>
      <c:barChart>
        <c:barDir val="col"/>
        <c:grouping val="clustered"/>
        <c:varyColors val="0"/>
        <c:ser>
          <c:idx val="0"/>
          <c:order val="0"/>
          <c:tx>
            <c:strRef>
              <c:f>'Halal Fund'!$B$26</c:f>
              <c:strCache>
                <c:ptCount val="1"/>
                <c:pt idx="0">
                  <c:v>Total Return </c:v>
                </c:pt>
              </c:strCache>
            </c:strRef>
          </c:tx>
          <c:spPr>
            <a:solidFill>
              <a:srgbClr val="002E5A"/>
            </a:solidFill>
            <a:ln>
              <a:noFill/>
            </a:ln>
            <a:effectLst/>
          </c:spPr>
          <c:invertIfNegative val="0"/>
          <c:dLbls>
            <c:dLbl>
              <c:idx val="0"/>
              <c:layout>
                <c:manualLayout>
                  <c:x val="-1.1175078577521022E-2"/>
                  <c:y val="-0.118644067796610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BE-4FC0-8FEE-924E53DEF49C}"/>
                </c:ext>
              </c:extLst>
            </c:dLbl>
            <c:dLbl>
              <c:idx val="1"/>
              <c:layout>
                <c:manualLayout>
                  <c:x val="3.7250261925070071E-3"/>
                  <c:y val="-8.474576271186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BE-4FC0-8FEE-924E53DEF49C}"/>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'Halal Fund'!$A$27:$A$31</c:f>
              <c:strCache>
                <c:ptCount val="4"/>
                <c:pt idx="0">
                  <c:v>Year to Date 2023</c:v>
                </c:pt>
                <c:pt idx="1">
                  <c:v>Full Year 2022</c:v>
                </c:pt>
                <c:pt idx="2">
                  <c:v>Full Year 2021</c:v>
                </c:pt>
                <c:pt idx="3">
                  <c:v>Inception to date</c:v>
                </c:pt>
              </c:strCache>
            </c:strRef>
          </c:cat>
          <c:val>
            <c:numRef>
              <c:f>'Halal Fund'!$B$27:$B$31</c:f>
              <c:numCache>
                <c:formatCode>0.00%</c:formatCode>
                <c:ptCount val="5"/>
                <c:pt idx="0">
                  <c:v>8.2900000000000001E-2</c:v>
                </c:pt>
                <c:pt idx="1">
                  <c:v>0.10349999999999999</c:v>
                </c:pt>
                <c:pt idx="2">
                  <c:v>5.5E-2</c:v>
                </c:pt>
                <c:pt idx="3">
                  <c:v>0.27414014000000009</c:v>
                </c:pt>
              </c:numCache>
            </c:numRef>
          </c:val>
          <c:extLst>
            <c:ext xmlns:c16="http://schemas.microsoft.com/office/drawing/2014/chart" uri="{C3380CC4-5D6E-409C-BE32-E72D297353CC}">
              <c16:uniqueId val="{00000000-BEBE-4FC0-8FEE-924E53DEF49C}"/>
            </c:ext>
          </c:extLst>
        </c:ser>
        <c:ser>
          <c:idx val="1"/>
          <c:order val="1"/>
          <c:tx>
            <c:strRef>
              <c:f>'Halal Fund'!$C$26</c:f>
              <c:strCache>
                <c:ptCount val="1"/>
                <c:pt idx="0">
                  <c:v>Benchmark</c:v>
                </c:pt>
              </c:strCache>
            </c:strRef>
          </c:tx>
          <c:spPr>
            <a:solidFill>
              <a:srgbClr val="D2D7DB"/>
            </a:solidFill>
            <a:ln>
              <a:noFill/>
            </a:ln>
            <a:effectLst/>
          </c:spPr>
          <c:invertIfNegative val="0"/>
          <c:dLbls>
            <c:dLbl>
              <c:idx val="2"/>
              <c:layout>
                <c:manualLayout>
                  <c:x val="8.1871349893652509E-2"/>
                  <c:y val="0.103453718207413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BE-4FC0-8FEE-924E53DEF49C}"/>
                </c:ext>
              </c:extLst>
            </c:dLbl>
            <c:dLbl>
              <c:idx val="3"/>
              <c:layout>
                <c:manualLayout>
                  <c:x val="2.1068470039225413E-2"/>
                  <c:y val="2.0989315694595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BE-4FC0-8FEE-924E53DEF49C}"/>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'Halal Fund'!$A$27:$A$31</c:f>
              <c:strCache>
                <c:ptCount val="4"/>
                <c:pt idx="0">
                  <c:v>Year to Date 2023</c:v>
                </c:pt>
                <c:pt idx="1">
                  <c:v>Full Year 2022</c:v>
                </c:pt>
                <c:pt idx="2">
                  <c:v>Full Year 2021</c:v>
                </c:pt>
                <c:pt idx="3">
                  <c:v>Inception to date</c:v>
                </c:pt>
              </c:strCache>
            </c:strRef>
          </c:cat>
          <c:val>
            <c:numRef>
              <c:f>'Halal Fund'!$C$27:$C$31</c:f>
              <c:numCache>
                <c:formatCode>0.00%</c:formatCode>
                <c:ptCount val="5"/>
                <c:pt idx="0">
                  <c:v>5.148340422681448E-2</c:v>
                </c:pt>
                <c:pt idx="1">
                  <c:v>9.8599999999999993E-2</c:v>
                </c:pt>
                <c:pt idx="2">
                  <c:v>-0.1043</c:v>
                </c:pt>
                <c:pt idx="3">
                  <c:v>8.4079389757845568E-2</c:v>
                </c:pt>
              </c:numCache>
            </c:numRef>
          </c:val>
          <c:extLst>
            <c:ext xmlns:c16="http://schemas.microsoft.com/office/drawing/2014/chart" uri="{C3380CC4-5D6E-409C-BE32-E72D297353CC}">
              <c16:uniqueId val="{00000003-BEBE-4FC0-8FEE-924E53DEF49C}"/>
            </c:ext>
          </c:extLst>
        </c:ser>
        <c:dLbls>
          <c:showLegendKey val="0"/>
          <c:showVal val="0"/>
          <c:showCatName val="0"/>
          <c:showSerName val="0"/>
          <c:showPercent val="0"/>
          <c:showBubbleSize val="0"/>
        </c:dLbls>
        <c:gapWidth val="242"/>
        <c:axId val="319697736"/>
        <c:axId val="319704792"/>
      </c:barChart>
      <c:catAx>
        <c:axId val="31969773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704792"/>
        <c:crosses val="autoZero"/>
        <c:auto val="1"/>
        <c:lblAlgn val="ctr"/>
        <c:lblOffset val="1000"/>
        <c:noMultiLvlLbl val="0"/>
      </c:catAx>
      <c:valAx>
        <c:axId val="319704792"/>
        <c:scaling>
          <c:orientation val="minMax"/>
        </c:scaling>
        <c:delete val="0"/>
        <c:axPos val="l"/>
        <c:numFmt formatCode="0.0%"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697736"/>
        <c:crosses val="autoZero"/>
        <c:crossBetween val="between"/>
        <c:majorUnit val="0.2"/>
      </c:valAx>
      <c:spPr>
        <a:noFill/>
        <a:ln>
          <a:noFill/>
        </a:ln>
        <a:effectLst/>
      </c:spPr>
    </c:plotArea>
    <c:legend>
      <c:legendPos val="b"/>
      <c:layout>
        <c:manualLayout>
          <c:xMode val="edge"/>
          <c:yMode val="edge"/>
          <c:x val="0.22156162483882663"/>
          <c:y val="3.9281013711002621E-2"/>
          <c:w val="0.54826519370722815"/>
          <c:h val="7.274140473721635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1102213923698"/>
          <c:y val="0.10816519465476565"/>
          <c:w val="0.87621472624544638"/>
          <c:h val="0.61639682147632713"/>
        </c:manualLayout>
      </c:layout>
      <c:barChart>
        <c:barDir val="col"/>
        <c:grouping val="clustered"/>
        <c:varyColors val="0"/>
        <c:ser>
          <c:idx val="0"/>
          <c:order val="0"/>
          <c:tx>
            <c:strRef>
              <c:f>'Bond Fund'!$B$24</c:f>
              <c:strCache>
                <c:ptCount val="1"/>
                <c:pt idx="0">
                  <c:v>Total Return </c:v>
                </c:pt>
              </c:strCache>
            </c:strRef>
          </c:tx>
          <c:spPr>
            <a:solidFill>
              <a:srgbClr val="002E5A"/>
            </a:solidFill>
            <a:ln>
              <a:noFill/>
            </a:ln>
            <a:effectLst/>
          </c:spPr>
          <c:invertIfNegative val="0"/>
          <c:dLbls>
            <c:dLbl>
              <c:idx val="1"/>
              <c:layout>
                <c:manualLayout>
                  <c:x val="-1.048999394518553E-2"/>
                  <c:y val="-3.2981015730796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26-4A31-85F9-A16F0DECB76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'Bond Fund'!$A$25:$A$30</c:f>
              <c:strCache>
                <c:ptCount val="6"/>
                <c:pt idx="0">
                  <c:v>Year to Date 2023</c:v>
                </c:pt>
                <c:pt idx="1">
                  <c:v>Full Year 2022</c:v>
                </c:pt>
                <c:pt idx="2">
                  <c:v>Full Year 2021</c:v>
                </c:pt>
                <c:pt idx="3">
                  <c:v>Full Year 2020</c:v>
                </c:pt>
                <c:pt idx="4">
                  <c:v>Full Year 2019</c:v>
                </c:pt>
                <c:pt idx="5">
                  <c:v>Inception to Date</c:v>
                </c:pt>
              </c:strCache>
            </c:strRef>
          </c:cat>
          <c:val>
            <c:numRef>
              <c:f>'Bond Fund'!$B$25:$B$30</c:f>
              <c:numCache>
                <c:formatCode>0.00%</c:formatCode>
                <c:ptCount val="6"/>
                <c:pt idx="0">
                  <c:v>8.0699999999999994E-2</c:v>
                </c:pt>
                <c:pt idx="1">
                  <c:v>0.11459999999999999</c:v>
                </c:pt>
                <c:pt idx="2">
                  <c:v>4.6100000000000002E-2</c:v>
                </c:pt>
                <c:pt idx="3">
                  <c:v>0.1837</c:v>
                </c:pt>
                <c:pt idx="4">
                  <c:v>0.20610000000000001</c:v>
                </c:pt>
                <c:pt idx="5">
                  <c:v>2.04241216</c:v>
                </c:pt>
              </c:numCache>
            </c:numRef>
          </c:val>
          <c:extLst>
            <c:ext xmlns:c16="http://schemas.microsoft.com/office/drawing/2014/chart" uri="{C3380CC4-5D6E-409C-BE32-E72D297353CC}">
              <c16:uniqueId val="{00000001-BC26-4A31-85F9-A16F0DECB76F}"/>
            </c:ext>
          </c:extLst>
        </c:ser>
        <c:ser>
          <c:idx val="1"/>
          <c:order val="1"/>
          <c:tx>
            <c:strRef>
              <c:f>'Bond Fund'!$C$24</c:f>
              <c:strCache>
                <c:ptCount val="1"/>
                <c:pt idx="0">
                  <c:v>Benchmark</c:v>
                </c:pt>
              </c:strCache>
            </c:strRef>
          </c:tx>
          <c:spPr>
            <a:solidFill>
              <a:srgbClr val="D2D7DB"/>
            </a:solidFill>
            <a:ln>
              <a:noFill/>
            </a:ln>
            <a:effectLst/>
          </c:spPr>
          <c:invertIfNegative val="0"/>
          <c:dLbls>
            <c:dLbl>
              <c:idx val="0"/>
              <c:layout>
                <c:manualLayout>
                  <c:x val="1.6936196974376871E-2"/>
                  <c:y val="1.2582365950391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26-4A31-85F9-A16F0DECB76F}"/>
                </c:ext>
              </c:extLst>
            </c:dLbl>
            <c:dLbl>
              <c:idx val="1"/>
              <c:layout>
                <c:manualLayout>
                  <c:x val="1.0621014331957713E-2"/>
                  <c:y val="2.8844051907937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26-4A31-85F9-A16F0DECB76F}"/>
                </c:ext>
              </c:extLst>
            </c:dLbl>
            <c:dLbl>
              <c:idx val="3"/>
              <c:layout>
                <c:manualLayout>
                  <c:x val="0"/>
                  <c:y val="-5.7688103815875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26-4A31-85F9-A16F0DECB76F}"/>
                </c:ext>
              </c:extLst>
            </c:dLbl>
            <c:dLbl>
              <c:idx val="4"/>
              <c:layout>
                <c:manualLayout>
                  <c:x val="0"/>
                  <c:y val="-0.12258722060873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26-4A31-85F9-A16F0DECB76F}"/>
                </c:ext>
              </c:extLst>
            </c:dLbl>
            <c:dLbl>
              <c:idx val="5"/>
              <c:layout>
                <c:manualLayout>
                  <c:x val="2.8322704885220436E-2"/>
                  <c:y val="-7.21101297698437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26-4A31-85F9-A16F0DECB76F}"/>
                </c:ext>
              </c:extLst>
            </c:dLbl>
            <c:spPr>
              <a:noFill/>
              <a:ln>
                <a:noFill/>
              </a:ln>
              <a:effectLst/>
            </c:spPr>
            <c:txPr>
              <a:bodyPr rot="0" spcFirstLastPara="1" vertOverflow="ellipsis" vert="horz" wrap="square" anchor="ctr" anchorCtr="1"/>
              <a:lstStyle/>
              <a:p>
                <a:pPr algn="ct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'Bond Fund'!$A$25:$A$30</c:f>
              <c:strCache>
                <c:ptCount val="6"/>
                <c:pt idx="0">
                  <c:v>Year to Date 2023</c:v>
                </c:pt>
                <c:pt idx="1">
                  <c:v>Full Year 2022</c:v>
                </c:pt>
                <c:pt idx="2">
                  <c:v>Full Year 2021</c:v>
                </c:pt>
                <c:pt idx="3">
                  <c:v>Full Year 2020</c:v>
                </c:pt>
                <c:pt idx="4">
                  <c:v>Full Year 2019</c:v>
                </c:pt>
                <c:pt idx="5">
                  <c:v>Inception to Date</c:v>
                </c:pt>
              </c:strCache>
            </c:strRef>
          </c:cat>
          <c:val>
            <c:numRef>
              <c:f>'Bond Fund'!$C$25:$C$30</c:f>
              <c:numCache>
                <c:formatCode>0.00%</c:formatCode>
                <c:ptCount val="6"/>
                <c:pt idx="0">
                  <c:v>4.4966136383427668E-2</c:v>
                </c:pt>
                <c:pt idx="1">
                  <c:v>6.7699999999999996E-2</c:v>
                </c:pt>
                <c:pt idx="2">
                  <c:v>-6.6400000000000001E-2</c:v>
                </c:pt>
                <c:pt idx="3">
                  <c:v>0.248</c:v>
                </c:pt>
                <c:pt idx="4">
                  <c:v>0.24840000000000001</c:v>
                </c:pt>
                <c:pt idx="5">
                  <c:v>1.338216226771558</c:v>
                </c:pt>
              </c:numCache>
            </c:numRef>
          </c:val>
          <c:extLst>
            <c:ext xmlns:c16="http://schemas.microsoft.com/office/drawing/2014/chart" uri="{C3380CC4-5D6E-409C-BE32-E72D297353CC}">
              <c16:uniqueId val="{00000007-BC26-4A31-85F9-A16F0DECB76F}"/>
            </c:ext>
          </c:extLst>
        </c:ser>
        <c:ser>
          <c:idx val="2"/>
          <c:order val="2"/>
          <c:tx>
            <c:strRef>
              <c:f>'Bond Fund'!$D$24</c:f>
              <c:strCache>
                <c:ptCount val="1"/>
                <c:pt idx="0">
                  <c:v>Total Return - from Val'n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'Bond Fund'!$A$25:$A$30</c:f>
              <c:strCache>
                <c:ptCount val="6"/>
                <c:pt idx="0">
                  <c:v>Year to Date 2023</c:v>
                </c:pt>
                <c:pt idx="1">
                  <c:v>Full Year 2022</c:v>
                </c:pt>
                <c:pt idx="2">
                  <c:v>Full Year 2021</c:v>
                </c:pt>
                <c:pt idx="3">
                  <c:v>Full Year 2020</c:v>
                </c:pt>
                <c:pt idx="4">
                  <c:v>Full Year 2019</c:v>
                </c:pt>
                <c:pt idx="5">
                  <c:v>Inception to Date</c:v>
                </c:pt>
              </c:strCache>
            </c:strRef>
          </c:cat>
          <c:val>
            <c:numRef>
              <c:f>'Bond Fund'!$D$26:$D$29</c:f>
              <c:numCache>
                <c:formatCode>General</c:formatCode>
                <c:ptCount val="4"/>
              </c:numCache>
            </c:numRef>
          </c:val>
          <c:extLst>
            <c:ext xmlns:c16="http://schemas.microsoft.com/office/drawing/2014/chart" uri="{C3380CC4-5D6E-409C-BE32-E72D297353CC}">
              <c16:uniqueId val="{00000008-BC26-4A31-85F9-A16F0DECB76F}"/>
            </c:ext>
          </c:extLst>
        </c:ser>
        <c:dLbls>
          <c:showLegendKey val="0"/>
          <c:showVal val="1"/>
          <c:showCatName val="0"/>
          <c:showSerName val="0"/>
          <c:showPercent val="0"/>
          <c:showBubbleSize val="0"/>
        </c:dLbls>
        <c:gapWidth val="75"/>
        <c:axId val="319708712"/>
        <c:axId val="319696952"/>
      </c:barChart>
      <c:catAx>
        <c:axId val="319708712"/>
        <c:scaling>
          <c:orientation val="minMax"/>
        </c:scaling>
        <c:delete val="0"/>
        <c:axPos val="b"/>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696952"/>
        <c:crosses val="autoZero"/>
        <c:auto val="1"/>
        <c:lblAlgn val="ctr"/>
        <c:lblOffset val="500"/>
        <c:noMultiLvlLbl val="0"/>
      </c:catAx>
      <c:valAx>
        <c:axId val="319696952"/>
        <c:scaling>
          <c:orientation val="minMax"/>
          <c:max val="2.4"/>
        </c:scaling>
        <c:delete val="0"/>
        <c:axPos val="l"/>
        <c:numFmt formatCode="0.0%"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708712"/>
        <c:crosses val="autoZero"/>
        <c:crossBetween val="between"/>
        <c:majorUnit val="1"/>
        <c:minorUnit val="0.30000000000000004"/>
      </c:valAx>
      <c:spPr>
        <a:noFill/>
        <a:ln>
          <a:noFill/>
        </a:ln>
        <a:effectLst/>
      </c:spPr>
    </c:plotArea>
    <c:legend>
      <c:legendPos val="b"/>
      <c:legendEntry>
        <c:idx val="2"/>
        <c:delete val="1"/>
      </c:legendEntry>
      <c:layout>
        <c:manualLayout>
          <c:xMode val="edge"/>
          <c:yMode val="edge"/>
          <c:x val="0.15048722857872432"/>
          <c:y val="2.3813337935876516E-2"/>
          <c:w val="0.73776548354328186"/>
          <c:h val="8.677871173412060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797744178525228E-2"/>
          <c:y val="0.11921997594416049"/>
          <c:w val="0.85054937177613932"/>
          <c:h val="0.7608855014604774"/>
        </c:manualLayout>
      </c:layout>
      <c:pie3DChart>
        <c:varyColors val="1"/>
        <c:ser>
          <c:idx val="0"/>
          <c:order val="0"/>
          <c:dPt>
            <c:idx val="0"/>
            <c:bubble3D val="0"/>
            <c:spPr>
              <a:solidFill>
                <a:srgbClr val="B20B5B"/>
              </a:solidFill>
              <a:ln>
                <a:noFill/>
              </a:ln>
              <a:effectLst/>
              <a:sp3d/>
            </c:spPr>
            <c:extLst>
              <c:ext xmlns:c16="http://schemas.microsoft.com/office/drawing/2014/chart" uri="{C3380CC4-5D6E-409C-BE32-E72D297353CC}">
                <c16:uniqueId val="{00000001-387C-4A60-A6BD-CEC2C73F64C5}"/>
              </c:ext>
            </c:extLst>
          </c:dPt>
          <c:dPt>
            <c:idx val="1"/>
            <c:bubble3D val="0"/>
            <c:spPr>
              <a:solidFill>
                <a:srgbClr val="002E5A"/>
              </a:solidFill>
              <a:ln>
                <a:noFill/>
              </a:ln>
              <a:effectLst/>
              <a:sp3d/>
            </c:spPr>
            <c:extLst>
              <c:ext xmlns:c16="http://schemas.microsoft.com/office/drawing/2014/chart" uri="{C3380CC4-5D6E-409C-BE32-E72D297353CC}">
                <c16:uniqueId val="{00000003-387C-4A60-A6BD-CEC2C73F64C5}"/>
              </c:ext>
            </c:extLst>
          </c:dPt>
          <c:dPt>
            <c:idx val="2"/>
            <c:bubble3D val="0"/>
            <c:spPr>
              <a:solidFill>
                <a:srgbClr val="B50156"/>
              </a:solidFill>
              <a:ln>
                <a:noFill/>
              </a:ln>
              <a:effectLst/>
              <a:sp3d/>
            </c:spPr>
            <c:extLst>
              <c:ext xmlns:c16="http://schemas.microsoft.com/office/drawing/2014/chart" uri="{C3380CC4-5D6E-409C-BE32-E72D297353CC}">
                <c16:uniqueId val="{00000005-387C-4A60-A6BD-CEC2C73F64C5}"/>
              </c:ext>
            </c:extLst>
          </c:dPt>
          <c:dPt>
            <c:idx val="3"/>
            <c:bubble3D val="0"/>
            <c:spPr>
              <a:solidFill>
                <a:srgbClr val="CDD1D5"/>
              </a:solidFill>
              <a:ln>
                <a:noFill/>
              </a:ln>
              <a:effectLst/>
              <a:sp3d/>
            </c:spPr>
            <c:extLst>
              <c:ext xmlns:c16="http://schemas.microsoft.com/office/drawing/2014/chart" uri="{C3380CC4-5D6E-409C-BE32-E72D297353CC}">
                <c16:uniqueId val="{00000007-387C-4A60-A6BD-CEC2C73F64C5}"/>
              </c:ext>
            </c:extLst>
          </c:dPt>
          <c:dLbls>
            <c:dLbl>
              <c:idx val="0"/>
              <c:layout>
                <c:manualLayout>
                  <c:x val="-0.15842786940752654"/>
                  <c:y val="0.22194886632077132"/>
                </c:manualLayout>
              </c:layout>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7C-4A60-A6BD-CEC2C73F64C5}"/>
                </c:ext>
              </c:extLst>
            </c:dLbl>
            <c:dLbl>
              <c:idx val="1"/>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6="http://schemas.microsoft.com/office/drawing/2014/chart" uri="{C3380CC4-5D6E-409C-BE32-E72D297353CC}">
                  <c16:uniqueId val="{00000003-387C-4A60-A6BD-CEC2C73F64C5}"/>
                </c:ext>
              </c:extLst>
            </c:dLbl>
            <c:dLbl>
              <c:idx val="2"/>
              <c:delete val="1"/>
              <c:extLst>
                <c:ext xmlns:c15="http://schemas.microsoft.com/office/drawing/2012/chart" uri="{CE6537A1-D6FC-4f65-9D91-7224C49458BB}"/>
                <c:ext xmlns:c16="http://schemas.microsoft.com/office/drawing/2014/chart" uri="{C3380CC4-5D6E-409C-BE32-E72D297353CC}">
                  <c16:uniqueId val="{00000005-387C-4A60-A6BD-CEC2C73F64C5}"/>
                </c:ext>
              </c:extLst>
            </c:dLbl>
            <c:dLbl>
              <c:idx val="3"/>
              <c:layout>
                <c:manualLayout>
                  <c:x val="-0.24022562130508457"/>
                  <c:y val="0.118862813626796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7C-4A60-A6BD-CEC2C73F64C5}"/>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'Bond Fund'!$A$12:$A$15</c:f>
              <c:strCache>
                <c:ptCount val="4"/>
                <c:pt idx="0">
                  <c:v>Money Market </c:v>
                </c:pt>
                <c:pt idx="1">
                  <c:v>FGN bonds</c:v>
                </c:pt>
                <c:pt idx="2">
                  <c:v>State government bonds</c:v>
                </c:pt>
                <c:pt idx="3">
                  <c:v>Corporate bonds</c:v>
                </c:pt>
              </c:strCache>
            </c:strRef>
          </c:cat>
          <c:val>
            <c:numRef>
              <c:f>'Bond Fund'!$B$12:$B$15</c:f>
              <c:numCache>
                <c:formatCode>0.00%</c:formatCode>
                <c:ptCount val="4"/>
                <c:pt idx="0">
                  <c:v>0.29559999999999997</c:v>
                </c:pt>
                <c:pt idx="1">
                  <c:v>0.6643</c:v>
                </c:pt>
                <c:pt idx="2">
                  <c:v>0</c:v>
                </c:pt>
                <c:pt idx="3">
                  <c:v>4.0099999999999997E-2</c:v>
                </c:pt>
              </c:numCache>
            </c:numRef>
          </c:val>
          <c:extLst>
            <c:ext xmlns:c16="http://schemas.microsoft.com/office/drawing/2014/chart" uri="{C3380CC4-5D6E-409C-BE32-E72D297353CC}">
              <c16:uniqueId val="{00000008-1E23-41AE-8D99-CF56FA632DD2}"/>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18417071892435E-2"/>
          <c:y val="0.15426762537754823"/>
          <c:w val="0.87500008282308794"/>
          <c:h val="0.77488993787122562"/>
        </c:manualLayout>
      </c:layout>
      <c:pie3DChart>
        <c:varyColors val="1"/>
        <c:ser>
          <c:idx val="1"/>
          <c:order val="0"/>
          <c:dPt>
            <c:idx val="0"/>
            <c:bubble3D val="0"/>
            <c:spPr>
              <a:solidFill>
                <a:srgbClr val="06305A"/>
              </a:solidFill>
              <a:ln w="25400">
                <a:solidFill>
                  <a:schemeClr val="accent1">
                    <a:lumMod val="50000"/>
                  </a:schemeClr>
                </a:solidFill>
              </a:ln>
              <a:effectLst/>
              <a:sp3d contourW="25400">
                <a:contourClr>
                  <a:schemeClr val="accent1">
                    <a:lumMod val="50000"/>
                  </a:schemeClr>
                </a:contourClr>
              </a:sp3d>
            </c:spPr>
            <c:extLst>
              <c:ext xmlns:c16="http://schemas.microsoft.com/office/drawing/2014/chart" uri="{C3380CC4-5D6E-409C-BE32-E72D297353CC}">
                <c16:uniqueId val="{00000001-772C-411D-B5A4-DD1450F2FF53}"/>
              </c:ext>
            </c:extLst>
          </c:dPt>
          <c:dPt>
            <c:idx val="1"/>
            <c:bubble3D val="0"/>
            <c:spPr>
              <a:solidFill>
                <a:srgbClr val="B50156"/>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2C-411D-B5A4-DD1450F2FF53}"/>
              </c:ext>
            </c:extLst>
          </c:dPt>
          <c:dPt>
            <c:idx val="2"/>
            <c:bubble3D val="0"/>
            <c:spPr>
              <a:solidFill>
                <a:srgbClr val="CDD1D5"/>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2C-411D-B5A4-DD1450F2FF53}"/>
              </c:ext>
            </c:extLst>
          </c:dPt>
          <c:dLbls>
            <c:dLbl>
              <c:idx val="0"/>
              <c:layout>
                <c:manualLayout>
                  <c:x val="-0.16707503970538834"/>
                  <c:y val="-0.20377357746915567"/>
                </c:manualLayout>
              </c:layout>
              <c:spPr>
                <a:noFill/>
                <a:ln>
                  <a:noFill/>
                </a:ln>
                <a:effectLst/>
              </c:spPr>
              <c:txPr>
                <a:bodyPr/>
                <a:lstStyle/>
                <a:p>
                  <a:pPr>
                    <a:defRPr>
                      <a:solidFill>
                        <a:schemeClr val="bg1"/>
                      </a:solidFill>
                    </a:defRPr>
                  </a:pPr>
                  <a:endParaRPr lang="en-NG"/>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2C-411D-B5A4-DD1450F2FF53}"/>
                </c:ext>
              </c:extLst>
            </c:dLbl>
            <c:dLbl>
              <c:idx val="1"/>
              <c:spPr>
                <a:noFill/>
                <a:ln>
                  <a:noFill/>
                </a:ln>
                <a:effectLst/>
              </c:spPr>
              <c:txPr>
                <a:bodyPr/>
                <a:lstStyle/>
                <a:p>
                  <a:pPr>
                    <a:defRPr>
                      <a:solidFill>
                        <a:schemeClr val="bg1"/>
                      </a:solidFill>
                    </a:defRPr>
                  </a:pPr>
                  <a:endParaRPr lang="en-NG"/>
                </a:p>
              </c:txPr>
              <c:showLegendKey val="0"/>
              <c:showVal val="0"/>
              <c:showCatName val="1"/>
              <c:showSerName val="0"/>
              <c:showPercent val="1"/>
              <c:showBubbleSize val="0"/>
              <c:extLst>
                <c:ext xmlns:c16="http://schemas.microsoft.com/office/drawing/2014/chart" uri="{C3380CC4-5D6E-409C-BE32-E72D297353CC}">
                  <c16:uniqueId val="{00000003-772C-411D-B5A4-DD1450F2FF53}"/>
                </c:ext>
              </c:extLst>
            </c:dLbl>
            <c:dLbl>
              <c:idx val="2"/>
              <c:spPr>
                <a:noFill/>
                <a:ln>
                  <a:noFill/>
                </a:ln>
                <a:effectLst/>
              </c:spPr>
              <c:txPr>
                <a:bodyPr rot="0" vert="horz"/>
                <a:lstStyle/>
                <a:p>
                  <a:pPr>
                    <a:defRPr/>
                  </a:pPr>
                  <a:endParaRPr lang="en-NG"/>
                </a:p>
              </c:txPr>
              <c:showLegendKey val="0"/>
              <c:showVal val="0"/>
              <c:showCatName val="1"/>
              <c:showSerName val="0"/>
              <c:showPercent val="1"/>
              <c:showBubbleSize val="0"/>
              <c:extLst>
                <c:ext xmlns:c16="http://schemas.microsoft.com/office/drawing/2014/chart" uri="{C3380CC4-5D6E-409C-BE32-E72D297353CC}">
                  <c16:uniqueId val="{00000005-772C-411D-B5A4-DD1450F2FF5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'[Factsheet worksheet 2023-August.xlsx]Money Market'!$A$10:$A$12</c:f>
              <c:strCache>
                <c:ptCount val="3"/>
                <c:pt idx="0">
                  <c:v>Bank Placements</c:v>
                </c:pt>
                <c:pt idx="1">
                  <c:v>Treasury Bills</c:v>
                </c:pt>
                <c:pt idx="2">
                  <c:v>Commercial Papers</c:v>
                </c:pt>
              </c:strCache>
            </c:strRef>
          </c:cat>
          <c:val>
            <c:numRef>
              <c:f>'[Factsheet worksheet 2023-August.xlsx]Money Market'!$B$10:$B$12</c:f>
              <c:numCache>
                <c:formatCode>0.00%</c:formatCode>
                <c:ptCount val="3"/>
                <c:pt idx="0">
                  <c:v>0.66320000000000001</c:v>
                </c:pt>
                <c:pt idx="1">
                  <c:v>0.28660000000000002</c:v>
                </c:pt>
                <c:pt idx="2">
                  <c:v>5.0200000000000002E-2</c:v>
                </c:pt>
              </c:numCache>
            </c:numRef>
          </c:val>
          <c:extLst>
            <c:ext xmlns:c16="http://schemas.microsoft.com/office/drawing/2014/chart" uri="{C3380CC4-5D6E-409C-BE32-E72D297353CC}">
              <c16:uniqueId val="{00000006-772C-411D-B5A4-DD1450F2FF53}"/>
            </c:ext>
          </c:extLst>
        </c:ser>
        <c:ser>
          <c:idx val="0"/>
          <c:order val="1"/>
          <c:dLbls>
            <c:spPr>
              <a:noFill/>
              <a:ln>
                <a:noFill/>
              </a:ln>
              <a:effectLst/>
            </c:spPr>
            <c:txPr>
              <a:bodyPr rot="0" vert="horz"/>
              <a:lstStyle/>
              <a:p>
                <a:pPr>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'[Factsheet worksheet 2023-August.xlsx]Money Market'!$A$10:$A$12</c:f>
              <c:strCache>
                <c:ptCount val="3"/>
                <c:pt idx="0">
                  <c:v>Bank Placements</c:v>
                </c:pt>
                <c:pt idx="1">
                  <c:v>Treasury Bills</c:v>
                </c:pt>
                <c:pt idx="2">
                  <c:v>Commercial Papers</c:v>
                </c:pt>
              </c:strCache>
            </c:strRef>
          </c:cat>
          <c:val>
            <c:numRef>
              <c:f>'[Factsheet worksheet 2023-August.xlsx]Money Market'!$B$10:$B$12</c:f>
              <c:numCache>
                <c:formatCode>0.00%</c:formatCode>
                <c:ptCount val="3"/>
                <c:pt idx="0">
                  <c:v>0.66320000000000001</c:v>
                </c:pt>
                <c:pt idx="1">
                  <c:v>0.28660000000000002</c:v>
                </c:pt>
                <c:pt idx="2">
                  <c:v>5.0200000000000002E-2</c:v>
                </c:pt>
              </c:numCache>
            </c:numRef>
          </c:val>
          <c:extLst>
            <c:ext xmlns:c16="http://schemas.microsoft.com/office/drawing/2014/chart" uri="{C3380CC4-5D6E-409C-BE32-E72D297353CC}">
              <c16:uniqueId val="{00000007-772C-411D-B5A4-DD1450F2FF53}"/>
            </c:ext>
          </c:extLst>
        </c:ser>
        <c:dLbls>
          <c:showLegendKey val="0"/>
          <c:showVal val="0"/>
          <c:showCatName val="1"/>
          <c:showSerName val="0"/>
          <c:showPercent val="1"/>
          <c:showBubbleSize val="0"/>
          <c:showLeaderLines val="1"/>
        </c:dLbls>
      </c:pie3DChart>
    </c:plotArea>
    <c:plotVisOnly val="1"/>
    <c:dispBlanksAs val="gap"/>
    <c:showDLblsOverMax val="0"/>
    <c:extLst/>
  </c:chart>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335"/>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ln>
              <a:noFill/>
            </a:ln>
          </c:spPr>
          <c:dPt>
            <c:idx val="0"/>
            <c:bubble3D val="0"/>
            <c:spPr>
              <a:solidFill>
                <a:srgbClr val="B50156"/>
              </a:solidFill>
              <a:ln w="25400">
                <a:noFill/>
              </a:ln>
              <a:effectLst/>
              <a:sp3d/>
            </c:spPr>
            <c:extLst>
              <c:ext xmlns:c16="http://schemas.microsoft.com/office/drawing/2014/chart" uri="{C3380CC4-5D6E-409C-BE32-E72D297353CC}">
                <c16:uniqueId val="{00000001-010F-4B94-8E87-555FD39F53C6}"/>
              </c:ext>
            </c:extLst>
          </c:dPt>
          <c:dPt>
            <c:idx val="1"/>
            <c:bubble3D val="0"/>
            <c:spPr>
              <a:solidFill>
                <a:srgbClr val="D2D7DB"/>
              </a:solidFill>
              <a:ln w="25400">
                <a:noFill/>
              </a:ln>
              <a:effectLst/>
              <a:sp3d/>
            </c:spPr>
            <c:extLst>
              <c:ext xmlns:c16="http://schemas.microsoft.com/office/drawing/2014/chart" uri="{C3380CC4-5D6E-409C-BE32-E72D297353CC}">
                <c16:uniqueId val="{00000003-010F-4B94-8E87-555FD39F53C6}"/>
              </c:ext>
            </c:extLst>
          </c:dPt>
          <c:dPt>
            <c:idx val="2"/>
            <c:bubble3D val="0"/>
            <c:spPr>
              <a:solidFill>
                <a:srgbClr val="002E5A"/>
              </a:solidFill>
              <a:ln w="25400">
                <a:noFill/>
              </a:ln>
              <a:effectLst/>
              <a:sp3d/>
            </c:spPr>
            <c:extLst>
              <c:ext xmlns:c16="http://schemas.microsoft.com/office/drawing/2014/chart" uri="{C3380CC4-5D6E-409C-BE32-E72D297353CC}">
                <c16:uniqueId val="{00000005-010F-4B94-8E87-555FD39F53C6}"/>
              </c:ext>
            </c:extLst>
          </c:dPt>
          <c:dPt>
            <c:idx val="3"/>
            <c:bubble3D val="0"/>
            <c:spPr>
              <a:solidFill>
                <a:schemeClr val="accent4"/>
              </a:solidFill>
              <a:ln w="25400">
                <a:noFill/>
              </a:ln>
              <a:effectLst/>
              <a:sp3d/>
            </c:spPr>
            <c:extLst>
              <c:ext xmlns:c16="http://schemas.microsoft.com/office/drawing/2014/chart" uri="{C3380CC4-5D6E-409C-BE32-E72D297353CC}">
                <c16:uniqueId val="{00000007-010F-4B94-8E87-555FD39F53C6}"/>
              </c:ext>
            </c:extLst>
          </c:dPt>
          <c:dLbls>
            <c:dLbl>
              <c:idx val="1"/>
              <c:layout>
                <c:manualLayout>
                  <c:x val="-4.9664622888422695E-2"/>
                  <c:y val="-0.15836128202181221"/>
                </c:manualLayout>
              </c:layout>
              <c:spPr>
                <a:noFill/>
                <a:ln>
                  <a:noFill/>
                </a:ln>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0F-4B94-8E87-555FD39F53C6}"/>
                </c:ext>
              </c:extLst>
            </c:dLbl>
            <c:dLbl>
              <c:idx val="2"/>
              <c:layout>
                <c:manualLayout>
                  <c:x val="0.16352281903432492"/>
                  <c:y val="0.112646779369785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0F-4B94-8E87-555FD39F53C6}"/>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Eurobond!$A$13:$A$16</c:f>
              <c:strCache>
                <c:ptCount val="4"/>
                <c:pt idx="0">
                  <c:v>Nigerian Sovereign Eurobonds</c:v>
                </c:pt>
                <c:pt idx="1">
                  <c:v>Nigerian Corporate Eurobonds</c:v>
                </c:pt>
                <c:pt idx="2">
                  <c:v>Money Market Instruments</c:v>
                </c:pt>
                <c:pt idx="3">
                  <c:v>Cash</c:v>
                </c:pt>
              </c:strCache>
            </c:strRef>
          </c:cat>
          <c:val>
            <c:numRef>
              <c:f>Eurobond!$B$13:$B$16</c:f>
              <c:numCache>
                <c:formatCode>0.00%</c:formatCode>
                <c:ptCount val="4"/>
                <c:pt idx="0">
                  <c:v>0.58079999999999998</c:v>
                </c:pt>
                <c:pt idx="1">
                  <c:v>0.20630000000000001</c:v>
                </c:pt>
                <c:pt idx="2">
                  <c:v>0.21290000000000001</c:v>
                </c:pt>
              </c:numCache>
            </c:numRef>
          </c:val>
          <c:extLst>
            <c:ext xmlns:c16="http://schemas.microsoft.com/office/drawing/2014/chart" uri="{C3380CC4-5D6E-409C-BE32-E72D297353CC}">
              <c16:uniqueId val="{00000008-010F-4B94-8E87-555FD39F53C6}"/>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58382887093731E-2"/>
          <c:y val="7.8473843845551935E-2"/>
          <c:w val="0.87297247080897122"/>
          <c:h val="0.62805439533156959"/>
        </c:manualLayout>
      </c:layout>
      <c:barChart>
        <c:barDir val="col"/>
        <c:grouping val="clustered"/>
        <c:varyColors val="0"/>
        <c:ser>
          <c:idx val="0"/>
          <c:order val="0"/>
          <c:tx>
            <c:strRef>
              <c:f>'Specialized Dollar'!$B$25</c:f>
              <c:strCache>
                <c:ptCount val="1"/>
                <c:pt idx="0">
                  <c:v>Total Return</c:v>
                </c:pt>
              </c:strCache>
            </c:strRef>
          </c:tx>
          <c:spPr>
            <a:solidFill>
              <a:srgbClr val="002E5A"/>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'Specialized Dollar'!$A$26:$A$30</c:f>
              <c:strCache>
                <c:ptCount val="2"/>
                <c:pt idx="0">
                  <c:v>Year to Date 2023</c:v>
                </c:pt>
                <c:pt idx="1">
                  <c:v>Full Year 2022</c:v>
                </c:pt>
              </c:strCache>
            </c:strRef>
          </c:cat>
          <c:val>
            <c:numRef>
              <c:f>'Specialized Dollar'!$B$26:$B$30</c:f>
              <c:numCache>
                <c:formatCode>0.00%</c:formatCode>
                <c:ptCount val="5"/>
                <c:pt idx="0">
                  <c:v>6.9800000000000001E-2</c:v>
                </c:pt>
                <c:pt idx="1">
                  <c:v>3.8899999999999997E-2</c:v>
                </c:pt>
              </c:numCache>
            </c:numRef>
          </c:val>
          <c:extLst>
            <c:ext xmlns:c16="http://schemas.microsoft.com/office/drawing/2014/chart" uri="{C3380CC4-5D6E-409C-BE32-E72D297353CC}">
              <c16:uniqueId val="{00000000-B57B-4A6E-B2AC-ED7B702D8861}"/>
            </c:ext>
          </c:extLst>
        </c:ser>
        <c:ser>
          <c:idx val="1"/>
          <c:order val="1"/>
          <c:tx>
            <c:strRef>
              <c:f>'Specialized Dollar'!$C$25</c:f>
              <c:strCache>
                <c:ptCount val="1"/>
                <c:pt idx="0">
                  <c:v>Benchmark</c:v>
                </c:pt>
              </c:strCache>
            </c:strRef>
          </c:tx>
          <c:spPr>
            <a:solidFill>
              <a:srgbClr val="D2D7DB"/>
            </a:solidFill>
            <a:ln>
              <a:noFill/>
            </a:ln>
            <a:effectLst/>
          </c:spPr>
          <c:invertIfNegative val="0"/>
          <c:dLbls>
            <c:dLbl>
              <c:idx val="1"/>
              <c:layout>
                <c:manualLayout>
                  <c:x val="7.9230338606760486E-2"/>
                  <c:y val="0.12500691558237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7B-4A6E-B2AC-ED7B702D8861}"/>
                </c:ext>
              </c:extLst>
            </c:dLbl>
            <c:dLbl>
              <c:idx val="3"/>
              <c:layout>
                <c:manualLayout>
                  <c:x val="2.1068470039225413E-2"/>
                  <c:y val="2.0989315694595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B-4A6E-B2AC-ED7B702D8861}"/>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'Specialized Dollar'!$A$26:$A$30</c:f>
              <c:strCache>
                <c:ptCount val="2"/>
                <c:pt idx="0">
                  <c:v>Year to Date 2023</c:v>
                </c:pt>
                <c:pt idx="1">
                  <c:v>Full Year 2022</c:v>
                </c:pt>
              </c:strCache>
            </c:strRef>
          </c:cat>
          <c:val>
            <c:numRef>
              <c:f>'Specialized Dollar'!$C$26:$C$30</c:f>
              <c:numCache>
                <c:formatCode>0.00%</c:formatCode>
                <c:ptCount val="5"/>
                <c:pt idx="0">
                  <c:v>-9.2818770444077735E-3</c:v>
                </c:pt>
                <c:pt idx="1">
                  <c:v>-2.7E-2</c:v>
                </c:pt>
              </c:numCache>
            </c:numRef>
          </c:val>
          <c:extLst>
            <c:ext xmlns:c16="http://schemas.microsoft.com/office/drawing/2014/chart" uri="{C3380CC4-5D6E-409C-BE32-E72D297353CC}">
              <c16:uniqueId val="{00000003-B57B-4A6E-B2AC-ED7B702D8861}"/>
            </c:ext>
          </c:extLst>
        </c:ser>
        <c:dLbls>
          <c:showLegendKey val="0"/>
          <c:showVal val="0"/>
          <c:showCatName val="0"/>
          <c:showSerName val="0"/>
          <c:showPercent val="0"/>
          <c:showBubbleSize val="0"/>
        </c:dLbls>
        <c:gapWidth val="242"/>
        <c:axId val="319697736"/>
        <c:axId val="319704792"/>
      </c:barChart>
      <c:catAx>
        <c:axId val="31969773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704792"/>
        <c:crosses val="autoZero"/>
        <c:auto val="1"/>
        <c:lblAlgn val="ctr"/>
        <c:lblOffset val="1000"/>
        <c:noMultiLvlLbl val="0"/>
      </c:catAx>
      <c:valAx>
        <c:axId val="319704792"/>
        <c:scaling>
          <c:orientation val="minMax"/>
        </c:scaling>
        <c:delete val="0"/>
        <c:axPos val="l"/>
        <c:numFmt formatCode="0.0%"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697736"/>
        <c:crosses val="autoZero"/>
        <c:crossBetween val="between"/>
        <c:majorUnit val="4.0000000000000008E-2"/>
      </c:valAx>
      <c:spPr>
        <a:noFill/>
        <a:ln>
          <a:noFill/>
        </a:ln>
        <a:effectLst/>
      </c:spPr>
    </c:plotArea>
    <c:legend>
      <c:legendPos val="b"/>
      <c:layout>
        <c:manualLayout>
          <c:xMode val="edge"/>
          <c:yMode val="edge"/>
          <c:x val="0.32213732163342018"/>
          <c:y val="3.928084731582069E-2"/>
          <c:w val="0.31358841665470849"/>
          <c:h val="7.274140473721635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580034913149714"/>
          <c:y val="0.1371765011645458"/>
          <c:w val="0.78773317208359794"/>
          <c:h val="0.7107116459874766"/>
        </c:manualLayout>
      </c:layout>
      <c:pie3DChart>
        <c:varyColors val="1"/>
        <c:ser>
          <c:idx val="0"/>
          <c:order val="0"/>
          <c:dPt>
            <c:idx val="0"/>
            <c:bubble3D val="0"/>
            <c:spPr>
              <a:solidFill>
                <a:srgbClr val="002E5A"/>
              </a:solidFill>
              <a:ln>
                <a:noFill/>
              </a:ln>
              <a:effectLst/>
              <a:sp3d/>
            </c:spPr>
            <c:extLst>
              <c:ext xmlns:c16="http://schemas.microsoft.com/office/drawing/2014/chart" uri="{C3380CC4-5D6E-409C-BE32-E72D297353CC}">
                <c16:uniqueId val="{00000001-F44B-4E9C-A872-F55FC220896B}"/>
              </c:ext>
            </c:extLst>
          </c:dPt>
          <c:dPt>
            <c:idx val="1"/>
            <c:bubble3D val="0"/>
            <c:spPr>
              <a:solidFill>
                <a:srgbClr val="D2D7DB"/>
              </a:solidFill>
              <a:ln>
                <a:noFill/>
              </a:ln>
              <a:effectLst/>
              <a:sp3d/>
            </c:spPr>
            <c:extLst>
              <c:ext xmlns:c16="http://schemas.microsoft.com/office/drawing/2014/chart" uri="{C3380CC4-5D6E-409C-BE32-E72D297353CC}">
                <c16:uniqueId val="{00000003-F44B-4E9C-A872-F55FC220896B}"/>
              </c:ext>
            </c:extLst>
          </c:dPt>
          <c:dPt>
            <c:idx val="2"/>
            <c:bubble3D val="0"/>
            <c:spPr>
              <a:solidFill>
                <a:schemeClr val="accent3"/>
              </a:solidFill>
              <a:ln>
                <a:noFill/>
              </a:ln>
              <a:effectLst/>
              <a:sp3d/>
            </c:spPr>
            <c:extLst>
              <c:ext xmlns:c16="http://schemas.microsoft.com/office/drawing/2014/chart" uri="{C3380CC4-5D6E-409C-BE32-E72D297353CC}">
                <c16:uniqueId val="{00000005-F44B-4E9C-A872-F55FC220896B}"/>
              </c:ext>
            </c:extLst>
          </c:dPt>
          <c:dPt>
            <c:idx val="3"/>
            <c:bubble3D val="0"/>
            <c:spPr>
              <a:solidFill>
                <a:srgbClr val="B50156"/>
              </a:solidFill>
              <a:ln>
                <a:noFill/>
              </a:ln>
              <a:effectLst/>
              <a:sp3d/>
            </c:spPr>
            <c:extLst>
              <c:ext xmlns:c16="http://schemas.microsoft.com/office/drawing/2014/chart" uri="{C3380CC4-5D6E-409C-BE32-E72D297353CC}">
                <c16:uniqueId val="{00000007-F44B-4E9C-A872-F55FC220896B}"/>
              </c:ext>
            </c:extLst>
          </c:dPt>
          <c:dLbls>
            <c:dLbl>
              <c:idx val="0"/>
              <c:layout>
                <c:manualLayout>
                  <c:x val="-0.14905256930859909"/>
                  <c:y val="-0.10755276030583366"/>
                </c:manualLayout>
              </c:layout>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4B-4E9C-A872-F55FC220896B}"/>
                </c:ext>
              </c:extLst>
            </c:dLbl>
            <c:dLbl>
              <c:idx val="1"/>
              <c:layout>
                <c:manualLayout>
                  <c:x val="-0.14836089664764424"/>
                  <c:y val="2.958846050040484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4B-4E9C-A872-F55FC220896B}"/>
                </c:ext>
              </c:extLst>
            </c:dLbl>
            <c:dLbl>
              <c:idx val="2"/>
              <c:layout>
                <c:manualLayout>
                  <c:x val="-0.13464144682491172"/>
                  <c:y val="-3.355750080997822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44B-4E9C-A872-F55FC220896B}"/>
                </c:ext>
              </c:extLst>
            </c:dLbl>
            <c:dLbl>
              <c:idx val="3"/>
              <c:layout>
                <c:manualLayout>
                  <c:x val="-9.7754945170613131E-2"/>
                  <c:y val="0.1213497324278825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44B-4E9C-A872-F55FC220896B}"/>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'Specialized Dollar'!$A$10:$A$13</c:f>
              <c:strCache>
                <c:ptCount val="4"/>
                <c:pt idx="0">
                  <c:v>Sovereign Bonds</c:v>
                </c:pt>
                <c:pt idx="1">
                  <c:v>Non-Nigerian Sovereign Bonds</c:v>
                </c:pt>
                <c:pt idx="2">
                  <c:v>US treasuries </c:v>
                </c:pt>
                <c:pt idx="3">
                  <c:v>Money Market Instrument</c:v>
                </c:pt>
              </c:strCache>
            </c:strRef>
          </c:cat>
          <c:val>
            <c:numRef>
              <c:f>'Specialized Dollar'!$B$10:$B$13</c:f>
              <c:numCache>
                <c:formatCode>0.00%</c:formatCode>
                <c:ptCount val="4"/>
                <c:pt idx="0">
                  <c:v>0.62150000000000005</c:v>
                </c:pt>
                <c:pt idx="1">
                  <c:v>0.14299999999999999</c:v>
                </c:pt>
                <c:pt idx="2">
                  <c:v>6.8999999999999999E-3</c:v>
                </c:pt>
                <c:pt idx="3">
                  <c:v>0.22859999999999997</c:v>
                </c:pt>
              </c:numCache>
            </c:numRef>
          </c:val>
          <c:extLst>
            <c:ext xmlns:c16="http://schemas.microsoft.com/office/drawing/2014/chart" uri="{C3380CC4-5D6E-409C-BE32-E72D297353CC}">
              <c16:uniqueId val="{00000008-F44B-4E9C-A872-F55FC220896B}"/>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'[Factsheet worksheet 2023-August.xlsx]Eurobond'!$B$22</c:f>
              <c:strCache>
                <c:ptCount val="1"/>
                <c:pt idx="0">
                  <c:v>Total Return </c:v>
                </c:pt>
              </c:strCache>
            </c:strRef>
          </c:tx>
          <c:spPr>
            <a:solidFill>
              <a:srgbClr val="002E5A"/>
            </a:solidFill>
            <a:ln>
              <a:noFill/>
            </a:ln>
            <a:effectLst/>
          </c:spPr>
          <c:invertIfNegative val="0"/>
          <c:dLbls>
            <c:dLbl>
              <c:idx val="2"/>
              <c:layout>
                <c:manualLayout>
                  <c:x val="-2.0611932517750429E-2"/>
                  <c:y val="-6.2641589365653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BC-48A1-B6F4-996917E8EE97}"/>
                </c:ext>
              </c:extLst>
            </c:dLbl>
            <c:dLbl>
              <c:idx val="3"/>
              <c:layout>
                <c:manualLayout>
                  <c:x val="-2.4197106767763609E-2"/>
                  <c:y val="2.4604583039498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C-48A1-B6F4-996917E8EE97}"/>
                </c:ext>
              </c:extLst>
            </c:dLbl>
            <c:dLbl>
              <c:idx val="4"/>
              <c:layout>
                <c:manualLayout>
                  <c:x val="-2.0251892606043313E-2"/>
                  <c:y val="2.8813839529038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BC-48A1-B6F4-996917E8EE97}"/>
                </c:ext>
              </c:extLst>
            </c:dLbl>
            <c:dLbl>
              <c:idx val="5"/>
              <c:layout>
                <c:manualLayout>
                  <c:x val="-5.1529785433220374E-3"/>
                  <c:y val="5.2309548964003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BC-48A1-B6F4-996917E8EE9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'[Factsheet worksheet 2023-August.xlsx]Eurobond'!$A$23:$A$28</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2023-August.xlsx]Eurobond'!$B$23:$B$28</c:f>
              <c:numCache>
                <c:formatCode>0.00%</c:formatCode>
                <c:ptCount val="6"/>
                <c:pt idx="0">
                  <c:v>4.4299999999999999E-2</c:v>
                </c:pt>
                <c:pt idx="1">
                  <c:v>5.04E-2</c:v>
                </c:pt>
                <c:pt idx="2">
                  <c:v>5.21E-2</c:v>
                </c:pt>
                <c:pt idx="3">
                  <c:v>7.2999999999999995E-2</c:v>
                </c:pt>
                <c:pt idx="4">
                  <c:v>0.10349999999999999</c:v>
                </c:pt>
                <c:pt idx="5">
                  <c:v>0.56789239574816031</c:v>
                </c:pt>
              </c:numCache>
            </c:numRef>
          </c:val>
          <c:extLst>
            <c:ext xmlns:c16="http://schemas.microsoft.com/office/drawing/2014/chart" uri="{C3380CC4-5D6E-409C-BE32-E72D297353CC}">
              <c16:uniqueId val="{00000004-51BC-48A1-B6F4-996917E8EE97}"/>
            </c:ext>
          </c:extLst>
        </c:ser>
        <c:ser>
          <c:idx val="1"/>
          <c:order val="1"/>
          <c:tx>
            <c:strRef>
              <c:f>'[Factsheet worksheet 2023-August.xlsx]Eurobond'!$C$22</c:f>
              <c:strCache>
                <c:ptCount val="1"/>
                <c:pt idx="0">
                  <c:v>Benchmark</c:v>
                </c:pt>
              </c:strCache>
            </c:strRef>
          </c:tx>
          <c:spPr>
            <a:solidFill>
              <a:srgbClr val="D2D7DB"/>
            </a:solidFill>
            <a:ln>
              <a:noFill/>
            </a:ln>
            <a:effectLst/>
          </c:spPr>
          <c:invertIfNegative val="0"/>
          <c:dLbls>
            <c:dLbl>
              <c:idx val="3"/>
              <c:layout>
                <c:manualLayout>
                  <c:x val="3.5806631782924975E-3"/>
                  <c:y val="-3.28061107193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BC-48A1-B6F4-996917E8EE97}"/>
                </c:ext>
              </c:extLst>
            </c:dLbl>
            <c:dLbl>
              <c:idx val="4"/>
              <c:layout>
                <c:manualLayout>
                  <c:x val="1.4049981457392171E-2"/>
                  <c:y val="-3.0662045303364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BC-48A1-B6F4-996917E8EE97}"/>
                </c:ext>
              </c:extLst>
            </c:dLbl>
            <c:dLbl>
              <c:idx val="5"/>
              <c:layout>
                <c:manualLayout>
                  <c:x val="3.3494425584092158E-2"/>
                  <c:y val="2.2344319505686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BC-48A1-B6F4-996917E8EE9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'[Factsheet worksheet 2023-August.xlsx]Eurobond'!$A$23:$A$28</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2023-August.xlsx]Eurobond'!$C$23:$C$28</c:f>
              <c:numCache>
                <c:formatCode>0.00%</c:formatCode>
                <c:ptCount val="6"/>
                <c:pt idx="0">
                  <c:v>-9.2818770444077735E-3</c:v>
                </c:pt>
                <c:pt idx="1">
                  <c:v>-2.7E-2</c:v>
                </c:pt>
                <c:pt idx="2">
                  <c:v>1.9199999999999998E-2</c:v>
                </c:pt>
                <c:pt idx="3">
                  <c:v>7.5999999999999998E-2</c:v>
                </c:pt>
                <c:pt idx="4">
                  <c:v>0.12909999999999999</c:v>
                </c:pt>
                <c:pt idx="5">
                  <c:v>0.49905957000000023</c:v>
                </c:pt>
              </c:numCache>
            </c:numRef>
          </c:val>
          <c:extLst>
            <c:ext xmlns:c16="http://schemas.microsoft.com/office/drawing/2014/chart" uri="{C3380CC4-5D6E-409C-BE32-E72D297353CC}">
              <c16:uniqueId val="{00000008-51BC-48A1-B6F4-996917E8EE97}"/>
            </c:ext>
          </c:extLst>
        </c:ser>
        <c:ser>
          <c:idx val="2"/>
          <c:order val="2"/>
          <c:tx>
            <c:strRef>
              <c:f>'[Factsheet worksheet 2023-August.xlsx]Eurobond'!$D$21</c:f>
              <c:strCache>
                <c:ptCount val="1"/>
              </c:strCache>
            </c:strRef>
          </c:tx>
          <c:spPr>
            <a:solidFill>
              <a:schemeClr val="accent3"/>
            </a:solidFill>
            <a:ln>
              <a:noFill/>
            </a:ln>
            <a:effectLst/>
          </c:spPr>
          <c:invertIfNegative val="0"/>
          <c:dLbls>
            <c:dLbl>
              <c:idx val="3"/>
              <c:layout>
                <c:manualLayout>
                  <c:x val="3.3333333333333229E-2"/>
                  <c:y val="-2.314814814814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BC-48A1-B6F4-996917E8EE97}"/>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'[Factsheet worksheet 2023-August.xlsx]Eurobond'!$A$23:$A$28</c:f>
              <c:strCache>
                <c:ptCount val="6"/>
                <c:pt idx="0">
                  <c:v>Year to Date 2023</c:v>
                </c:pt>
                <c:pt idx="1">
                  <c:v>Full Year 2022</c:v>
                </c:pt>
                <c:pt idx="2">
                  <c:v>Full Year 2021</c:v>
                </c:pt>
                <c:pt idx="3">
                  <c:v>Full Year 2020</c:v>
                </c:pt>
                <c:pt idx="4">
                  <c:v>Full Year 2019</c:v>
                </c:pt>
                <c:pt idx="5">
                  <c:v>Inception to date</c:v>
                </c:pt>
              </c:strCache>
            </c:strRef>
          </c:cat>
          <c:val>
            <c:numRef>
              <c:f>'[Factsheet worksheet 2023-August.xlsx]Eurobond'!$D$22:$D$26</c:f>
              <c:numCache>
                <c:formatCode>General</c:formatCode>
                <c:ptCount val="5"/>
              </c:numCache>
            </c:numRef>
          </c:val>
          <c:extLst>
            <c:ext xmlns:c16="http://schemas.microsoft.com/office/drawing/2014/chart" uri="{C3380CC4-5D6E-409C-BE32-E72D297353CC}">
              <c16:uniqueId val="{0000000A-51BC-48A1-B6F4-996917E8EE97}"/>
            </c:ext>
          </c:extLst>
        </c:ser>
        <c:dLbls>
          <c:showLegendKey val="0"/>
          <c:showVal val="0"/>
          <c:showCatName val="0"/>
          <c:showSerName val="0"/>
          <c:showPercent val="0"/>
          <c:showBubbleSize val="0"/>
        </c:dLbls>
        <c:gapWidth val="219"/>
        <c:axId val="319702440"/>
        <c:axId val="319700088"/>
      </c:barChart>
      <c:catAx>
        <c:axId val="319702440"/>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700088"/>
        <c:crosses val="autoZero"/>
        <c:auto val="1"/>
        <c:lblAlgn val="ctr"/>
        <c:lblOffset val="600"/>
        <c:noMultiLvlLbl val="0"/>
      </c:catAx>
      <c:valAx>
        <c:axId val="319700088"/>
        <c:scaling>
          <c:orientation val="minMax"/>
        </c:scaling>
        <c:delete val="0"/>
        <c:axPos val="l"/>
        <c:numFmt formatCode="0.0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crossAx val="319702440"/>
        <c:crosses val="autoZero"/>
        <c:crossBetween val="between"/>
        <c:majorUnit val="0.4"/>
      </c:valAx>
      <c:spPr>
        <a:noFill/>
        <a:ln>
          <a:noFill/>
        </a:ln>
        <a:effectLst/>
      </c:spPr>
    </c:plotArea>
    <c:legend>
      <c:legendPos val="b"/>
      <c:legendEntry>
        <c:idx val="2"/>
        <c:delete val="1"/>
      </c:legendEntry>
      <c:layout>
        <c:manualLayout>
          <c:xMode val="edge"/>
          <c:yMode val="edge"/>
          <c:x val="0.23629844386606491"/>
          <c:y val="4.2799180208759079E-2"/>
          <c:w val="0.42419530194708938"/>
          <c:h val="7.8842550711799089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NG"/>
        </a:p>
      </c:txPr>
    </c:legend>
    <c:plotVisOnly val="1"/>
    <c:dispBlanksAs val="gap"/>
    <c:showDLblsOverMax val="0"/>
  </c:chart>
  <c:spPr>
    <a:noFill/>
    <a:ln>
      <a:noFill/>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'Balanced Fund'!$B$10</c:f>
              <c:strCache>
                <c:ptCount val="1"/>
                <c:pt idx="0">
                  <c:v>Weights from Portfolio Summary</c:v>
                </c:pt>
              </c:strCache>
            </c:strRef>
          </c:tx>
          <c:spPr>
            <a:solidFill>
              <a:schemeClr val="lt1"/>
            </a:solidFill>
            <a:ln w="19050">
              <a:noFill/>
            </a:ln>
            <a:effectLst/>
          </c:spPr>
          <c:dPt>
            <c:idx val="0"/>
            <c:bubble3D val="0"/>
            <c:spPr>
              <a:solidFill>
                <a:srgbClr val="B50156"/>
              </a:solidFill>
              <a:ln w="19050">
                <a:noFill/>
              </a:ln>
              <a:effectLst/>
            </c:spPr>
            <c:extLst>
              <c:ext xmlns:c16="http://schemas.microsoft.com/office/drawing/2014/chart" uri="{C3380CC4-5D6E-409C-BE32-E72D297353CC}">
                <c16:uniqueId val="{00000001-D16C-4EB9-946D-FCFCBECA00D2}"/>
              </c:ext>
            </c:extLst>
          </c:dPt>
          <c:dPt>
            <c:idx val="1"/>
            <c:bubble3D val="0"/>
            <c:spPr>
              <a:solidFill>
                <a:srgbClr val="CDD1D5"/>
              </a:solidFill>
              <a:ln w="19050">
                <a:noFill/>
              </a:ln>
              <a:effectLst/>
            </c:spPr>
            <c:extLst>
              <c:ext xmlns:c16="http://schemas.microsoft.com/office/drawing/2014/chart" uri="{C3380CC4-5D6E-409C-BE32-E72D297353CC}">
                <c16:uniqueId val="{00000003-D16C-4EB9-946D-FCFCBECA00D2}"/>
              </c:ext>
            </c:extLst>
          </c:dPt>
          <c:dPt>
            <c:idx val="2"/>
            <c:bubble3D val="0"/>
            <c:spPr>
              <a:solidFill>
                <a:srgbClr val="06305A"/>
              </a:solidFill>
              <a:ln w="19050">
                <a:noFill/>
              </a:ln>
              <a:effectLst/>
            </c:spPr>
            <c:extLst>
              <c:ext xmlns:c16="http://schemas.microsoft.com/office/drawing/2014/chart" uri="{C3380CC4-5D6E-409C-BE32-E72D297353CC}">
                <c16:uniqueId val="{00000005-D16C-4EB9-946D-FCFCBECA00D2}"/>
              </c:ext>
            </c:extLst>
          </c:dPt>
          <c:dLbls>
            <c:dLbl>
              <c:idx val="0"/>
              <c:layout>
                <c:manualLayout>
                  <c:x val="-0.18068066491688539"/>
                  <c:y val="0.110900228380543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6C-4EB9-946D-FCFCBECA00D2}"/>
                </c:ext>
              </c:extLst>
            </c:dLbl>
            <c:dLbl>
              <c:idx val="1"/>
              <c:layout>
                <c:manualLayout>
                  <c:x val="-0.14637093014869512"/>
                  <c:y val="-0.16788967207055996"/>
                </c:manualLayout>
              </c:layout>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6C-4EB9-946D-FCFCBECA00D2}"/>
                </c:ext>
              </c:extLst>
            </c:dLbl>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'Balanced Fund'!$A$11:$A$13</c:f>
              <c:strCache>
                <c:ptCount val="3"/>
                <c:pt idx="0">
                  <c:v>Money Market </c:v>
                </c:pt>
                <c:pt idx="1">
                  <c:v>Bonds</c:v>
                </c:pt>
                <c:pt idx="2">
                  <c:v>Equities</c:v>
                </c:pt>
              </c:strCache>
            </c:strRef>
          </c:cat>
          <c:val>
            <c:numRef>
              <c:f>'Balanced Fund'!$B$11:$B$13</c:f>
              <c:numCache>
                <c:formatCode>0.00%</c:formatCode>
                <c:ptCount val="3"/>
                <c:pt idx="0">
                  <c:v>0.24250000000000005</c:v>
                </c:pt>
                <c:pt idx="1">
                  <c:v>0.20419999999999999</c:v>
                </c:pt>
                <c:pt idx="2">
                  <c:v>0.55330000000000001</c:v>
                </c:pt>
              </c:numCache>
            </c:numRef>
          </c:val>
          <c:extLst>
            <c:ext xmlns:c16="http://schemas.microsoft.com/office/drawing/2014/chart" uri="{C3380CC4-5D6E-409C-BE32-E72D297353CC}">
              <c16:uniqueId val="{00000006-D16C-4EB9-946D-FCFCBECA00D2}"/>
            </c:ext>
          </c:extLst>
        </c:ser>
        <c:ser>
          <c:idx val="0"/>
          <c:order val="1"/>
          <c:tx>
            <c:strRef>
              <c:f>'Balanced Fund'!$B$10</c:f>
              <c:strCache>
                <c:ptCount val="1"/>
                <c:pt idx="0">
                  <c:v>Weights from Portfolio Summary</c:v>
                </c:pt>
              </c:strCache>
            </c:strRef>
          </c:tx>
          <c:spPr>
            <a:solidFill>
              <a:schemeClr val="lt1"/>
            </a:solidFill>
            <a:ln w="19050">
              <a:noFill/>
            </a:ln>
            <a:effectLst/>
          </c:spPr>
          <c:dPt>
            <c:idx val="0"/>
            <c:bubble3D val="0"/>
            <c:spPr>
              <a:solidFill>
                <a:schemeClr val="lt1"/>
              </a:solidFill>
              <a:ln w="19050">
                <a:noFill/>
              </a:ln>
              <a:effectLst/>
            </c:spPr>
            <c:extLst>
              <c:ext xmlns:c16="http://schemas.microsoft.com/office/drawing/2014/chart" uri="{C3380CC4-5D6E-409C-BE32-E72D297353CC}">
                <c16:uniqueId val="{00000008-D16C-4EB9-946D-FCFCBECA00D2}"/>
              </c:ext>
            </c:extLst>
          </c:dPt>
          <c:dPt>
            <c:idx val="1"/>
            <c:bubble3D val="0"/>
            <c:spPr>
              <a:solidFill>
                <a:schemeClr val="lt1"/>
              </a:solidFill>
              <a:ln w="19050">
                <a:noFill/>
              </a:ln>
              <a:effectLst/>
            </c:spPr>
            <c:extLst>
              <c:ext xmlns:c16="http://schemas.microsoft.com/office/drawing/2014/chart" uri="{C3380CC4-5D6E-409C-BE32-E72D297353CC}">
                <c16:uniqueId val="{0000000A-D16C-4EB9-946D-FCFCBECA00D2}"/>
              </c:ext>
            </c:extLst>
          </c:dPt>
          <c:dPt>
            <c:idx val="2"/>
            <c:bubble3D val="0"/>
            <c:spPr>
              <a:solidFill>
                <a:schemeClr val="lt1"/>
              </a:solidFill>
              <a:ln w="19050">
                <a:noFill/>
              </a:ln>
              <a:effectLst/>
            </c:spPr>
            <c:extLst>
              <c:ext xmlns:c16="http://schemas.microsoft.com/office/drawing/2014/chart" uri="{C3380CC4-5D6E-409C-BE32-E72D297353CC}">
                <c16:uniqueId val="{0000000C-D16C-4EB9-946D-FCFCBECA00D2}"/>
              </c:ext>
            </c:extLst>
          </c:dPt>
          <c:dLbls>
            <c:spPr>
              <a:noFill/>
              <a:ln>
                <a:noFill/>
              </a:ln>
              <a:effectLst/>
            </c:spPr>
            <c:txPr>
              <a:bodyPr rot="0" spcFirstLastPara="1" vertOverflow="ellipsis" vert="horz" wrap="square" anchor="ctr" anchorCtr="1"/>
              <a:lstStyle/>
              <a:p>
                <a:pPr>
                  <a:defRPr sz="700" b="1" i="0" u="none" strike="noStrike" kern="120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endParaRPr lang="en-NG"/>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'Balanced Fund'!$A$11:$A$13</c:f>
              <c:strCache>
                <c:ptCount val="3"/>
                <c:pt idx="0">
                  <c:v>Money Market </c:v>
                </c:pt>
                <c:pt idx="1">
                  <c:v>Bonds</c:v>
                </c:pt>
                <c:pt idx="2">
                  <c:v>Equities</c:v>
                </c:pt>
              </c:strCache>
            </c:strRef>
          </c:cat>
          <c:val>
            <c:numRef>
              <c:f>'Balanced Fund'!$B$11:$B$13</c:f>
              <c:numCache>
                <c:formatCode>0.00%</c:formatCode>
                <c:ptCount val="3"/>
                <c:pt idx="0">
                  <c:v>0.24250000000000005</c:v>
                </c:pt>
                <c:pt idx="1">
                  <c:v>0.20419999999999999</c:v>
                </c:pt>
                <c:pt idx="2">
                  <c:v>0.55330000000000001</c:v>
                </c:pt>
              </c:numCache>
            </c:numRef>
          </c:val>
          <c:extLst>
            <c:ext xmlns:c16="http://schemas.microsoft.com/office/drawing/2014/chart" uri="{C3380CC4-5D6E-409C-BE32-E72D297353CC}">
              <c16:uniqueId val="{0000000D-D16C-4EB9-946D-FCFCBECA00D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700">
          <a:latin typeface="Calibri" panose="020F0502020204030204" pitchFamily="34" charset="0"/>
          <a:ea typeface="Calibri" panose="020F0502020204030204" pitchFamily="34" charset="0"/>
          <a:cs typeface="Calibri" panose="020F0502020204030204" pitchFamily="34" charset="0"/>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7F104-E532-4627-9067-841E5C8F964E}" type="datetimeFigureOut">
              <a:rPr lang="en-US" smtClean="0"/>
              <a:t>9/7/2023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79175-A3E1-4DEC-9E39-50079921B898}" type="slidenum">
              <a:rPr lang="en-US" smtClean="0"/>
              <a:t>‹#›</a:t>
            </a:fld>
            <a:endParaRPr lang="en-US"/>
          </a:p>
        </p:txBody>
      </p:sp>
    </p:spTree>
    <p:extLst>
      <p:ext uri="{BB962C8B-B14F-4D97-AF65-F5344CB8AC3E}">
        <p14:creationId xmlns:p14="http://schemas.microsoft.com/office/powerpoint/2010/main" val="424383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1</a:t>
            </a:fld>
            <a:endParaRPr lang="en-US"/>
          </a:p>
        </p:txBody>
      </p:sp>
    </p:spTree>
    <p:extLst>
      <p:ext uri="{BB962C8B-B14F-4D97-AF65-F5344CB8AC3E}">
        <p14:creationId xmlns:p14="http://schemas.microsoft.com/office/powerpoint/2010/main" val="7578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79175-A3E1-4DEC-9E39-50079921B898}" type="slidenum">
              <a:rPr lang="en-US" smtClean="0"/>
              <a:t>2</a:t>
            </a:fld>
            <a:endParaRPr lang="en-US"/>
          </a:p>
        </p:txBody>
      </p:sp>
    </p:spTree>
    <p:extLst>
      <p:ext uri="{BB962C8B-B14F-4D97-AF65-F5344CB8AC3E}">
        <p14:creationId xmlns:p14="http://schemas.microsoft.com/office/powerpoint/2010/main" val="389448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3</a:t>
            </a:fld>
            <a:endParaRPr lang="en-US"/>
          </a:p>
        </p:txBody>
      </p:sp>
    </p:spTree>
    <p:extLst>
      <p:ext uri="{BB962C8B-B14F-4D97-AF65-F5344CB8AC3E}">
        <p14:creationId xmlns:p14="http://schemas.microsoft.com/office/powerpoint/2010/main" val="146528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5</a:t>
            </a:fld>
            <a:endParaRPr lang="en-US"/>
          </a:p>
        </p:txBody>
      </p:sp>
    </p:spTree>
    <p:extLst>
      <p:ext uri="{BB962C8B-B14F-4D97-AF65-F5344CB8AC3E}">
        <p14:creationId xmlns:p14="http://schemas.microsoft.com/office/powerpoint/2010/main" val="172715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6</a:t>
            </a:fld>
            <a:endParaRPr lang="en-US"/>
          </a:p>
        </p:txBody>
      </p:sp>
    </p:spTree>
    <p:extLst>
      <p:ext uri="{BB962C8B-B14F-4D97-AF65-F5344CB8AC3E}">
        <p14:creationId xmlns:p14="http://schemas.microsoft.com/office/powerpoint/2010/main" val="264611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79175-A3E1-4DEC-9E39-50079921B898}" type="slidenum">
              <a:rPr lang="en-US" smtClean="0"/>
              <a:t>7</a:t>
            </a:fld>
            <a:endParaRPr lang="en-US"/>
          </a:p>
        </p:txBody>
      </p:sp>
    </p:spTree>
    <p:extLst>
      <p:ext uri="{BB962C8B-B14F-4D97-AF65-F5344CB8AC3E}">
        <p14:creationId xmlns:p14="http://schemas.microsoft.com/office/powerpoint/2010/main" val="1661150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917997-4191-4781-BC2C-A6BB3A421C25}"/>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chemeClr val="accent6"/>
                </a:solidFill>
                <a:latin typeface="SpeakOT-Heavy" panose="02000506030000020004" pitchFamily="50" charset="0"/>
                <a:ea typeface="+mn-ea"/>
                <a:cs typeface="+mn-cs"/>
              </a:rPr>
              <a:t>INVESTING</a:t>
            </a:r>
          </a:p>
        </p:txBody>
      </p:sp>
      <p:sp>
        <p:nvSpPr>
          <p:cNvPr id="8" name="TextBox 7">
            <a:extLst>
              <a:ext uri="{FF2B5EF4-FFF2-40B4-BE49-F238E27FC236}">
                <a16:creationId xmlns:a16="http://schemas.microsoft.com/office/drawing/2014/main" id="{F6A64139-55CE-47AE-879B-D3BE3B76169A}"/>
              </a:ext>
            </a:extLst>
          </p:cNvPr>
          <p:cNvSpPr txBox="1"/>
          <p:nvPr userDrawn="1"/>
        </p:nvSpPr>
        <p:spPr>
          <a:xfrm>
            <a:off x="255772" y="9010614"/>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www.fbnquest.com/assetmanagement</a:t>
            </a:r>
          </a:p>
        </p:txBody>
      </p:sp>
      <p:sp>
        <p:nvSpPr>
          <p:cNvPr id="9" name="TextBox 8">
            <a:extLst>
              <a:ext uri="{FF2B5EF4-FFF2-40B4-BE49-F238E27FC236}">
                <a16:creationId xmlns:a16="http://schemas.microsoft.com/office/drawing/2014/main" id="{8FDF0AC9-93BD-4969-8A20-EF7D1F693298}"/>
              </a:ext>
            </a:extLst>
          </p:cNvPr>
          <p:cNvSpPr txBox="1"/>
          <p:nvPr userDrawn="1"/>
        </p:nvSpPr>
        <p:spPr>
          <a:xfrm>
            <a:off x="255772" y="9213519"/>
            <a:ext cx="3303588" cy="390748"/>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err="1">
                <a:solidFill>
                  <a:schemeClr val="accent1"/>
                </a:solidFill>
                <a:latin typeface="SpeakOT-Regular" panose="02000503030000020004" pitchFamily="50" charset="0"/>
              </a:rPr>
              <a:t>invest@fbnquest.com</a:t>
            </a:r>
            <a:r>
              <a:rPr lang="en-US" sz="600">
                <a:solidFill>
                  <a:schemeClr val="accent1"/>
                </a:solidFill>
                <a:latin typeface="SpeakOT-Regular" panose="02000503030000020004" pitchFamily="50" charset="0"/>
              </a:rPr>
              <a:t>: </a:t>
            </a:r>
          </a:p>
          <a:p>
            <a:pPr>
              <a:lnSpc>
                <a:spcPct val="110000"/>
              </a:lnSpc>
            </a:pPr>
            <a:r>
              <a:rPr lang="en-US" sz="600" b="1">
                <a:solidFill>
                  <a:schemeClr val="accent1"/>
                </a:solidFill>
                <a:latin typeface="SpeakOT-Heavy" panose="02000506030000020004" pitchFamily="50" charset="0"/>
              </a:rPr>
              <a:t>An FBN Holdings Company</a:t>
            </a:r>
          </a:p>
        </p:txBody>
      </p:sp>
      <p:pic>
        <p:nvPicPr>
          <p:cNvPr id="10" name="Picture 9" descr="A close up of a sign&#10;&#10;Description automatically generated">
            <a:extLst>
              <a:ext uri="{FF2B5EF4-FFF2-40B4-BE49-F238E27FC236}">
                <a16:creationId xmlns:a16="http://schemas.microsoft.com/office/drawing/2014/main" id="{DDB86C27-D3B7-4054-AA02-1C3E9220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0376" y="373712"/>
            <a:ext cx="2400301" cy="660400"/>
          </a:xfrm>
          <a:prstGeom prst="rect">
            <a:avLst/>
          </a:prstGeom>
        </p:spPr>
      </p:pic>
      <p:sp>
        <p:nvSpPr>
          <p:cNvPr id="18" name="Text Placeholder 15">
            <a:extLst>
              <a:ext uri="{FF2B5EF4-FFF2-40B4-BE49-F238E27FC236}">
                <a16:creationId xmlns:a16="http://schemas.microsoft.com/office/drawing/2014/main" id="{91AAB26E-AE71-4BF3-8DAF-54449E40FF47}"/>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13" name="TextBox 12">
            <a:extLst>
              <a:ext uri="{FF2B5EF4-FFF2-40B4-BE49-F238E27FC236}">
                <a16:creationId xmlns:a16="http://schemas.microsoft.com/office/drawing/2014/main" id="{8B434744-E9F0-4CE2-854C-01B2F6A08C11}"/>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14" name="TextBox 13">
            <a:extLst>
              <a:ext uri="{FF2B5EF4-FFF2-40B4-BE49-F238E27FC236}">
                <a16:creationId xmlns:a16="http://schemas.microsoft.com/office/drawing/2014/main" id="{EFC61E0A-DA10-4DD6-9EAC-A0EEAB964AAA}"/>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kern="1200">
                <a:solidFill>
                  <a:schemeClr val="accent6"/>
                </a:solidFill>
                <a:latin typeface="SpeakOT-Heavy" panose="02000506030000020004" pitchFamily="50" charset="0"/>
                <a:ea typeface="+mn-ea"/>
                <a:cs typeface="+mn-cs"/>
              </a:rPr>
              <a:t>PUBLIC</a:t>
            </a:r>
          </a:p>
        </p:txBody>
      </p:sp>
      <p:sp>
        <p:nvSpPr>
          <p:cNvPr id="12" name="Parallelogram 11">
            <a:extLst>
              <a:ext uri="{FF2B5EF4-FFF2-40B4-BE49-F238E27FC236}">
                <a16:creationId xmlns:a16="http://schemas.microsoft.com/office/drawing/2014/main" id="{61D2B80D-27A6-3F4B-8ED8-5D97BE7EBE63}"/>
              </a:ext>
            </a:extLst>
          </p:cNvPr>
          <p:cNvSpPr/>
          <p:nvPr userDrawn="1"/>
        </p:nvSpPr>
        <p:spPr>
          <a:xfrm>
            <a:off x="330200" y="1585012"/>
            <a:ext cx="6197600" cy="215444"/>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Executive Summary</a:t>
            </a:r>
          </a:p>
        </p:txBody>
      </p:sp>
    </p:spTree>
    <p:extLst>
      <p:ext uri="{BB962C8B-B14F-4D97-AF65-F5344CB8AC3E}">
        <p14:creationId xmlns:p14="http://schemas.microsoft.com/office/powerpoint/2010/main" val="25620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mplate">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DDB86C27-D3B7-4054-AA02-1C3E9220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0376" y="368300"/>
            <a:ext cx="2400301" cy="660400"/>
          </a:xfrm>
          <a:prstGeom prst="rect">
            <a:avLst/>
          </a:prstGeom>
        </p:spPr>
      </p:pic>
      <p:sp>
        <p:nvSpPr>
          <p:cNvPr id="11" name="Parallelogram 10">
            <a:extLst>
              <a:ext uri="{FF2B5EF4-FFF2-40B4-BE49-F238E27FC236}">
                <a16:creationId xmlns:a16="http://schemas.microsoft.com/office/drawing/2014/main" id="{F6FDD12E-1CF6-5A49-B85E-4003F1E0F3B5}"/>
              </a:ext>
            </a:extLst>
          </p:cNvPr>
          <p:cNvSpPr/>
          <p:nvPr userDrawn="1"/>
        </p:nvSpPr>
        <p:spPr>
          <a:xfrm>
            <a:off x="330200" y="5908579"/>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Outlook</a:t>
            </a:r>
          </a:p>
        </p:txBody>
      </p:sp>
      <p:sp>
        <p:nvSpPr>
          <p:cNvPr id="15" name="Rectangle 14">
            <a:extLst>
              <a:ext uri="{FF2B5EF4-FFF2-40B4-BE49-F238E27FC236}">
                <a16:creationId xmlns:a16="http://schemas.microsoft.com/office/drawing/2014/main" id="{1E9D9386-1EEF-A841-892B-7EB3A81073C8}"/>
              </a:ext>
            </a:extLst>
          </p:cNvPr>
          <p:cNvSpPr/>
          <p:nvPr userDrawn="1"/>
        </p:nvSpPr>
        <p:spPr>
          <a:xfrm>
            <a:off x="3528247" y="2820798"/>
            <a:ext cx="2915586" cy="2952066"/>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F63000-D311-1980-4C44-DC31BD92CF52}"/>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chemeClr val="accent6"/>
                </a:solidFill>
                <a:latin typeface="SpeakOT-Heavy" panose="02000506030000020004" pitchFamily="50" charset="0"/>
                <a:ea typeface="+mn-ea"/>
                <a:cs typeface="+mn-cs"/>
              </a:rPr>
              <a:t>INVESTING</a:t>
            </a:r>
          </a:p>
        </p:txBody>
      </p:sp>
      <p:sp>
        <p:nvSpPr>
          <p:cNvPr id="4" name="Text Placeholder 15">
            <a:extLst>
              <a:ext uri="{FF2B5EF4-FFF2-40B4-BE49-F238E27FC236}">
                <a16:creationId xmlns:a16="http://schemas.microsoft.com/office/drawing/2014/main" id="{70B05E04-5141-C13B-AE2C-4925880B2BBE}"/>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CE897220-E922-0237-FD0C-8BD10602422E}"/>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7" name="TextBox 6">
            <a:extLst>
              <a:ext uri="{FF2B5EF4-FFF2-40B4-BE49-F238E27FC236}">
                <a16:creationId xmlns:a16="http://schemas.microsoft.com/office/drawing/2014/main" id="{E3DFC2F6-BD94-834A-ABDE-A0529CC19D8B}"/>
              </a:ext>
            </a:extLst>
          </p:cNvPr>
          <p:cNvSpPr txBox="1"/>
          <p:nvPr userDrawn="1"/>
        </p:nvSpPr>
        <p:spPr>
          <a:xfrm>
            <a:off x="255772" y="9010614"/>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www.fbnquest.com/assetmanagement</a:t>
            </a:r>
          </a:p>
        </p:txBody>
      </p:sp>
      <p:sp>
        <p:nvSpPr>
          <p:cNvPr id="12" name="TextBox 11">
            <a:extLst>
              <a:ext uri="{FF2B5EF4-FFF2-40B4-BE49-F238E27FC236}">
                <a16:creationId xmlns:a16="http://schemas.microsoft.com/office/drawing/2014/main" id="{A0BF0754-976E-7FD3-7A26-FB65C4A8F1CE}"/>
              </a:ext>
            </a:extLst>
          </p:cNvPr>
          <p:cNvSpPr txBox="1"/>
          <p:nvPr userDrawn="1"/>
        </p:nvSpPr>
        <p:spPr>
          <a:xfrm>
            <a:off x="255772" y="9213519"/>
            <a:ext cx="3303588" cy="390748"/>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err="1">
                <a:solidFill>
                  <a:schemeClr val="accent1"/>
                </a:solidFill>
                <a:latin typeface="SpeakOT-Regular" panose="02000503030000020004" pitchFamily="50" charset="0"/>
              </a:rPr>
              <a:t>invest@fbnquest.com</a:t>
            </a:r>
            <a:r>
              <a:rPr lang="en-US" sz="600">
                <a:solidFill>
                  <a:schemeClr val="accent1"/>
                </a:solidFill>
                <a:latin typeface="SpeakOT-Regular" panose="02000503030000020004" pitchFamily="50" charset="0"/>
              </a:rPr>
              <a:t>: </a:t>
            </a:r>
          </a:p>
          <a:p>
            <a:pPr>
              <a:lnSpc>
                <a:spcPct val="110000"/>
              </a:lnSpc>
            </a:pPr>
            <a:r>
              <a:rPr lang="en-US" sz="600" b="1">
                <a:solidFill>
                  <a:schemeClr val="accent1"/>
                </a:solidFill>
                <a:latin typeface="SpeakOT-Heavy" panose="02000506030000020004" pitchFamily="50" charset="0"/>
              </a:rPr>
              <a:t>An FBN Holdings Company</a:t>
            </a:r>
          </a:p>
        </p:txBody>
      </p:sp>
      <p:sp>
        <p:nvSpPr>
          <p:cNvPr id="17" name="TextBox 16">
            <a:extLst>
              <a:ext uri="{FF2B5EF4-FFF2-40B4-BE49-F238E27FC236}">
                <a16:creationId xmlns:a16="http://schemas.microsoft.com/office/drawing/2014/main" id="{5CD3EFEF-D217-E372-B73E-94B8AF5BF5AC}"/>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kern="1200">
                <a:solidFill>
                  <a:schemeClr val="accent6"/>
                </a:solidFill>
                <a:latin typeface="SpeakOT-Heavy" panose="02000506030000020004" pitchFamily="50" charset="0"/>
                <a:ea typeface="+mn-ea"/>
                <a:cs typeface="+mn-cs"/>
              </a:rPr>
              <a:t>PUBLIC</a:t>
            </a:r>
          </a:p>
        </p:txBody>
      </p:sp>
    </p:spTree>
    <p:extLst>
      <p:ext uri="{BB962C8B-B14F-4D97-AF65-F5344CB8AC3E}">
        <p14:creationId xmlns:p14="http://schemas.microsoft.com/office/powerpoint/2010/main" val="335835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mplate">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DDB86C27-D3B7-4054-AA02-1C3E9220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0376" y="368300"/>
            <a:ext cx="2400301" cy="660400"/>
          </a:xfrm>
          <a:prstGeom prst="rect">
            <a:avLst/>
          </a:prstGeom>
        </p:spPr>
      </p:pic>
      <p:sp>
        <p:nvSpPr>
          <p:cNvPr id="11" name="Rectangle 10">
            <a:extLst>
              <a:ext uri="{FF2B5EF4-FFF2-40B4-BE49-F238E27FC236}">
                <a16:creationId xmlns:a16="http://schemas.microsoft.com/office/drawing/2014/main" id="{E001A9B5-EE94-8F4B-B928-EF7BC39F8A51}"/>
              </a:ext>
            </a:extLst>
          </p:cNvPr>
          <p:cNvSpPr/>
          <p:nvPr userDrawn="1"/>
        </p:nvSpPr>
        <p:spPr>
          <a:xfrm>
            <a:off x="3020291" y="2458322"/>
            <a:ext cx="3408637" cy="3146521"/>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05948F-B9B9-E34C-95D7-CBFA55BA60B9}"/>
              </a:ext>
            </a:extLst>
          </p:cNvPr>
          <p:cNvSpPr/>
          <p:nvPr userDrawn="1"/>
        </p:nvSpPr>
        <p:spPr>
          <a:xfrm>
            <a:off x="3020291" y="6019800"/>
            <a:ext cx="3408637" cy="2990814"/>
          </a:xfrm>
          <a:prstGeom prst="rect">
            <a:avLst/>
          </a:prstGeom>
          <a:solidFill>
            <a:srgbClr val="E8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7BF51-87A2-4993-A0D5-E7F549B5510C}"/>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chemeClr val="accent6"/>
                </a:solidFill>
                <a:latin typeface="SpeakOT-Heavy" panose="02000506030000020004" pitchFamily="50" charset="0"/>
                <a:ea typeface="+mn-ea"/>
                <a:cs typeface="+mn-cs"/>
              </a:rPr>
              <a:t>INVESTING</a:t>
            </a:r>
          </a:p>
        </p:txBody>
      </p:sp>
      <p:sp>
        <p:nvSpPr>
          <p:cNvPr id="4" name="Text Placeholder 15">
            <a:extLst>
              <a:ext uri="{FF2B5EF4-FFF2-40B4-BE49-F238E27FC236}">
                <a16:creationId xmlns:a16="http://schemas.microsoft.com/office/drawing/2014/main" id="{D5EC4256-5108-956E-4289-599A860AEBAC}"/>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7D83BE4A-0E22-5966-0ACF-9DE6D6038CA2}"/>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7" name="TextBox 6">
            <a:extLst>
              <a:ext uri="{FF2B5EF4-FFF2-40B4-BE49-F238E27FC236}">
                <a16:creationId xmlns:a16="http://schemas.microsoft.com/office/drawing/2014/main" id="{188E55EE-794B-001D-1607-B83566714E72}"/>
              </a:ext>
            </a:extLst>
          </p:cNvPr>
          <p:cNvSpPr txBox="1"/>
          <p:nvPr userDrawn="1"/>
        </p:nvSpPr>
        <p:spPr>
          <a:xfrm>
            <a:off x="255772" y="9010614"/>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www.fbnquest.com/assetmanagement</a:t>
            </a:r>
          </a:p>
        </p:txBody>
      </p:sp>
      <p:sp>
        <p:nvSpPr>
          <p:cNvPr id="15" name="TextBox 14">
            <a:extLst>
              <a:ext uri="{FF2B5EF4-FFF2-40B4-BE49-F238E27FC236}">
                <a16:creationId xmlns:a16="http://schemas.microsoft.com/office/drawing/2014/main" id="{78735F61-A880-0E5F-A601-E2552D85F33A}"/>
              </a:ext>
            </a:extLst>
          </p:cNvPr>
          <p:cNvSpPr txBox="1"/>
          <p:nvPr userDrawn="1"/>
        </p:nvSpPr>
        <p:spPr>
          <a:xfrm>
            <a:off x="255772" y="9213519"/>
            <a:ext cx="3303588" cy="390748"/>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err="1">
                <a:solidFill>
                  <a:schemeClr val="accent1"/>
                </a:solidFill>
                <a:latin typeface="SpeakOT-Regular" panose="02000503030000020004" pitchFamily="50" charset="0"/>
              </a:rPr>
              <a:t>invest@fbnquest.com</a:t>
            </a:r>
            <a:r>
              <a:rPr lang="en-US" sz="600">
                <a:solidFill>
                  <a:schemeClr val="accent1"/>
                </a:solidFill>
                <a:latin typeface="SpeakOT-Regular" panose="02000503030000020004" pitchFamily="50" charset="0"/>
              </a:rPr>
              <a:t>: </a:t>
            </a:r>
          </a:p>
          <a:p>
            <a:pPr>
              <a:lnSpc>
                <a:spcPct val="110000"/>
              </a:lnSpc>
            </a:pPr>
            <a:r>
              <a:rPr lang="en-US" sz="600" b="1">
                <a:solidFill>
                  <a:schemeClr val="accent1"/>
                </a:solidFill>
                <a:latin typeface="SpeakOT-Heavy" panose="02000506030000020004" pitchFamily="50" charset="0"/>
              </a:rPr>
              <a:t>An FBN Holdings Company</a:t>
            </a:r>
          </a:p>
        </p:txBody>
      </p:sp>
      <p:sp>
        <p:nvSpPr>
          <p:cNvPr id="17" name="TextBox 16">
            <a:extLst>
              <a:ext uri="{FF2B5EF4-FFF2-40B4-BE49-F238E27FC236}">
                <a16:creationId xmlns:a16="http://schemas.microsoft.com/office/drawing/2014/main" id="{C58D72CD-2CBC-F857-AFAA-8A677D0C5148}"/>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kern="1200">
                <a:solidFill>
                  <a:schemeClr val="accent6"/>
                </a:solidFill>
                <a:latin typeface="SpeakOT-Heavy" panose="02000506030000020004" pitchFamily="50" charset="0"/>
                <a:ea typeface="+mn-ea"/>
                <a:cs typeface="+mn-cs"/>
              </a:rPr>
              <a:t>PUBLIC</a:t>
            </a:r>
          </a:p>
        </p:txBody>
      </p:sp>
    </p:spTree>
    <p:extLst>
      <p:ext uri="{BB962C8B-B14F-4D97-AF65-F5344CB8AC3E}">
        <p14:creationId xmlns:p14="http://schemas.microsoft.com/office/powerpoint/2010/main" val="167094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mplate">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DDB86C27-D3B7-4054-AA02-1C3E9220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0376" y="368300"/>
            <a:ext cx="2400301" cy="660400"/>
          </a:xfrm>
          <a:prstGeom prst="rect">
            <a:avLst/>
          </a:prstGeom>
        </p:spPr>
      </p:pic>
      <p:sp>
        <p:nvSpPr>
          <p:cNvPr id="12" name="Parallelogram 11">
            <a:extLst>
              <a:ext uri="{FF2B5EF4-FFF2-40B4-BE49-F238E27FC236}">
                <a16:creationId xmlns:a16="http://schemas.microsoft.com/office/drawing/2014/main" id="{61D2B80D-27A6-3F4B-8ED8-5D97BE7EBE63}"/>
              </a:ext>
            </a:extLst>
          </p:cNvPr>
          <p:cNvSpPr/>
          <p:nvPr userDrawn="1"/>
        </p:nvSpPr>
        <p:spPr>
          <a:xfrm>
            <a:off x="330200" y="1743933"/>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Outlook</a:t>
            </a:r>
          </a:p>
        </p:txBody>
      </p:sp>
      <p:sp>
        <p:nvSpPr>
          <p:cNvPr id="31" name="Parallelogram 30">
            <a:extLst>
              <a:ext uri="{FF2B5EF4-FFF2-40B4-BE49-F238E27FC236}">
                <a16:creationId xmlns:a16="http://schemas.microsoft.com/office/drawing/2014/main" id="{AFD8A2FC-37C0-DF47-A8E3-CC230415E4DF}"/>
              </a:ext>
            </a:extLst>
          </p:cNvPr>
          <p:cNvSpPr/>
          <p:nvPr userDrawn="1"/>
        </p:nvSpPr>
        <p:spPr>
          <a:xfrm>
            <a:off x="330200" y="6210300"/>
            <a:ext cx="6197600" cy="208806"/>
          </a:xfrm>
          <a:prstGeom prst="parallelogram">
            <a:avLst>
              <a:gd name="adj" fmla="val 250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peakOT-Heavy" panose="02000506030000020004" pitchFamily="50" charset="0"/>
              </a:rPr>
              <a:t>Terms and Conditions</a:t>
            </a:r>
          </a:p>
        </p:txBody>
      </p:sp>
      <p:sp>
        <p:nvSpPr>
          <p:cNvPr id="3" name="TextBox 2">
            <a:extLst>
              <a:ext uri="{FF2B5EF4-FFF2-40B4-BE49-F238E27FC236}">
                <a16:creationId xmlns:a16="http://schemas.microsoft.com/office/drawing/2014/main" id="{1F8FA1A0-9C08-8B24-2369-2D7A0E7758F8}"/>
              </a:ext>
            </a:extLst>
          </p:cNvPr>
          <p:cNvSpPr txBox="1"/>
          <p:nvPr userDrawn="1"/>
        </p:nvSpPr>
        <p:spPr>
          <a:xfrm>
            <a:off x="311150" y="543474"/>
            <a:ext cx="3960176" cy="351912"/>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2000" kern="1200">
                <a:solidFill>
                  <a:schemeClr val="accent6"/>
                </a:solidFill>
                <a:latin typeface="SpeakOT-Heavy" panose="02000506030000020004" pitchFamily="50" charset="0"/>
                <a:ea typeface="+mn-ea"/>
                <a:cs typeface="+mn-cs"/>
              </a:rPr>
              <a:t>INVESTING</a:t>
            </a:r>
          </a:p>
        </p:txBody>
      </p:sp>
      <p:sp>
        <p:nvSpPr>
          <p:cNvPr id="4" name="Text Placeholder 15">
            <a:extLst>
              <a:ext uri="{FF2B5EF4-FFF2-40B4-BE49-F238E27FC236}">
                <a16:creationId xmlns:a16="http://schemas.microsoft.com/office/drawing/2014/main" id="{A86CD569-D0D0-1856-9F89-EA405D98B541}"/>
              </a:ext>
            </a:extLst>
          </p:cNvPr>
          <p:cNvSpPr>
            <a:spLocks noGrp="1"/>
          </p:cNvSpPr>
          <p:nvPr>
            <p:ph type="body" sz="quarter" idx="12" hasCustomPrompt="1"/>
          </p:nvPr>
        </p:nvSpPr>
        <p:spPr>
          <a:xfrm>
            <a:off x="330200" y="1289627"/>
            <a:ext cx="3960176" cy="215444"/>
          </a:xfrm>
        </p:spPr>
        <p:txBody>
          <a:bodyPr>
            <a:noAutofit/>
          </a:bodyPr>
          <a:lstStyle>
            <a:lvl1pPr marL="0" indent="0" algn="l" defTabSz="914400" rtl="0" eaLnBrk="1" latinLnBrk="0" hangingPunct="1">
              <a:buNone/>
              <a:defRPr lang="en-US" sz="800" kern="1200" dirty="0" smtClean="0">
                <a:solidFill>
                  <a:schemeClr val="accent4"/>
                </a:solidFill>
                <a:latin typeface="SpeakOT-Regular" panose="02000503030000020004" pitchFamily="50" charset="0"/>
                <a:ea typeface="+mn-ea"/>
                <a:cs typeface="+mn-cs"/>
              </a:defRPr>
            </a:lvl1pPr>
            <a:lvl5pPr>
              <a:defRPr/>
            </a:lvl5pPr>
          </a:lstStyle>
          <a:p>
            <a:pPr lvl="0"/>
            <a:r>
              <a:rPr lang="en-US"/>
              <a:t>Additional Content</a:t>
            </a:r>
          </a:p>
        </p:txBody>
      </p:sp>
      <p:sp>
        <p:nvSpPr>
          <p:cNvPr id="5" name="TextBox 4">
            <a:extLst>
              <a:ext uri="{FF2B5EF4-FFF2-40B4-BE49-F238E27FC236}">
                <a16:creationId xmlns:a16="http://schemas.microsoft.com/office/drawing/2014/main" id="{FCC15E9B-D3F2-6CB1-0590-2B786A8DEDBC}"/>
              </a:ext>
            </a:extLst>
          </p:cNvPr>
          <p:cNvSpPr txBox="1"/>
          <p:nvPr userDrawn="1"/>
        </p:nvSpPr>
        <p:spPr>
          <a:xfrm>
            <a:off x="292100" y="895386"/>
            <a:ext cx="3960176" cy="359285"/>
          </a:xfrm>
          <a:prstGeom prst="rect">
            <a:avLst/>
          </a:prstGeom>
          <a:noFill/>
        </p:spPr>
        <p:txBody>
          <a:bodyPr wrap="square" rtlCol="0">
            <a:noAutofit/>
          </a:bodyPr>
          <a:lstStyle/>
          <a:p>
            <a:pPr marL="0" lvl="0" indent="0" algn="l" defTabSz="914400" rtl="0" eaLnBrk="1" latinLnBrk="0" hangingPunct="1">
              <a:lnSpc>
                <a:spcPct val="90000"/>
              </a:lnSpc>
              <a:spcBef>
                <a:spcPts val="563"/>
              </a:spcBef>
              <a:buFont typeface="Arial" panose="020B0604020202020204" pitchFamily="34" charset="0"/>
              <a:buNone/>
            </a:pPr>
            <a:r>
              <a:rPr lang="en-US" sz="1600" kern="1200">
                <a:solidFill>
                  <a:srgbClr val="002C5B"/>
                </a:solidFill>
                <a:latin typeface="SpeakOT-Heavy" panose="02000506030000020004" pitchFamily="50" charset="0"/>
                <a:ea typeface="+mn-ea"/>
                <a:cs typeface="+mn-cs"/>
              </a:rPr>
              <a:t>FBN Mutual Funds Factsheet</a:t>
            </a:r>
          </a:p>
        </p:txBody>
      </p:sp>
      <p:sp>
        <p:nvSpPr>
          <p:cNvPr id="11" name="TextBox 10">
            <a:extLst>
              <a:ext uri="{FF2B5EF4-FFF2-40B4-BE49-F238E27FC236}">
                <a16:creationId xmlns:a16="http://schemas.microsoft.com/office/drawing/2014/main" id="{429BBA35-A5E7-E5AE-A64D-3AF402340074}"/>
              </a:ext>
            </a:extLst>
          </p:cNvPr>
          <p:cNvSpPr txBox="1"/>
          <p:nvPr userDrawn="1"/>
        </p:nvSpPr>
        <p:spPr>
          <a:xfrm>
            <a:off x="255772" y="9010614"/>
            <a:ext cx="2222500" cy="215444"/>
          </a:xfrm>
          <a:prstGeom prst="rect">
            <a:avLst/>
          </a:prstGeom>
          <a:noFill/>
        </p:spPr>
        <p:txBody>
          <a:bodyPr wrap="square" rtlCol="0">
            <a:spAutoFit/>
          </a:bodyPr>
          <a:lstStyle/>
          <a:p>
            <a:r>
              <a:rPr lang="en-US" sz="800">
                <a:solidFill>
                  <a:schemeClr val="accent1"/>
                </a:solidFill>
                <a:latin typeface="SpeakOT-Heavy" panose="02000506030000020004" pitchFamily="50" charset="0"/>
              </a:rPr>
              <a:t>www.fbnquest.com/assetmanagement</a:t>
            </a:r>
          </a:p>
        </p:txBody>
      </p:sp>
      <p:sp>
        <p:nvSpPr>
          <p:cNvPr id="15" name="TextBox 14">
            <a:extLst>
              <a:ext uri="{FF2B5EF4-FFF2-40B4-BE49-F238E27FC236}">
                <a16:creationId xmlns:a16="http://schemas.microsoft.com/office/drawing/2014/main" id="{DB2CD78E-0F6B-21D4-7836-B4954795AE27}"/>
              </a:ext>
            </a:extLst>
          </p:cNvPr>
          <p:cNvSpPr txBox="1"/>
          <p:nvPr userDrawn="1"/>
        </p:nvSpPr>
        <p:spPr>
          <a:xfrm>
            <a:off x="255772" y="9213519"/>
            <a:ext cx="3303588" cy="390748"/>
          </a:xfrm>
          <a:prstGeom prst="rect">
            <a:avLst/>
          </a:prstGeom>
          <a:noFill/>
        </p:spPr>
        <p:txBody>
          <a:bodyPr wrap="square" rtlCol="0">
            <a:spAutoFit/>
          </a:bodyPr>
          <a:lstStyle/>
          <a:p>
            <a:pPr>
              <a:lnSpc>
                <a:spcPct val="110000"/>
              </a:lnSpc>
            </a:pPr>
            <a:r>
              <a:rPr lang="en-US" sz="600">
                <a:solidFill>
                  <a:schemeClr val="accent1"/>
                </a:solidFill>
                <a:latin typeface="SpeakOT-Regular" panose="02000503030000020004" pitchFamily="50" charset="0"/>
              </a:rPr>
              <a:t>16 Keffi Street, Off Awolowo Road, S.W. Ikoyi, Lagos, Nigeria </a:t>
            </a:r>
            <a:br>
              <a:rPr lang="en-US" sz="600">
                <a:solidFill>
                  <a:schemeClr val="accent1"/>
                </a:solidFill>
                <a:latin typeface="SpeakOT-Regular" panose="02000503030000020004" pitchFamily="50" charset="0"/>
              </a:rPr>
            </a:br>
            <a:r>
              <a:rPr lang="en-US" sz="600">
                <a:solidFill>
                  <a:schemeClr val="accent1"/>
                </a:solidFill>
                <a:latin typeface="SpeakOT-Regular" panose="02000503030000020004" pitchFamily="50" charset="0"/>
              </a:rPr>
              <a:t>Tel: Tel: +234 (1) 2702290-4, +234 (0) 708 065 3100  Email </a:t>
            </a:r>
            <a:r>
              <a:rPr lang="en-US" sz="600" u="sng" err="1">
                <a:solidFill>
                  <a:schemeClr val="accent1"/>
                </a:solidFill>
                <a:latin typeface="SpeakOT-Regular" panose="02000503030000020004" pitchFamily="50" charset="0"/>
              </a:rPr>
              <a:t>invest@fbnquest.com</a:t>
            </a:r>
            <a:r>
              <a:rPr lang="en-US" sz="600">
                <a:solidFill>
                  <a:schemeClr val="accent1"/>
                </a:solidFill>
                <a:latin typeface="SpeakOT-Regular" panose="02000503030000020004" pitchFamily="50" charset="0"/>
              </a:rPr>
              <a:t>: </a:t>
            </a:r>
          </a:p>
          <a:p>
            <a:pPr>
              <a:lnSpc>
                <a:spcPct val="110000"/>
              </a:lnSpc>
            </a:pPr>
            <a:r>
              <a:rPr lang="en-US" sz="600" b="1">
                <a:solidFill>
                  <a:schemeClr val="accent1"/>
                </a:solidFill>
                <a:latin typeface="SpeakOT-Heavy" panose="02000506030000020004" pitchFamily="50" charset="0"/>
              </a:rPr>
              <a:t>An FBN Holdings Company</a:t>
            </a:r>
          </a:p>
        </p:txBody>
      </p:sp>
      <p:sp>
        <p:nvSpPr>
          <p:cNvPr id="17" name="TextBox 16">
            <a:extLst>
              <a:ext uri="{FF2B5EF4-FFF2-40B4-BE49-F238E27FC236}">
                <a16:creationId xmlns:a16="http://schemas.microsoft.com/office/drawing/2014/main" id="{E7D9A4C2-B4C9-E928-291B-760FC8B2C890}"/>
              </a:ext>
            </a:extLst>
          </p:cNvPr>
          <p:cNvSpPr txBox="1"/>
          <p:nvPr userDrawn="1"/>
        </p:nvSpPr>
        <p:spPr>
          <a:xfrm>
            <a:off x="5571174" y="1239163"/>
            <a:ext cx="994726" cy="301351"/>
          </a:xfrm>
          <a:prstGeom prst="rect">
            <a:avLst/>
          </a:prstGeom>
          <a:noFill/>
        </p:spPr>
        <p:txBody>
          <a:bodyPr wrap="square" rtlCol="0">
            <a:noAutofit/>
          </a:bodyPr>
          <a:lstStyle/>
          <a:p>
            <a:pPr marL="0" lvl="0" indent="0" algn="r" defTabSz="914400" rtl="0" eaLnBrk="1" latinLnBrk="0" hangingPunct="1">
              <a:lnSpc>
                <a:spcPct val="90000"/>
              </a:lnSpc>
              <a:spcBef>
                <a:spcPts val="563"/>
              </a:spcBef>
              <a:buFont typeface="Arial" panose="020B0604020202020204" pitchFamily="34" charset="0"/>
              <a:buNone/>
            </a:pPr>
            <a:r>
              <a:rPr lang="en-US" sz="1100" kern="1200">
                <a:solidFill>
                  <a:schemeClr val="accent6"/>
                </a:solidFill>
                <a:latin typeface="SpeakOT-Heavy" panose="02000506030000020004" pitchFamily="50" charset="0"/>
                <a:ea typeface="+mn-ea"/>
                <a:cs typeface="+mn-cs"/>
              </a:rPr>
              <a:t>PUBLIC</a:t>
            </a:r>
          </a:p>
        </p:txBody>
      </p:sp>
    </p:spTree>
    <p:extLst>
      <p:ext uri="{BB962C8B-B14F-4D97-AF65-F5344CB8AC3E}">
        <p14:creationId xmlns:p14="http://schemas.microsoft.com/office/powerpoint/2010/main" val="1170259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1E880-0B96-4F22-B2AE-9B4017956200}"/>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025C59-D552-42D8-99AD-ED913E5AB47C}"/>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102602"/>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6" r:id="rId3"/>
    <p:sldLayoutId id="2147483658" r:id="rId4"/>
  </p:sldLayoutIdLst>
  <p:txStyles>
    <p:titleStyle>
      <a:lvl1pPr algn="l" defTabSz="51434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6" indent="-128586" algn="l" defTabSz="51434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9" indent="-128586" algn="l" defTabSz="51434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1" indent="-128586" algn="l" defTabSz="51434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03"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75"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47"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19"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1"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4"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4" rtl="0" eaLnBrk="1" latinLnBrk="0" hangingPunct="1">
        <a:defRPr sz="1013" kern="1200">
          <a:solidFill>
            <a:schemeClr val="tx1"/>
          </a:solidFill>
          <a:latin typeface="+mn-lt"/>
          <a:ea typeface="+mn-ea"/>
          <a:cs typeface="+mn-cs"/>
        </a:defRPr>
      </a:lvl1pPr>
      <a:lvl2pPr marL="257172" algn="l" defTabSz="514344" rtl="0" eaLnBrk="1" latinLnBrk="0" hangingPunct="1">
        <a:defRPr sz="1013" kern="1200">
          <a:solidFill>
            <a:schemeClr val="tx1"/>
          </a:solidFill>
          <a:latin typeface="+mn-lt"/>
          <a:ea typeface="+mn-ea"/>
          <a:cs typeface="+mn-cs"/>
        </a:defRPr>
      </a:lvl2pPr>
      <a:lvl3pPr marL="514344" algn="l" defTabSz="514344" rtl="0" eaLnBrk="1" latinLnBrk="0" hangingPunct="1">
        <a:defRPr sz="1013" kern="1200">
          <a:solidFill>
            <a:schemeClr val="tx1"/>
          </a:solidFill>
          <a:latin typeface="+mn-lt"/>
          <a:ea typeface="+mn-ea"/>
          <a:cs typeface="+mn-cs"/>
        </a:defRPr>
      </a:lvl3pPr>
      <a:lvl4pPr marL="771516" algn="l" defTabSz="514344" rtl="0" eaLnBrk="1" latinLnBrk="0" hangingPunct="1">
        <a:defRPr sz="1013" kern="1200">
          <a:solidFill>
            <a:schemeClr val="tx1"/>
          </a:solidFill>
          <a:latin typeface="+mn-lt"/>
          <a:ea typeface="+mn-ea"/>
          <a:cs typeface="+mn-cs"/>
        </a:defRPr>
      </a:lvl4pPr>
      <a:lvl5pPr marL="1028689" algn="l" defTabSz="514344" rtl="0" eaLnBrk="1" latinLnBrk="0" hangingPunct="1">
        <a:defRPr sz="1013" kern="1200">
          <a:solidFill>
            <a:schemeClr val="tx1"/>
          </a:solidFill>
          <a:latin typeface="+mn-lt"/>
          <a:ea typeface="+mn-ea"/>
          <a:cs typeface="+mn-cs"/>
        </a:defRPr>
      </a:lvl5pPr>
      <a:lvl6pPr marL="1285861" algn="l" defTabSz="514344" rtl="0" eaLnBrk="1" latinLnBrk="0" hangingPunct="1">
        <a:defRPr sz="1013" kern="1200">
          <a:solidFill>
            <a:schemeClr val="tx1"/>
          </a:solidFill>
          <a:latin typeface="+mn-lt"/>
          <a:ea typeface="+mn-ea"/>
          <a:cs typeface="+mn-cs"/>
        </a:defRPr>
      </a:lvl6pPr>
      <a:lvl7pPr marL="1543033" algn="l" defTabSz="514344" rtl="0" eaLnBrk="1" latinLnBrk="0" hangingPunct="1">
        <a:defRPr sz="1013" kern="1200">
          <a:solidFill>
            <a:schemeClr val="tx1"/>
          </a:solidFill>
          <a:latin typeface="+mn-lt"/>
          <a:ea typeface="+mn-ea"/>
          <a:cs typeface="+mn-cs"/>
        </a:defRPr>
      </a:lvl7pPr>
      <a:lvl8pPr marL="1800205" algn="l" defTabSz="514344" rtl="0" eaLnBrk="1" latinLnBrk="0" hangingPunct="1">
        <a:defRPr sz="1013" kern="1200">
          <a:solidFill>
            <a:schemeClr val="tx1"/>
          </a:solidFill>
          <a:latin typeface="+mn-lt"/>
          <a:ea typeface="+mn-ea"/>
          <a:cs typeface="+mn-cs"/>
        </a:defRPr>
      </a:lvl8pPr>
      <a:lvl9pPr marL="2057377" algn="l" defTabSz="51434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C12E10A-F098-47F4-9120-6A7205C377F8}"/>
              </a:ext>
            </a:extLst>
          </p:cNvPr>
          <p:cNvSpPr txBox="1"/>
          <p:nvPr/>
        </p:nvSpPr>
        <p:spPr>
          <a:xfrm>
            <a:off x="430358" y="3965764"/>
            <a:ext cx="2824229" cy="4671316"/>
          </a:xfrm>
          <a:prstGeom prst="rect">
            <a:avLst/>
          </a:prstGeom>
          <a:noFill/>
        </p:spPr>
        <p:txBody>
          <a:bodyPr wrap="square" lIns="91440" tIns="45720" rIns="91440" bIns="45720" rtlCol="0" anchor="t">
            <a:noAutofit/>
          </a:bodyPr>
          <a:lstStyle/>
          <a:p>
            <a:pPr marR="0" algn="just">
              <a:lnSpc>
                <a:spcPct val="107000"/>
              </a:lnSpc>
              <a:spcBef>
                <a:spcPts val="0"/>
              </a:spcBef>
              <a:spcAft>
                <a:spcPts val="800"/>
              </a:spcAft>
            </a:pPr>
            <a:r>
              <a:rPr lang="en-US" sz="1000" dirty="0">
                <a:solidFill>
                  <a:srgbClr val="06305A"/>
                </a:solidFill>
                <a:latin typeface="Calibri"/>
                <a:cs typeface="Calibri"/>
              </a:rPr>
              <a:t>On the domestic front, the Nigerian Bureau of Statistics (NBS) reported that the Nigerian economy grew by 2.51% YoY in Q2:2023 (vs. 3.54% YoY in Q2:2022 and 2.31% YoY in Q1:2023). The growth was primarily driven by an improvement in the services sector, contributing 58.42% to the output growth. The non-oil sector (3.58% YoY in Q2:2023 vs. 2.77% YoY in Q1:2023) was supported by the suspension of the removal of the old currencies (NGN200, NGN500, and NGN1000). Conversely, the oil sector declined by 13.43% YoY (Q1:2023: 4.21% YoY) owing to low crude oil production, which dropped to 1.22 mb/d (vs. 1.51 mb/d in Q1:2023 and 1.43 mb/d in Q2:2022).</a:t>
            </a:r>
          </a:p>
          <a:p>
            <a:pPr marR="0" algn="just">
              <a:lnSpc>
                <a:spcPct val="107000"/>
              </a:lnSpc>
              <a:spcBef>
                <a:spcPts val="0"/>
              </a:spcBef>
              <a:spcAft>
                <a:spcPts val="800"/>
              </a:spcAft>
            </a:pPr>
            <a:r>
              <a:rPr lang="en-US" sz="1000" dirty="0">
                <a:solidFill>
                  <a:srgbClr val="06305A"/>
                </a:solidFill>
                <a:latin typeface="Calibri"/>
                <a:cs typeface="Calibri"/>
              </a:rPr>
              <a:t>In the month of July, Nigeria’s headline inflation rate increased to 24.08% from 22.79% in June, owing to an uptick in fuel prices induced by the removal of the fuel subsidy, the currency depreciation, and weather issues in northern Nigeria. Hence, food and core inflation increased to 26.98% and 20.47% apiece, from 25.25% and 20.27%, respectively.</a:t>
            </a:r>
            <a:endParaRPr lang="en-GB" sz="1000" dirty="0">
              <a:solidFill>
                <a:srgbClr val="06305A"/>
              </a:solidFill>
              <a:latin typeface="Calibri"/>
              <a:cs typeface="Calibri"/>
            </a:endParaRPr>
          </a:p>
          <a:p>
            <a:pPr algn="just">
              <a:lnSpc>
                <a:spcPct val="107000"/>
              </a:lnSpc>
              <a:spcAft>
                <a:spcPts val="800"/>
              </a:spcAft>
            </a:pPr>
            <a:endParaRPr lang="en-US" sz="1000" dirty="0">
              <a:solidFill>
                <a:srgbClr val="06305A"/>
              </a:solidFill>
              <a:latin typeface="Calibri"/>
              <a:cs typeface="Calibri"/>
            </a:endParaRPr>
          </a:p>
        </p:txBody>
      </p:sp>
      <p:sp>
        <p:nvSpPr>
          <p:cNvPr id="4" name="Text Placeholder 3">
            <a:extLst>
              <a:ext uri="{FF2B5EF4-FFF2-40B4-BE49-F238E27FC236}">
                <a16:creationId xmlns:a16="http://schemas.microsoft.com/office/drawing/2014/main" id="{AC98ACA1-6417-43AD-AFE7-FD1AC6CCEB24}"/>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sp>
        <p:nvSpPr>
          <p:cNvPr id="13" name="TextBox 12">
            <a:extLst>
              <a:ext uri="{FF2B5EF4-FFF2-40B4-BE49-F238E27FC236}">
                <a16:creationId xmlns:a16="http://schemas.microsoft.com/office/drawing/2014/main" id="{C3AC5AFC-A7CF-CD79-5926-B7F383A07243}"/>
              </a:ext>
            </a:extLst>
          </p:cNvPr>
          <p:cNvSpPr txBox="1"/>
          <p:nvPr/>
        </p:nvSpPr>
        <p:spPr>
          <a:xfrm>
            <a:off x="360922" y="1886244"/>
            <a:ext cx="6136155" cy="1782853"/>
          </a:xfrm>
          <a:prstGeom prst="rect">
            <a:avLst/>
          </a:prstGeom>
          <a:noFill/>
        </p:spPr>
        <p:txBody>
          <a:bodyPr wrap="square" lIns="91440" tIns="45720" rIns="91440" bIns="45720" rtlCol="0" anchor="t">
            <a:noAutofit/>
          </a:bodyPr>
          <a:lstStyle/>
          <a:p>
            <a:pPr algn="just">
              <a:lnSpc>
                <a:spcPct val="107000"/>
              </a:lnSpc>
              <a:spcAft>
                <a:spcPts val="800"/>
              </a:spcAft>
            </a:pPr>
            <a:r>
              <a:rPr lang="en-US" sz="1000" b="1" dirty="0">
                <a:solidFill>
                  <a:srgbClr val="06305A"/>
                </a:solidFill>
                <a:latin typeface="Calibri"/>
                <a:cs typeface="Calibri"/>
              </a:rPr>
              <a:t>At the end of the BRICS summit held during the month, member nations voted to include Saudi Arabia, Argentina, Egypt, Ethiopia, the United Arab Emirates (UAE), and Iran. The new BRICS committee is expected to alter the balance of power in the global economy as it has one of the largest producers of crude oil and the first and third largest importers of crude oil (China and India).</a:t>
            </a:r>
          </a:p>
          <a:p>
            <a:pPr algn="just">
              <a:lnSpc>
                <a:spcPct val="107000"/>
              </a:lnSpc>
              <a:spcAft>
                <a:spcPts val="800"/>
              </a:spcAft>
            </a:pPr>
            <a:r>
              <a:rPr lang="en-US" sz="1000" dirty="0">
                <a:solidFill>
                  <a:srgbClr val="06305A"/>
                </a:solidFill>
                <a:latin typeface="Calibri"/>
                <a:cs typeface="Calibri"/>
              </a:rPr>
              <a:t>During the month, the inflation figures for the month of July were mixed, as the United Kingdom (6.9% vs. 7.9% in June), Euro Zone (unchanged at 5.5%), and China (0.3% vs. 2.5% in June) reported lower rates on the back of lower energy prices, while the United States (US) CPI increased to 3.2% from 3.0% in June, likely due to statistical base effects from the same period in 2022. In an effort to return inflation to the benchmark rate, the BoE raised the UK benchmark lending rate by 25 basis points to 5.25%. Furthermore, in the global scene, the month saw a 0.2% </a:t>
            </a:r>
            <a:r>
              <a:rPr lang="en-US" sz="1000" dirty="0" err="1">
                <a:solidFill>
                  <a:srgbClr val="06305A"/>
                </a:solidFill>
                <a:latin typeface="Calibri"/>
                <a:cs typeface="Calibri"/>
              </a:rPr>
              <a:t>QoQ</a:t>
            </a:r>
            <a:r>
              <a:rPr lang="en-US" sz="1000" dirty="0">
                <a:solidFill>
                  <a:srgbClr val="06305A"/>
                </a:solidFill>
                <a:latin typeface="Calibri"/>
                <a:cs typeface="Calibri"/>
              </a:rPr>
              <a:t> increase in the UK GDP reading for Q2:2023 compared to Q1:2023, which was helped by stronger performance in the manufacturing and service sectors.</a:t>
            </a:r>
          </a:p>
        </p:txBody>
      </p:sp>
      <p:sp>
        <p:nvSpPr>
          <p:cNvPr id="14" name="TextBox 13">
            <a:extLst>
              <a:ext uri="{FF2B5EF4-FFF2-40B4-BE49-F238E27FC236}">
                <a16:creationId xmlns:a16="http://schemas.microsoft.com/office/drawing/2014/main" id="{E52C6694-37AD-0A06-1C04-150AA284AD5C}"/>
              </a:ext>
            </a:extLst>
          </p:cNvPr>
          <p:cNvSpPr txBox="1"/>
          <p:nvPr/>
        </p:nvSpPr>
        <p:spPr>
          <a:xfrm>
            <a:off x="3641834" y="6574221"/>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9A6B2D17-93C3-CD36-90EB-2FE38C6563B2}"/>
              </a:ext>
            </a:extLst>
          </p:cNvPr>
          <p:cNvPicPr>
            <a:picLocks noChangeAspect="1"/>
          </p:cNvPicPr>
          <p:nvPr/>
        </p:nvPicPr>
        <p:blipFill rotWithShape="1">
          <a:blip r:embed="rId3">
            <a:extLst>
              <a:ext uri="{28A0092B-C50C-407E-A947-70E740481C1C}">
                <a14:useLocalDpi xmlns:a14="http://schemas.microsoft.com/office/drawing/2010/main" val="0"/>
              </a:ext>
            </a:extLst>
          </a:blip>
          <a:srcRect l="14537" t="3229" r="46449" b="5068"/>
          <a:stretch/>
        </p:blipFill>
        <p:spPr>
          <a:xfrm>
            <a:off x="3429000" y="3913647"/>
            <a:ext cx="2924503" cy="4579447"/>
          </a:xfrm>
          <a:prstGeom prst="rect">
            <a:avLst/>
          </a:prstGeom>
        </p:spPr>
      </p:pic>
    </p:spTree>
    <p:extLst>
      <p:ext uri="{BB962C8B-B14F-4D97-AF65-F5344CB8AC3E}">
        <p14:creationId xmlns:p14="http://schemas.microsoft.com/office/powerpoint/2010/main" val="9138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a:extLst>
              <a:ext uri="{FF2B5EF4-FFF2-40B4-BE49-F238E27FC236}">
                <a16:creationId xmlns:a16="http://schemas.microsoft.com/office/drawing/2014/main" id="{95543C4E-1E1F-4068-A475-F11405AD7547}"/>
              </a:ext>
            </a:extLst>
          </p:cNvPr>
          <p:cNvGraphicFramePr>
            <a:graphicFrameLocks noGrp="1"/>
          </p:cNvGraphicFramePr>
          <p:nvPr>
            <p:extLst>
              <p:ext uri="{D42A27DB-BD31-4B8C-83A1-F6EECF244321}">
                <p14:modId xmlns:p14="http://schemas.microsoft.com/office/powerpoint/2010/main" val="4118291663"/>
              </p:ext>
            </p:extLst>
          </p:nvPr>
        </p:nvGraphicFramePr>
        <p:xfrm>
          <a:off x="283828" y="1875370"/>
          <a:ext cx="6196106" cy="7082561"/>
        </p:xfrm>
        <a:graphic>
          <a:graphicData uri="http://schemas.openxmlformats.org/drawingml/2006/table">
            <a:tbl>
              <a:tblPr firstRow="1" bandRow="1">
                <a:tableStyleId>{5C22544A-7EE6-4342-B048-85BDC9FD1C3A}</a:tableStyleId>
              </a:tblPr>
              <a:tblGrid>
                <a:gridCol w="733652">
                  <a:extLst>
                    <a:ext uri="{9D8B030D-6E8A-4147-A177-3AD203B41FA5}">
                      <a16:colId xmlns:a16="http://schemas.microsoft.com/office/drawing/2014/main" val="2656516215"/>
                    </a:ext>
                  </a:extLst>
                </a:gridCol>
                <a:gridCol w="718187">
                  <a:extLst>
                    <a:ext uri="{9D8B030D-6E8A-4147-A177-3AD203B41FA5}">
                      <a16:colId xmlns:a16="http://schemas.microsoft.com/office/drawing/2014/main" val="1816906760"/>
                    </a:ext>
                  </a:extLst>
                </a:gridCol>
                <a:gridCol w="787400">
                  <a:extLst>
                    <a:ext uri="{9D8B030D-6E8A-4147-A177-3AD203B41FA5}">
                      <a16:colId xmlns:a16="http://schemas.microsoft.com/office/drawing/2014/main" val="1937640547"/>
                    </a:ext>
                  </a:extLst>
                </a:gridCol>
                <a:gridCol w="543508">
                  <a:extLst>
                    <a:ext uri="{9D8B030D-6E8A-4147-A177-3AD203B41FA5}">
                      <a16:colId xmlns:a16="http://schemas.microsoft.com/office/drawing/2014/main" val="197037834"/>
                    </a:ext>
                  </a:extLst>
                </a:gridCol>
                <a:gridCol w="3413359">
                  <a:extLst>
                    <a:ext uri="{9D8B030D-6E8A-4147-A177-3AD203B41FA5}">
                      <a16:colId xmlns:a16="http://schemas.microsoft.com/office/drawing/2014/main" val="353703973"/>
                    </a:ext>
                  </a:extLst>
                </a:gridCol>
              </a:tblGrid>
              <a:tr h="268408">
                <a:tc>
                  <a:txBody>
                    <a:bodyPr/>
                    <a:lstStyle/>
                    <a:p>
                      <a:r>
                        <a:rPr lang="en-US" sz="750" b="1">
                          <a:solidFill>
                            <a:schemeClr val="accent1"/>
                          </a:solidFill>
                          <a:latin typeface="Calibri"/>
                          <a:cs typeface="Calibri"/>
                        </a:rPr>
                        <a:t>    Asset Class </a:t>
                      </a:r>
                      <a:endParaRPr lang="en-US" sz="750" b="1">
                        <a:solidFill>
                          <a:schemeClr val="accent1"/>
                        </a:solidFill>
                        <a:latin typeface="Calibri" panose="020F0502020204030204" pitchFamily="34" charset="0"/>
                        <a:cs typeface="Calibri" panose="020F0502020204030204" pitchFamily="34" charset="0"/>
                      </a:endParaRPr>
                    </a:p>
                  </a:txBody>
                  <a:tcPr anchor="ctr">
                    <a:lnL w="12700" cmpd="sng">
                      <a:noFill/>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750" b="1">
                          <a:solidFill>
                            <a:schemeClr val="accent1"/>
                          </a:solidFill>
                          <a:latin typeface="Calibri"/>
                          <a:cs typeface="Calibri"/>
                        </a:rPr>
                        <a:t> Benchmark</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750" b="1">
                          <a:solidFill>
                            <a:schemeClr val="accent1"/>
                          </a:solidFill>
                          <a:latin typeface="Calibri"/>
                          <a:cs typeface="Calibri"/>
                        </a:rPr>
                        <a:t>1M </a:t>
                      </a:r>
                      <a:r>
                        <a:rPr lang="en-US" sz="800" b="1" kern="1200">
                          <a:solidFill>
                            <a:srgbClr val="485865"/>
                          </a:solidFill>
                          <a:latin typeface="Calibri"/>
                          <a:ea typeface="+mn-ea"/>
                          <a:cs typeface="Calibri"/>
                        </a:rPr>
                        <a:t>(August</a:t>
                      </a:r>
                      <a:r>
                        <a:rPr lang="en-US" sz="750" b="1" baseline="0">
                          <a:solidFill>
                            <a:schemeClr val="accent1"/>
                          </a:solidFill>
                          <a:latin typeface="Calibri"/>
                          <a:cs typeface="Calibri"/>
                        </a:rPr>
                        <a:t>)</a:t>
                      </a:r>
                      <a:r>
                        <a:rPr lang="en-US" sz="750" b="1">
                          <a:solidFill>
                            <a:schemeClr val="accent1"/>
                          </a:solidFill>
                          <a:latin typeface="Calibri"/>
                          <a:cs typeface="Calibri"/>
                        </a:rPr>
                        <a:t>%</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750" b="1">
                          <a:solidFill>
                            <a:schemeClr val="accent1"/>
                          </a:solidFill>
                          <a:latin typeface="Calibri"/>
                          <a:cs typeface="Calibri"/>
                        </a:rPr>
                        <a:t>Year to Date (%)</a:t>
                      </a: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latinLnBrk="0" hangingPunct="1">
                        <a:lnSpc>
                          <a:spcPct val="107000"/>
                        </a:lnSpc>
                        <a:spcBef>
                          <a:spcPts val="0"/>
                        </a:spcBef>
                        <a:spcAft>
                          <a:spcPts val="800"/>
                        </a:spcAft>
                        <a:buFont typeface="Arial" panose="020B0604020202020204" pitchFamily="34" charset="0"/>
                        <a:buNone/>
                      </a:pPr>
                      <a:r>
                        <a:rPr lang="en-US" sz="750" b="1" kern="1200">
                          <a:solidFill>
                            <a:srgbClr val="06305A"/>
                          </a:solidFill>
                          <a:latin typeface="Calibri"/>
                          <a:ea typeface="+mn-ea"/>
                          <a:cs typeface="Calibri"/>
                        </a:rPr>
                        <a:t>Commentary</a:t>
                      </a:r>
                    </a:p>
                  </a:txBody>
                  <a:tcPr anchor="ctr">
                    <a:lnL w="6350" cap="flat" cmpd="sng" algn="ctr">
                      <a:solidFill>
                        <a:schemeClr val="accent4"/>
                      </a:solidFill>
                      <a:prstDash val="solid"/>
                      <a:round/>
                      <a:headEnd type="none" w="med" len="med"/>
                      <a:tailEnd type="none" w="med" len="med"/>
                    </a:lnL>
                    <a:lnR w="12700" cmpd="sng">
                      <a:noFill/>
                    </a:lnR>
                    <a:lnT w="12700" cmpd="sng">
                      <a:noFill/>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1724722">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latinLnBrk="0" hangingPunct="1">
                        <a:lnSpc>
                          <a:spcPct val="107000"/>
                        </a:lnSpc>
                        <a:spcBef>
                          <a:spcPts val="0"/>
                        </a:spcBef>
                        <a:spcAft>
                          <a:spcPts val="800"/>
                        </a:spcAft>
                        <a:buFont typeface="Arial" panose="020B0604020202020204" pitchFamily="34" charset="0"/>
                        <a:buChar char="•"/>
                      </a:pPr>
                      <a:endParaRPr lang="en-US" sz="750" kern="1200">
                        <a:solidFill>
                          <a:srgbClr val="485865"/>
                        </a:solidFill>
                        <a:latin typeface="Calibri"/>
                        <a:ea typeface="+mn-ea"/>
                        <a:cs typeface="Calibri"/>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latinLnBrk="0" hangingPunct="1">
                        <a:lnSpc>
                          <a:spcPct val="107000"/>
                        </a:lnSpc>
                        <a:spcBef>
                          <a:spcPts val="0"/>
                        </a:spcBef>
                        <a:spcAft>
                          <a:spcPts val="800"/>
                        </a:spcAft>
                        <a:buFont typeface="Arial" panose="020B0604020202020204" pitchFamily="34" charset="0"/>
                        <a:buNone/>
                      </a:pPr>
                      <a:r>
                        <a:rPr lang="en-US" sz="750" kern="1200" dirty="0">
                          <a:solidFill>
                            <a:srgbClr val="485865"/>
                          </a:solidFill>
                          <a:latin typeface="Calibri"/>
                          <a:ea typeface="+mn-ea"/>
                          <a:cs typeface="Calibri"/>
                        </a:rPr>
                        <a:t>Liquidity opened the month at c. NGN824bn but gradually declined to a negative position of -NGN260.79bn towards the end of the month due to low inflows into the system and funding for the bond auction. Hence, average money market rates increased to a double-digit level of 19.35% by mid-August from 2.39% at the start of the month. However, in the last week of the month, the FAAC payment was credited into the financial system, improved system liquidity. Hence, overall, the open buyback rate and the overnight lending rate increased slightly to 2.58% and 3.00%, respectively (vs. 1.36% and 2.00% in June). Similarly, in the Treasury bills space, stop rates at the first auction held during the month declined from levels seen in the previous auction given the stronger liquidity at the start of the month. However, at the last auction, rates increased across the three instruments to 5.19% (91-Day), 8.00%, (182-Day), and 13.97% (364-day) (vs. 5.00%, 5.90%, and 9.00% at the last auction). During the month, the CBN issued the first OMO bills since December 2022 in a bid to attract FPIs into the country.</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563586">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kern="1200">
                        <a:solidFill>
                          <a:srgbClr val="485865"/>
                        </a:solidFill>
                        <a:latin typeface="Calibri"/>
                        <a:ea typeface="+mn-ea"/>
                        <a:cs typeface="Calibri"/>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750" kern="1200" dirty="0">
                          <a:solidFill>
                            <a:srgbClr val="485865"/>
                          </a:solidFill>
                          <a:latin typeface="Calibri"/>
                          <a:ea typeface="+mn-ea"/>
                          <a:cs typeface="Calibri"/>
                        </a:rPr>
                        <a:t>In the bond market, the bond auction for the month of August was undersubscribed (particularly the 2029, 2033, and 2038 bonds) owing to low liquidity and an expectation of an OMO auction, while the 2053 bond was oversubscribed by 271.37%. Consequently, participation at the bond auction was underwhelming, as subscription stood at NGN312.56bn (vs. an offer of NGN360bn). The stop rates at the auction across the 2029 (+135 bps to 13.85%), 2033 (+140 bps to 15.00%), 2038 (+110 bps to 15.20%), and 2053 (+155 bps to 15.85%) instruments increased across board. Overall, the secondary bond market closed on a bearish note as the average yield in the market increased to 14.06% from 13.10% in the previous month.</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2360018"/>
                  </a:ext>
                </a:extLst>
              </a:tr>
              <a:tr h="1724722">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750" kern="1200" dirty="0">
                          <a:solidFill>
                            <a:srgbClr val="485865"/>
                          </a:solidFill>
                          <a:latin typeface="Calibri"/>
                          <a:ea typeface="+mn-ea"/>
                          <a:cs typeface="Calibri"/>
                        </a:rPr>
                        <a:t>In August, the bears regained their dominance in the market as investors remained risk-averse to Eurobonds of emerging and frontier economies. The performance of the market is attributable to lingering military opposition in the African region, especially following the coup in Niger and recently in Gabon. On the other hand, the expectation that global central bank authorities would increase their interest rates filtered into the market. During the month, S&amp;P Global Ratings revised its rating for Nigeria’s outlook to stable from negative, citing the new economic reforms implemented by the new administration, such as the removal of fuel subsidies and the unification of the FX market, as reasons for the revision. At the end of the month, the average yields on the Nigerian sovereigns trended up to 11.34% from 10.00% in July.</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473965"/>
                  </a:ext>
                </a:extLst>
              </a:tr>
              <a:tr h="0">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lnL w="12700" cmpd="sng">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Bef>
                          <a:spcPts val="400"/>
                        </a:spcBef>
                        <a:spcAft>
                          <a:spcPts val="400"/>
                        </a:spcAft>
                      </a:pPr>
                      <a:endParaRPr lang="en-US" sz="750">
                        <a:solidFill>
                          <a:schemeClr val="accent4"/>
                        </a:solidFill>
                        <a:latin typeface="Calibri" panose="020F0502020204030204" pitchFamily="34" charset="0"/>
                        <a:cs typeface="Calibri" panose="020F0502020204030204" pitchFamily="34" charset="0"/>
                      </a:endParaRPr>
                    </a:p>
                  </a:txBody>
                  <a:tcPr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750" kern="1200" dirty="0">
                          <a:solidFill>
                            <a:srgbClr val="485865"/>
                          </a:solidFill>
                          <a:latin typeface="Calibri"/>
                          <a:ea typeface="+mn-ea"/>
                          <a:cs typeface="Calibri"/>
                        </a:rPr>
                        <a:t>The local bourse remained bullish as the benchmark index and the NGX 30 closed in the positive zone. The performance was driven by positive sentiments surrounding the release of the Q2:2023 financials by listed firms, and price increases were seen on DANGSUGAR (+103.70%), NASCON (+55.54%), BUAFOODS (+32.60%), FLOURMILL (+14.39%), FIDSON (+11.58%), WAPCO (+9.21%), WEMABANK (+8.89%), NB (6.85%), MTNN (+4.77%), DANGCEM (+2.27%), and GTCO (+0.14%). Hence, the NGX-ASI index and NGX-30 gained 3.44% MoM and 4.43% MoM, respectively. Sectorial performance was mainly bullish as the Consumer Goods Index (24.51%), the Insurance Index (+3.08%), the Oil and Gas Index (+0.91%), and the Industrial Goods Index (+0.57%) gained. The Banking Index was the sole loser, closing at -3.12%. During the month, Dangote Group agreed on the merger structure of NASCON, DANGSUGAR, and DANGRICE into DANGFOODS, leading to the above-mentioned DANGSUGAR and NASCON rally.</a:t>
                      </a:r>
                    </a:p>
                  </a:txBody>
                  <a:tcPr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586448"/>
                  </a:ext>
                </a:extLst>
              </a:tr>
            </a:tbl>
          </a:graphicData>
        </a:graphic>
      </p:graphicFrame>
      <p:sp>
        <p:nvSpPr>
          <p:cNvPr id="2" name="TextBox 1">
            <a:extLst>
              <a:ext uri="{FF2B5EF4-FFF2-40B4-BE49-F238E27FC236}">
                <a16:creationId xmlns:a16="http://schemas.microsoft.com/office/drawing/2014/main" id="{25A82A9C-9E8A-49C8-B833-A2410091DDF4}"/>
              </a:ext>
            </a:extLst>
          </p:cNvPr>
          <p:cNvSpPr txBox="1"/>
          <p:nvPr/>
        </p:nvSpPr>
        <p:spPr>
          <a:xfrm>
            <a:off x="995452" y="7794518"/>
            <a:ext cx="725556" cy="669414"/>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NGXASI</a:t>
            </a: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endParaRPr lang="en-GB" sz="750">
              <a:solidFill>
                <a:srgbClr val="06305A"/>
              </a:solidFill>
              <a:latin typeface="Calibri" panose="020F0502020204030204" pitchFamily="34" charset="0"/>
              <a:cs typeface="Calibri" panose="020F0502020204030204" pitchFamily="34" charset="0"/>
            </a:endParaRPr>
          </a:p>
          <a:p>
            <a:r>
              <a:rPr lang="en-GB" sz="750">
                <a:solidFill>
                  <a:srgbClr val="06305A"/>
                </a:solidFill>
                <a:latin typeface="Calibri" panose="020F0502020204030204" pitchFamily="34" charset="0"/>
                <a:cs typeface="Calibri" panose="020F0502020204030204" pitchFamily="34" charset="0"/>
              </a:rPr>
              <a:t>NGX30</a:t>
            </a:r>
            <a:endParaRPr lang="en-NG" sz="750">
              <a:solidFill>
                <a:srgbClr val="06305A"/>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D89D45BD-7B85-4A06-8037-198600457BD9}"/>
              </a:ext>
            </a:extLst>
          </p:cNvPr>
          <p:cNvSpPr txBox="1"/>
          <p:nvPr/>
        </p:nvSpPr>
        <p:spPr>
          <a:xfrm>
            <a:off x="2522677" y="4405894"/>
            <a:ext cx="462357" cy="892552"/>
          </a:xfrm>
          <a:prstGeom prst="rect">
            <a:avLst/>
          </a:prstGeom>
          <a:noFill/>
        </p:spPr>
        <p:txBody>
          <a:bodyPr wrap="square" lIns="91440" tIns="45720" rIns="91440" bIns="45720" rtlCol="0" anchor="t">
            <a:spAutoFit/>
          </a:bodyPr>
          <a:lstStyle/>
          <a:p>
            <a:pPr algn="ctr">
              <a:spcBef>
                <a:spcPts val="400"/>
              </a:spcBef>
              <a:spcAft>
                <a:spcPts val="400"/>
              </a:spcAft>
            </a:pPr>
            <a:r>
              <a:rPr lang="en-US" sz="800">
                <a:solidFill>
                  <a:srgbClr val="06305A"/>
                </a:solidFill>
                <a:latin typeface="Calibri"/>
                <a:cs typeface="Calibri"/>
              </a:rPr>
              <a:t>5.66</a:t>
            </a: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endParaRPr lang="en-US" sz="800">
              <a:solidFill>
                <a:srgbClr val="06305A"/>
              </a:solidFill>
              <a:highlight>
                <a:srgbClr val="FFFF00"/>
              </a:highlight>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a:cs typeface="Calibri"/>
              </a:rPr>
              <a:t>6.98</a:t>
            </a:r>
            <a:endParaRPr lang="en-US" sz="800">
              <a:solidFill>
                <a:srgbClr val="06305A"/>
              </a:solidFill>
              <a:latin typeface="Calibri" panose="020F0502020204030204" pitchFamily="34" charset="0"/>
              <a:cs typeface="Calibri" panose="020F0502020204030204" pitchFamily="34" charset="0"/>
            </a:endParaRPr>
          </a:p>
          <a:p>
            <a:pPr algn="ctr" defTabSz="514344">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5A1A0B35-4F4F-4DB7-A3CB-B21E4F8A5FF1}"/>
              </a:ext>
            </a:extLst>
          </p:cNvPr>
          <p:cNvSpPr txBox="1"/>
          <p:nvPr/>
        </p:nvSpPr>
        <p:spPr>
          <a:xfrm>
            <a:off x="1000373" y="4221003"/>
            <a:ext cx="805759" cy="1056700"/>
          </a:xfrm>
          <a:prstGeom prst="rect">
            <a:avLst/>
          </a:prstGeom>
          <a:noFill/>
        </p:spPr>
        <p:txBody>
          <a:bodyPr wrap="square" rtlCol="0">
            <a:spAutoFit/>
          </a:bodyPr>
          <a:lstStyle/>
          <a:p>
            <a:pPr>
              <a:spcBef>
                <a:spcPts val="400"/>
              </a:spcBef>
              <a:spcAft>
                <a:spcPts val="400"/>
              </a:spcAft>
            </a:pPr>
            <a:r>
              <a:rPr lang="en-GB" sz="800">
                <a:solidFill>
                  <a:srgbClr val="06305A"/>
                </a:solidFill>
                <a:latin typeface="Calibri" panose="020F0502020204030204" pitchFamily="34" charset="0"/>
                <a:cs typeface="Calibri" panose="020F0502020204030204" pitchFamily="34" charset="0"/>
              </a:rPr>
              <a:t>S&amp;P/FMDQ Nigeria Sovereign Bond Index</a:t>
            </a:r>
            <a:endParaRPr lang="en-US" sz="800">
              <a:solidFill>
                <a:srgbClr val="06305A"/>
              </a:solidFill>
              <a:latin typeface="Calibri" panose="020F0502020204030204" pitchFamily="34" charset="0"/>
              <a:cs typeface="Calibri" panose="020F0502020204030204" pitchFamily="34" charset="0"/>
            </a:endParaRPr>
          </a:p>
          <a:p>
            <a:pP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3 Year Federal Government Bond</a:t>
            </a:r>
          </a:p>
        </p:txBody>
      </p:sp>
      <p:sp>
        <p:nvSpPr>
          <p:cNvPr id="35" name="TextBox 34">
            <a:extLst>
              <a:ext uri="{FF2B5EF4-FFF2-40B4-BE49-F238E27FC236}">
                <a16:creationId xmlns:a16="http://schemas.microsoft.com/office/drawing/2014/main" id="{AF188F2F-EB16-4A00-BB90-4E0364D97694}"/>
              </a:ext>
            </a:extLst>
          </p:cNvPr>
          <p:cNvSpPr txBox="1"/>
          <p:nvPr/>
        </p:nvSpPr>
        <p:spPr>
          <a:xfrm>
            <a:off x="1858211" y="4403222"/>
            <a:ext cx="558681" cy="892552"/>
          </a:xfrm>
          <a:prstGeom prst="rect">
            <a:avLst/>
          </a:prstGeom>
          <a:noFill/>
        </p:spPr>
        <p:txBody>
          <a:bodyPr wrap="square" lIns="91440" tIns="45720" rIns="91440" bIns="45720" rtlCol="0" anchor="t">
            <a:spAutoFit/>
          </a:bodyPr>
          <a:lstStyle/>
          <a:p>
            <a:pPr algn="ctr">
              <a:spcBef>
                <a:spcPts val="400"/>
              </a:spcBef>
              <a:spcAft>
                <a:spcPts val="400"/>
              </a:spcAft>
            </a:pPr>
            <a:r>
              <a:rPr lang="en-US" sz="800">
                <a:solidFill>
                  <a:srgbClr val="06305A"/>
                </a:solidFill>
                <a:latin typeface="Calibri"/>
                <a:cs typeface="Calibri"/>
              </a:rPr>
              <a:t>-2.52</a:t>
            </a: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endParaRPr lang="en-US" sz="800">
              <a:solidFill>
                <a:srgbClr val="06305A"/>
              </a:solidFill>
              <a:highlight>
                <a:srgbClr val="FFFF00"/>
              </a:highlight>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-1.89</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E1EBB5B2-C502-4789-8542-A1FFBE32061E}"/>
              </a:ext>
            </a:extLst>
          </p:cNvPr>
          <p:cNvSpPr txBox="1"/>
          <p:nvPr/>
        </p:nvSpPr>
        <p:spPr>
          <a:xfrm>
            <a:off x="283828" y="4272674"/>
            <a:ext cx="711624" cy="400110"/>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Fixed Income</a:t>
            </a:r>
          </a:p>
        </p:txBody>
      </p:sp>
      <p:sp>
        <p:nvSpPr>
          <p:cNvPr id="38" name="TextBox 37">
            <a:extLst>
              <a:ext uri="{FF2B5EF4-FFF2-40B4-BE49-F238E27FC236}">
                <a16:creationId xmlns:a16="http://schemas.microsoft.com/office/drawing/2014/main" id="{EA025AD0-0109-47D4-B622-172FAF30E2A8}"/>
              </a:ext>
            </a:extLst>
          </p:cNvPr>
          <p:cNvSpPr txBox="1"/>
          <p:nvPr/>
        </p:nvSpPr>
        <p:spPr>
          <a:xfrm>
            <a:off x="288572" y="7706172"/>
            <a:ext cx="683035" cy="246221"/>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Equites</a:t>
            </a:r>
          </a:p>
        </p:txBody>
      </p:sp>
      <p:sp>
        <p:nvSpPr>
          <p:cNvPr id="41" name="TextBox 40">
            <a:extLst>
              <a:ext uri="{FF2B5EF4-FFF2-40B4-BE49-F238E27FC236}">
                <a16:creationId xmlns:a16="http://schemas.microsoft.com/office/drawing/2014/main" id="{B5FA3E95-54FB-4387-9EBD-95103BF4809D}"/>
              </a:ext>
            </a:extLst>
          </p:cNvPr>
          <p:cNvSpPr txBox="1"/>
          <p:nvPr/>
        </p:nvSpPr>
        <p:spPr>
          <a:xfrm>
            <a:off x="1000373" y="5989924"/>
            <a:ext cx="861743" cy="882293"/>
          </a:xfrm>
          <a:prstGeom prst="rect">
            <a:avLst/>
          </a:prstGeom>
          <a:noFill/>
        </p:spPr>
        <p:txBody>
          <a:bodyPr wrap="square" rtlCol="0">
            <a:spAutoFit/>
          </a:bodyPr>
          <a:lstStyle/>
          <a:p>
            <a:pPr>
              <a:spcBef>
                <a:spcPts val="0"/>
              </a:spcBef>
              <a:spcAft>
                <a:spcPts val="400"/>
              </a:spcAft>
            </a:pPr>
            <a:r>
              <a:rPr lang="en-US" sz="800">
                <a:solidFill>
                  <a:srgbClr val="06305A"/>
                </a:solidFill>
                <a:latin typeface="Calibri" panose="020F0502020204030204" pitchFamily="34" charset="0"/>
                <a:cs typeface="Calibri" panose="020F0502020204030204" pitchFamily="34" charset="0"/>
              </a:rPr>
              <a:t>3 Year Nigerian Sovereign Eurobond</a:t>
            </a:r>
          </a:p>
          <a:p>
            <a:pPr>
              <a:spcBef>
                <a:spcPts val="0"/>
              </a:spcBef>
              <a:spcAft>
                <a:spcPts val="400"/>
              </a:spcAft>
            </a:pPr>
            <a:r>
              <a:rPr lang="en-US" sz="800">
                <a:solidFill>
                  <a:srgbClr val="06305A"/>
                </a:solidFill>
                <a:latin typeface="Calibri" panose="020F0502020204030204" pitchFamily="34" charset="0"/>
                <a:cs typeface="Calibri" panose="020F0502020204030204" pitchFamily="34" charset="0"/>
              </a:rPr>
              <a:t>5 Year Nigerian Sovereign Eurobond</a:t>
            </a:r>
          </a:p>
        </p:txBody>
      </p:sp>
      <p:sp>
        <p:nvSpPr>
          <p:cNvPr id="42" name="TextBox 41">
            <a:extLst>
              <a:ext uri="{FF2B5EF4-FFF2-40B4-BE49-F238E27FC236}">
                <a16:creationId xmlns:a16="http://schemas.microsoft.com/office/drawing/2014/main" id="{37846041-5A5C-4694-9649-8411BF28A5B8}"/>
              </a:ext>
            </a:extLst>
          </p:cNvPr>
          <p:cNvSpPr txBox="1"/>
          <p:nvPr/>
        </p:nvSpPr>
        <p:spPr>
          <a:xfrm>
            <a:off x="174509" y="5983915"/>
            <a:ext cx="1003785" cy="246221"/>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Eurobond</a:t>
            </a:r>
          </a:p>
        </p:txBody>
      </p:sp>
      <p:sp>
        <p:nvSpPr>
          <p:cNvPr id="5" name="TextBox 4">
            <a:extLst>
              <a:ext uri="{FF2B5EF4-FFF2-40B4-BE49-F238E27FC236}">
                <a16:creationId xmlns:a16="http://schemas.microsoft.com/office/drawing/2014/main" id="{EDAD08E2-0857-4815-A478-686A113713FE}"/>
              </a:ext>
            </a:extLst>
          </p:cNvPr>
          <p:cNvSpPr txBox="1"/>
          <p:nvPr/>
        </p:nvSpPr>
        <p:spPr>
          <a:xfrm>
            <a:off x="1028416" y="2528997"/>
            <a:ext cx="821692" cy="1131079"/>
          </a:xfrm>
          <a:prstGeom prst="rect">
            <a:avLst/>
          </a:prstGeom>
          <a:noFill/>
        </p:spPr>
        <p:txBody>
          <a:bodyPr wrap="square" rtlCol="0">
            <a:spAutoFit/>
          </a:bodyPr>
          <a:lstStyle/>
          <a:p>
            <a:r>
              <a:rPr lang="en-GB" sz="750">
                <a:solidFill>
                  <a:srgbClr val="06305A"/>
                </a:solidFill>
                <a:latin typeface="Calibri" panose="020F0502020204030204" pitchFamily="34" charset="0"/>
                <a:cs typeface="Calibri" panose="020F0502020204030204" pitchFamily="34" charset="0"/>
              </a:rPr>
              <a:t>91-day T-bill</a:t>
            </a:r>
          </a:p>
          <a:p>
            <a:endParaRPr lang="en-GB"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181-day T-bill</a:t>
            </a: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endParaRPr lang="en-US" sz="750">
              <a:solidFill>
                <a:srgbClr val="06305A"/>
              </a:solidFill>
              <a:latin typeface="Calibri" panose="020F0502020204030204" pitchFamily="34" charset="0"/>
              <a:cs typeface="Calibri" panose="020F0502020204030204" pitchFamily="34" charset="0"/>
            </a:endParaRPr>
          </a:p>
          <a:p>
            <a:r>
              <a:rPr lang="en-US" sz="750">
                <a:solidFill>
                  <a:srgbClr val="06305A"/>
                </a:solidFill>
                <a:latin typeface="Calibri" panose="020F0502020204030204" pitchFamily="34" charset="0"/>
                <a:cs typeface="Calibri" panose="020F0502020204030204" pitchFamily="34" charset="0"/>
              </a:rPr>
              <a:t>364-day T-bill</a:t>
            </a:r>
          </a:p>
        </p:txBody>
      </p:sp>
      <p:sp>
        <p:nvSpPr>
          <p:cNvPr id="6" name="TextBox 5">
            <a:extLst>
              <a:ext uri="{FF2B5EF4-FFF2-40B4-BE49-F238E27FC236}">
                <a16:creationId xmlns:a16="http://schemas.microsoft.com/office/drawing/2014/main" id="{84BD35A1-FB6F-4BA0-AC8E-9B6945112200}"/>
              </a:ext>
            </a:extLst>
          </p:cNvPr>
          <p:cNvSpPr txBox="1"/>
          <p:nvPr/>
        </p:nvSpPr>
        <p:spPr>
          <a:xfrm>
            <a:off x="283828" y="2652117"/>
            <a:ext cx="730084" cy="553998"/>
          </a:xfrm>
          <a:prstGeom prst="rect">
            <a:avLst/>
          </a:prstGeom>
          <a:noFill/>
        </p:spPr>
        <p:txBody>
          <a:bodyPr wrap="square" rtlCol="0">
            <a:spAutoFit/>
          </a:bodyPr>
          <a:lstStyle/>
          <a:p>
            <a:pPr algn="ctr"/>
            <a:r>
              <a:rPr lang="en-US" sz="1000" b="1">
                <a:solidFill>
                  <a:srgbClr val="06305A"/>
                </a:solidFill>
                <a:latin typeface="Calibri" panose="020F0502020204030204" pitchFamily="34" charset="0"/>
                <a:cs typeface="Calibri" panose="020F0502020204030204" pitchFamily="34" charset="0"/>
              </a:rPr>
              <a:t>Money Market</a:t>
            </a:r>
          </a:p>
          <a:p>
            <a:pPr algn="ctr"/>
            <a:endParaRPr lang="en-NG" sz="1000" b="1">
              <a:solidFill>
                <a:srgbClr val="06305A"/>
              </a:solidFill>
            </a:endParaRPr>
          </a:p>
        </p:txBody>
      </p:sp>
      <p:sp>
        <p:nvSpPr>
          <p:cNvPr id="3" name="TextBox 2">
            <a:extLst>
              <a:ext uri="{FF2B5EF4-FFF2-40B4-BE49-F238E27FC236}">
                <a16:creationId xmlns:a16="http://schemas.microsoft.com/office/drawing/2014/main" id="{8096FF9C-6090-3845-3A1D-7EB6ED047ED9}"/>
              </a:ext>
            </a:extLst>
          </p:cNvPr>
          <p:cNvSpPr txBox="1"/>
          <p:nvPr/>
        </p:nvSpPr>
        <p:spPr>
          <a:xfrm>
            <a:off x="1827229" y="2569857"/>
            <a:ext cx="548527" cy="1118255"/>
          </a:xfrm>
          <a:prstGeom prst="rect">
            <a:avLst/>
          </a:prstGeom>
          <a:noFill/>
        </p:spPr>
        <p:txBody>
          <a:bodyPr wrap="square" lIns="91440" tIns="45720" rIns="91440" bIns="45720" rtlCol="0" anchor="t">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5.10*</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6.95*</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a:cs typeface="Calibri"/>
              </a:rPr>
              <a:t> 11.89*</a:t>
            </a:r>
          </a:p>
        </p:txBody>
      </p:sp>
      <p:sp>
        <p:nvSpPr>
          <p:cNvPr id="7" name="TextBox 6">
            <a:extLst>
              <a:ext uri="{FF2B5EF4-FFF2-40B4-BE49-F238E27FC236}">
                <a16:creationId xmlns:a16="http://schemas.microsoft.com/office/drawing/2014/main" id="{78051709-B687-885F-529B-B935EB5D57B2}"/>
              </a:ext>
            </a:extLst>
          </p:cNvPr>
          <p:cNvSpPr txBox="1"/>
          <p:nvPr/>
        </p:nvSpPr>
        <p:spPr>
          <a:xfrm>
            <a:off x="2493860" y="2554699"/>
            <a:ext cx="558681" cy="1118255"/>
          </a:xfrm>
          <a:prstGeom prst="rect">
            <a:avLst/>
          </a:prstGeom>
          <a:noFill/>
        </p:spPr>
        <p:txBody>
          <a:bodyPr wrap="square" lIns="91440" tIns="45720" rIns="91440" bIns="45720" rtlCol="0" anchor="t">
            <a:spAutoFit/>
          </a:bodyPr>
          <a:lstStyle/>
          <a:p>
            <a:pPr algn="ctr">
              <a:spcBef>
                <a:spcPts val="400"/>
              </a:spcBef>
              <a:spcAft>
                <a:spcPts val="400"/>
              </a:spcAft>
            </a:pPr>
            <a:r>
              <a:rPr lang="en-US" sz="800">
                <a:solidFill>
                  <a:srgbClr val="06305A"/>
                </a:solidFill>
                <a:latin typeface="Calibri"/>
                <a:cs typeface="Calibri"/>
              </a:rPr>
              <a:t>3.60*</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a:cs typeface="Calibri"/>
              </a:rPr>
              <a:t>5.39*</a:t>
            </a: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  </a:t>
            </a:r>
          </a:p>
          <a:p>
            <a:pPr algn="ctr">
              <a:spcBef>
                <a:spcPts val="400"/>
              </a:spcBef>
              <a:spcAft>
                <a:spcPts val="400"/>
              </a:spcAft>
            </a:pPr>
            <a:r>
              <a:rPr lang="en-US" sz="800">
                <a:solidFill>
                  <a:srgbClr val="06305A"/>
                </a:solidFill>
                <a:latin typeface="Calibri"/>
                <a:cs typeface="Calibri"/>
              </a:rPr>
              <a:t>9.23*</a:t>
            </a:r>
          </a:p>
        </p:txBody>
      </p:sp>
      <p:sp>
        <p:nvSpPr>
          <p:cNvPr id="8" name="TextBox 7">
            <a:extLst>
              <a:ext uri="{FF2B5EF4-FFF2-40B4-BE49-F238E27FC236}">
                <a16:creationId xmlns:a16="http://schemas.microsoft.com/office/drawing/2014/main" id="{3E3B7C10-611C-62C5-DA31-6911C878C058}"/>
              </a:ext>
            </a:extLst>
          </p:cNvPr>
          <p:cNvSpPr txBox="1"/>
          <p:nvPr/>
        </p:nvSpPr>
        <p:spPr>
          <a:xfrm>
            <a:off x="1798279" y="7815276"/>
            <a:ext cx="566710"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3.44</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4.43</a:t>
            </a:r>
          </a:p>
        </p:txBody>
      </p:sp>
      <p:sp>
        <p:nvSpPr>
          <p:cNvPr id="9" name="TextBox 8">
            <a:extLst>
              <a:ext uri="{FF2B5EF4-FFF2-40B4-BE49-F238E27FC236}">
                <a16:creationId xmlns:a16="http://schemas.microsoft.com/office/drawing/2014/main" id="{2B343661-9ED6-96AF-410C-1BA0309A5112}"/>
              </a:ext>
            </a:extLst>
          </p:cNvPr>
          <p:cNvSpPr txBox="1"/>
          <p:nvPr/>
        </p:nvSpPr>
        <p:spPr>
          <a:xfrm>
            <a:off x="2474308" y="7823626"/>
            <a:ext cx="510726"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29.85</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32.85</a:t>
            </a:r>
          </a:p>
        </p:txBody>
      </p:sp>
      <p:sp>
        <p:nvSpPr>
          <p:cNvPr id="10" name="TextBox 9">
            <a:extLst>
              <a:ext uri="{FF2B5EF4-FFF2-40B4-BE49-F238E27FC236}">
                <a16:creationId xmlns:a16="http://schemas.microsoft.com/office/drawing/2014/main" id="{2D41ABA6-5B0F-10FA-797C-AB5A2A885523}"/>
              </a:ext>
            </a:extLst>
          </p:cNvPr>
          <p:cNvSpPr txBox="1"/>
          <p:nvPr/>
        </p:nvSpPr>
        <p:spPr>
          <a:xfrm>
            <a:off x="1862966" y="6094299"/>
            <a:ext cx="534855"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-11.62</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-4.05</a:t>
            </a:r>
          </a:p>
        </p:txBody>
      </p:sp>
      <p:sp>
        <p:nvSpPr>
          <p:cNvPr id="11" name="TextBox 10">
            <a:extLst>
              <a:ext uri="{FF2B5EF4-FFF2-40B4-BE49-F238E27FC236}">
                <a16:creationId xmlns:a16="http://schemas.microsoft.com/office/drawing/2014/main" id="{AFA48754-B285-4677-93EA-3E91AF041B3B}"/>
              </a:ext>
            </a:extLst>
          </p:cNvPr>
          <p:cNvSpPr txBox="1"/>
          <p:nvPr/>
        </p:nvSpPr>
        <p:spPr>
          <a:xfrm>
            <a:off x="2511982" y="6094299"/>
            <a:ext cx="510726" cy="666849"/>
          </a:xfrm>
          <a:prstGeom prst="rect">
            <a:avLst/>
          </a:prstGeom>
          <a:noFill/>
        </p:spPr>
        <p:txBody>
          <a:bodyPr wrap="square" rtlCol="0">
            <a:spAutoFit/>
          </a:bodyPr>
          <a:lstStyle/>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-1.89</a:t>
            </a:r>
          </a:p>
          <a:p>
            <a:pPr algn="ctr">
              <a:spcBef>
                <a:spcPts val="400"/>
              </a:spcBef>
              <a:spcAft>
                <a:spcPts val="400"/>
              </a:spcAft>
            </a:pPr>
            <a:endParaRPr lang="en-US" sz="800">
              <a:solidFill>
                <a:srgbClr val="06305A"/>
              </a:solidFill>
              <a:latin typeface="Calibri" panose="020F0502020204030204" pitchFamily="34" charset="0"/>
              <a:cs typeface="Calibri" panose="020F0502020204030204" pitchFamily="34" charset="0"/>
            </a:endParaRPr>
          </a:p>
          <a:p>
            <a:pPr algn="ctr">
              <a:spcBef>
                <a:spcPts val="400"/>
              </a:spcBef>
              <a:spcAft>
                <a:spcPts val="400"/>
              </a:spcAft>
            </a:pPr>
            <a:r>
              <a:rPr lang="en-US" sz="800">
                <a:solidFill>
                  <a:srgbClr val="06305A"/>
                </a:solidFill>
                <a:latin typeface="Calibri" panose="020F0502020204030204" pitchFamily="34" charset="0"/>
                <a:cs typeface="Calibri" panose="020F0502020204030204" pitchFamily="34" charset="0"/>
              </a:rPr>
              <a:t>10.70</a:t>
            </a:r>
          </a:p>
        </p:txBody>
      </p:sp>
      <p:sp>
        <p:nvSpPr>
          <p:cNvPr id="21" name="TextBox 20">
            <a:extLst>
              <a:ext uri="{FF2B5EF4-FFF2-40B4-BE49-F238E27FC236}">
                <a16:creationId xmlns:a16="http://schemas.microsoft.com/office/drawing/2014/main" id="{97ECF16B-532D-1C6B-6117-FD9BC122DE08}"/>
              </a:ext>
            </a:extLst>
          </p:cNvPr>
          <p:cNvSpPr txBox="1"/>
          <p:nvPr/>
        </p:nvSpPr>
        <p:spPr>
          <a:xfrm>
            <a:off x="4319414" y="9408063"/>
            <a:ext cx="2762250" cy="192360"/>
          </a:xfrm>
          <a:prstGeom prst="rect">
            <a:avLst/>
          </a:prstGeom>
          <a:noFill/>
        </p:spPr>
        <p:txBody>
          <a:bodyPr wrap="square" rtlCol="0">
            <a:spAutoFit/>
          </a:bodyPr>
          <a:lstStyle/>
          <a:p>
            <a:r>
              <a:rPr lang="en-US" sz="650" i="1">
                <a:solidFill>
                  <a:schemeClr val="accent4"/>
                </a:solidFill>
                <a:latin typeface="Calibri" panose="020F0502020204030204" pitchFamily="34" charset="0"/>
                <a:cs typeface="Calibri" panose="020F0502020204030204" pitchFamily="34" charset="0"/>
              </a:rPr>
              <a:t>*Mean average stop rate at the Nigerian treasury bill auction</a:t>
            </a:r>
          </a:p>
        </p:txBody>
      </p:sp>
      <p:pic>
        <p:nvPicPr>
          <p:cNvPr id="12" name="Picture 11">
            <a:extLst>
              <a:ext uri="{FF2B5EF4-FFF2-40B4-BE49-F238E27FC236}">
                <a16:creationId xmlns:a16="http://schemas.microsoft.com/office/drawing/2014/main" id="{018CA0BD-62E1-88C9-C680-6195986EF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53" y="3088551"/>
            <a:ext cx="408752" cy="408752"/>
          </a:xfrm>
          <a:prstGeom prst="rect">
            <a:avLst/>
          </a:prstGeom>
        </p:spPr>
      </p:pic>
      <p:pic>
        <p:nvPicPr>
          <p:cNvPr id="14" name="Picture 13" descr="A picture containing graphics, font, symbol, logo&#10;&#10;Description automatically generated">
            <a:extLst>
              <a:ext uri="{FF2B5EF4-FFF2-40B4-BE49-F238E27FC236}">
                <a16:creationId xmlns:a16="http://schemas.microsoft.com/office/drawing/2014/main" id="{123CDD59-0D9B-FB77-C382-E8E3D3BF5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54" y="4680768"/>
            <a:ext cx="509378" cy="483994"/>
          </a:xfrm>
          <a:prstGeom prst="rect">
            <a:avLst/>
          </a:prstGeom>
        </p:spPr>
      </p:pic>
      <p:pic>
        <p:nvPicPr>
          <p:cNvPr id="16" name="Picture 15" descr="A picture containing graphics, design, screenshot, circle&#10;&#10;Description automatically generated">
            <a:extLst>
              <a:ext uri="{FF2B5EF4-FFF2-40B4-BE49-F238E27FC236}">
                <a16:creationId xmlns:a16="http://schemas.microsoft.com/office/drawing/2014/main" id="{9DBD8ECE-C858-1960-B3E2-A59E6C2A1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92" y="6224975"/>
            <a:ext cx="473592" cy="473592"/>
          </a:xfrm>
          <a:prstGeom prst="rect">
            <a:avLst/>
          </a:prstGeom>
        </p:spPr>
      </p:pic>
      <p:pic>
        <p:nvPicPr>
          <p:cNvPr id="18" name="Picture 17" descr="A picture containing symbol, graphics, logo, font&#10;&#10;Description automatically generated">
            <a:extLst>
              <a:ext uri="{FF2B5EF4-FFF2-40B4-BE49-F238E27FC236}">
                <a16:creationId xmlns:a16="http://schemas.microsoft.com/office/drawing/2014/main" id="{DFE2C733-71CF-1E3F-77B7-7722898A2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104" y="7968361"/>
            <a:ext cx="464066" cy="464066"/>
          </a:xfrm>
          <a:prstGeom prst="rect">
            <a:avLst/>
          </a:prstGeom>
        </p:spPr>
      </p:pic>
      <p:sp>
        <p:nvSpPr>
          <p:cNvPr id="15" name="Text Placeholder 3">
            <a:extLst>
              <a:ext uri="{FF2B5EF4-FFF2-40B4-BE49-F238E27FC236}">
                <a16:creationId xmlns:a16="http://schemas.microsoft.com/office/drawing/2014/main" id="{4526DBE4-611D-814D-6CB7-A8521D7909FE}"/>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spTree>
    <p:extLst>
      <p:ext uri="{BB962C8B-B14F-4D97-AF65-F5344CB8AC3E}">
        <p14:creationId xmlns:p14="http://schemas.microsoft.com/office/powerpoint/2010/main" val="390336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34A70E-EA1B-4F9E-BAE1-62E2ACBF0062}"/>
              </a:ext>
            </a:extLst>
          </p:cNvPr>
          <p:cNvSpPr txBox="1"/>
          <p:nvPr/>
        </p:nvSpPr>
        <p:spPr>
          <a:xfrm>
            <a:off x="326868" y="1595143"/>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Money Market Fund Overview</a:t>
            </a:r>
          </a:p>
        </p:txBody>
      </p:sp>
      <p:sp>
        <p:nvSpPr>
          <p:cNvPr id="13" name="TextBox 12">
            <a:extLst>
              <a:ext uri="{FF2B5EF4-FFF2-40B4-BE49-F238E27FC236}">
                <a16:creationId xmlns:a16="http://schemas.microsoft.com/office/drawing/2014/main" id="{DC7142B1-99BE-4092-A638-8585FB418D67}"/>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sp>
        <p:nvSpPr>
          <p:cNvPr id="25" name="TextBox 24">
            <a:extLst>
              <a:ext uri="{FF2B5EF4-FFF2-40B4-BE49-F238E27FC236}">
                <a16:creationId xmlns:a16="http://schemas.microsoft.com/office/drawing/2014/main" id="{A87153B4-6476-4E9E-9BCA-F9F125E7976D}"/>
              </a:ext>
            </a:extLst>
          </p:cNvPr>
          <p:cNvSpPr txBox="1"/>
          <p:nvPr/>
        </p:nvSpPr>
        <p:spPr>
          <a:xfrm>
            <a:off x="288866" y="5394404"/>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Bond Fund Overview</a:t>
            </a:r>
          </a:p>
        </p:txBody>
      </p:sp>
      <p:sp>
        <p:nvSpPr>
          <p:cNvPr id="26" name="TextBox 25">
            <a:extLst>
              <a:ext uri="{FF2B5EF4-FFF2-40B4-BE49-F238E27FC236}">
                <a16:creationId xmlns:a16="http://schemas.microsoft.com/office/drawing/2014/main" id="{6A7B10ED-2464-48EF-BEA4-B9CC683185F7}"/>
              </a:ext>
            </a:extLst>
          </p:cNvPr>
          <p:cNvSpPr txBox="1"/>
          <p:nvPr/>
        </p:nvSpPr>
        <p:spPr>
          <a:xfrm>
            <a:off x="288866" y="5642686"/>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 </a:t>
            </a:r>
          </a:p>
        </p:txBody>
      </p:sp>
      <p:graphicFrame>
        <p:nvGraphicFramePr>
          <p:cNvPr id="18" name="Table 17">
            <a:extLst>
              <a:ext uri="{FF2B5EF4-FFF2-40B4-BE49-F238E27FC236}">
                <a16:creationId xmlns:a16="http://schemas.microsoft.com/office/drawing/2014/main" id="{7BD277EF-6D30-4A0A-94CF-187AAE284BD2}"/>
              </a:ext>
            </a:extLst>
          </p:cNvPr>
          <p:cNvGraphicFramePr>
            <a:graphicFrameLocks noGrp="1"/>
          </p:cNvGraphicFramePr>
          <p:nvPr>
            <p:extLst>
              <p:ext uri="{D42A27DB-BD31-4B8C-83A1-F6EECF244321}">
                <p14:modId xmlns:p14="http://schemas.microsoft.com/office/powerpoint/2010/main" val="2685569437"/>
              </p:ext>
            </p:extLst>
          </p:nvPr>
        </p:nvGraphicFramePr>
        <p:xfrm>
          <a:off x="396448" y="2449844"/>
          <a:ext cx="2522388" cy="2585568"/>
        </p:xfrm>
        <a:graphic>
          <a:graphicData uri="http://schemas.openxmlformats.org/drawingml/2006/table">
            <a:tbl>
              <a:tblPr firstRow="1" bandRow="1">
                <a:tableStyleId>{5C22544A-7EE6-4342-B048-85BDC9FD1C3A}</a:tableStyleId>
              </a:tblPr>
              <a:tblGrid>
                <a:gridCol w="1391314">
                  <a:extLst>
                    <a:ext uri="{9D8B030D-6E8A-4147-A177-3AD203B41FA5}">
                      <a16:colId xmlns:a16="http://schemas.microsoft.com/office/drawing/2014/main" val="197037834"/>
                    </a:ext>
                  </a:extLst>
                </a:gridCol>
                <a:gridCol w="1131074">
                  <a:extLst>
                    <a:ext uri="{9D8B030D-6E8A-4147-A177-3AD203B41FA5}">
                      <a16:colId xmlns:a16="http://schemas.microsoft.com/office/drawing/2014/main" val="353703973"/>
                    </a:ext>
                  </a:extLst>
                </a:gridCol>
              </a:tblGrid>
              <a:tr h="147896">
                <a:tc gridSpan="2">
                  <a:txBody>
                    <a:bodyPr/>
                    <a:lstStyle/>
                    <a:p>
                      <a:pPr algn="l"/>
                      <a:r>
                        <a:rPr lang="en-US" sz="800" dirty="0">
                          <a:solidFill>
                            <a:schemeClr val="accent1"/>
                          </a:solidFill>
                          <a:latin typeface="Calibri"/>
                          <a:cs typeface="Calibri"/>
                        </a:rPr>
                        <a:t>Fund Facts                       </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197655">
                <a:tc>
                  <a:txBody>
                    <a:bodyPr/>
                    <a:lstStyle/>
                    <a:p>
                      <a:pPr algn="l">
                        <a:lnSpc>
                          <a:spcPct val="95000"/>
                        </a:lnSpc>
                        <a:spcBef>
                          <a:spcPts val="0"/>
                        </a:spcBef>
                        <a:spcAft>
                          <a:spcPts val="0"/>
                        </a:spcAft>
                      </a:pPr>
                      <a:r>
                        <a:rPr lang="en-US" sz="700">
                          <a:solidFill>
                            <a:schemeClr val="accent4"/>
                          </a:solidFill>
                          <a:latin typeface="Calibri"/>
                          <a:cs typeface="Calibri"/>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Ifeoluwa Dixon, Tutu Owolabi-Kadiku CFA,</a:t>
                      </a:r>
                      <a:r>
                        <a:rPr lang="en-US" sz="700" baseline="0">
                          <a:solidFill>
                            <a:schemeClr val="accent4"/>
                          </a:solidFill>
                          <a:latin typeface="Calibri"/>
                          <a:cs typeface="Calibri"/>
                        </a:rPr>
                        <a:t> CAIA</a:t>
                      </a:r>
                      <a:endParaRPr lang="en-US" sz="700">
                        <a:solidFill>
                          <a:schemeClr val="accent4"/>
                        </a:solidFill>
                        <a:latin typeface="Calibri"/>
                        <a:cs typeface="Calibri"/>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55650">
                <a:tc>
                  <a:txBody>
                    <a:bodyPr/>
                    <a:lstStyle/>
                    <a:p>
                      <a:pPr algn="l">
                        <a:lnSpc>
                          <a:spcPct val="95000"/>
                        </a:lnSpc>
                        <a:spcBef>
                          <a:spcPts val="0"/>
                        </a:spcBef>
                        <a:spcAft>
                          <a:spcPts val="0"/>
                        </a:spcAft>
                      </a:pPr>
                      <a:r>
                        <a:rPr lang="en-US" sz="700">
                          <a:solidFill>
                            <a:schemeClr val="accent4"/>
                          </a:solidFill>
                          <a:latin typeface="Calibri"/>
                          <a:cs typeface="Calibri"/>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24</a:t>
                      </a:r>
                      <a:r>
                        <a:rPr lang="en-US" sz="700" baseline="0">
                          <a:solidFill>
                            <a:schemeClr val="accent4"/>
                          </a:solidFill>
                          <a:latin typeface="Calibri"/>
                          <a:cs typeface="Calibri"/>
                        </a:rPr>
                        <a:t> </a:t>
                      </a:r>
                      <a:r>
                        <a:rPr lang="en-US" sz="700">
                          <a:solidFill>
                            <a:schemeClr val="accent4"/>
                          </a:solidFill>
                          <a:latin typeface="Calibri"/>
                          <a:cs typeface="Calibri"/>
                        </a:rPr>
                        <a:t>September 2012 </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22998">
                <a:tc>
                  <a:txBody>
                    <a:bodyPr/>
                    <a:lstStyle/>
                    <a:p>
                      <a:pPr algn="l">
                        <a:lnSpc>
                          <a:spcPct val="95000"/>
                        </a:lnSpc>
                        <a:spcBef>
                          <a:spcPts val="0"/>
                        </a:spcBef>
                        <a:spcAft>
                          <a:spcPts val="0"/>
                        </a:spcAft>
                      </a:pPr>
                      <a:r>
                        <a:rPr lang="en-US" sz="700">
                          <a:solidFill>
                            <a:schemeClr val="accent4"/>
                          </a:solidFill>
                          <a:latin typeface="Calibri"/>
                          <a:cs typeface="Calibri"/>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a:t>
                      </a:r>
                      <a:r>
                        <a:rPr lang="en-US" sz="700" kern="1200">
                          <a:solidFill>
                            <a:schemeClr val="accent4"/>
                          </a:solidFill>
                          <a:latin typeface="Calibri"/>
                          <a:ea typeface="+mn-ea"/>
                          <a:cs typeface="Calibri"/>
                        </a:rPr>
                        <a:t>202.98bn</a:t>
                      </a:r>
                      <a:endParaRPr lang="en-US" sz="700" kern="1200">
                        <a:solidFill>
                          <a:schemeClr val="accent4"/>
                        </a:solidFill>
                        <a:latin typeface="Calibri" panose="020F0502020204030204" pitchFamily="34" charset="0"/>
                        <a:ea typeface="+mn-ea"/>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48612">
                <a:tc>
                  <a:txBody>
                    <a:bodyPr/>
                    <a:lstStyle/>
                    <a:p>
                      <a:pPr algn="l">
                        <a:lnSpc>
                          <a:spcPct val="95000"/>
                        </a:lnSpc>
                        <a:spcBef>
                          <a:spcPts val="0"/>
                        </a:spcBef>
                        <a:spcAft>
                          <a:spcPts val="0"/>
                        </a:spcAft>
                      </a:pPr>
                      <a:r>
                        <a:rPr lang="en-US" sz="700">
                          <a:solidFill>
                            <a:schemeClr val="accent4"/>
                          </a:solidFill>
                          <a:latin typeface="Calibri"/>
                          <a:cs typeface="Calibri"/>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30036">
                <a:tc>
                  <a:txBody>
                    <a:bodyPr/>
                    <a:lstStyle/>
                    <a:p>
                      <a:pPr algn="l">
                        <a:lnSpc>
                          <a:spcPct val="95000"/>
                        </a:lnSpc>
                        <a:spcBef>
                          <a:spcPts val="0"/>
                        </a:spcBef>
                        <a:spcAft>
                          <a:spcPts val="0"/>
                        </a:spcAft>
                      </a:pPr>
                      <a:r>
                        <a:rPr lang="en-US" sz="700">
                          <a:solidFill>
                            <a:schemeClr val="accent4"/>
                          </a:solidFill>
                          <a:latin typeface="Calibri"/>
                          <a:cs typeface="Calibri"/>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₦100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55650">
                <a:tc>
                  <a:txBody>
                    <a:bodyPr/>
                    <a:lstStyle/>
                    <a:p>
                      <a:pPr algn="l">
                        <a:lnSpc>
                          <a:spcPct val="95000"/>
                        </a:lnSpc>
                        <a:spcBef>
                          <a:spcPts val="0"/>
                        </a:spcBef>
                        <a:spcAft>
                          <a:spcPts val="0"/>
                        </a:spcAft>
                      </a:pPr>
                      <a:r>
                        <a:rPr lang="en-US" sz="700">
                          <a:solidFill>
                            <a:schemeClr val="accent4"/>
                          </a:solidFill>
                          <a:latin typeface="Calibri"/>
                          <a:cs typeface="Calibri"/>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₦5,000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155650">
                <a:tc>
                  <a:txBody>
                    <a:bodyPr/>
                    <a:lstStyle/>
                    <a:p>
                      <a:pPr algn="l">
                        <a:lnSpc>
                          <a:spcPct val="95000"/>
                        </a:lnSpc>
                        <a:spcBef>
                          <a:spcPts val="0"/>
                        </a:spcBef>
                        <a:spcAft>
                          <a:spcPts val="0"/>
                        </a:spcAft>
                      </a:pPr>
                      <a:r>
                        <a:rPr lang="en-US" sz="700">
                          <a:solidFill>
                            <a:schemeClr val="accent4"/>
                          </a:solidFill>
                          <a:latin typeface="Calibri"/>
                          <a:cs typeface="Calibri"/>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30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34537">
                <a:tc>
                  <a:txBody>
                    <a:bodyPr/>
                    <a:lstStyle/>
                    <a:p>
                      <a:pPr algn="l">
                        <a:lnSpc>
                          <a:spcPct val="95000"/>
                        </a:lnSpc>
                        <a:spcBef>
                          <a:spcPts val="0"/>
                        </a:spcBef>
                        <a:spcAft>
                          <a:spcPts val="0"/>
                        </a:spcAft>
                      </a:pPr>
                      <a:r>
                        <a:rPr lang="en-US" sz="700">
                          <a:solidFill>
                            <a:schemeClr val="accent4"/>
                          </a:solidFill>
                          <a:latin typeface="Calibri"/>
                          <a:cs typeface="Calibri"/>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155650">
                <a:tc>
                  <a:txBody>
                    <a:bodyPr/>
                    <a:lstStyle/>
                    <a:p>
                      <a:pPr algn="l">
                        <a:lnSpc>
                          <a:spcPct val="95000"/>
                        </a:lnSpc>
                        <a:spcBef>
                          <a:spcPts val="0"/>
                        </a:spcBef>
                        <a:spcAft>
                          <a:spcPts val="0"/>
                        </a:spcAft>
                      </a:pPr>
                      <a:r>
                        <a:rPr lang="en-US" sz="700">
                          <a:solidFill>
                            <a:schemeClr val="accent4"/>
                          </a:solidFill>
                          <a:latin typeface="Calibri"/>
                          <a:cs typeface="Calibri"/>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Quarterly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29750">
                <a:tc>
                  <a:txBody>
                    <a:bodyPr/>
                    <a:lstStyle/>
                    <a:p>
                      <a:pPr algn="l">
                        <a:lnSpc>
                          <a:spcPct val="95000"/>
                        </a:lnSpc>
                        <a:spcBef>
                          <a:spcPts val="0"/>
                        </a:spcBef>
                        <a:spcAft>
                          <a:spcPts val="0"/>
                        </a:spcAft>
                      </a:pPr>
                      <a:r>
                        <a:rPr lang="en-US" sz="700">
                          <a:solidFill>
                            <a:schemeClr val="accent4"/>
                          </a:solidFill>
                          <a:latin typeface="Calibri"/>
                          <a:cs typeface="Calibri"/>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1.25%</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908274"/>
                  </a:ext>
                </a:extLst>
              </a:tr>
              <a:tr h="155650">
                <a:tc>
                  <a:txBody>
                    <a:bodyPr/>
                    <a:lstStyle/>
                    <a:p>
                      <a:pPr algn="l">
                        <a:lnSpc>
                          <a:spcPct val="95000"/>
                        </a:lnSpc>
                        <a:spcBef>
                          <a:spcPts val="0"/>
                        </a:spcBef>
                        <a:spcAft>
                          <a:spcPts val="0"/>
                        </a:spcAft>
                      </a:pPr>
                      <a:r>
                        <a:rPr lang="en-US" sz="700">
                          <a:solidFill>
                            <a:schemeClr val="accent4"/>
                          </a:solidFill>
                          <a:latin typeface="Calibri"/>
                          <a:cs typeface="Calibri"/>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1.36%</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16246">
                <a:tc>
                  <a:txBody>
                    <a:bodyPr/>
                    <a:lstStyle/>
                    <a:p>
                      <a:pPr algn="l">
                        <a:lnSpc>
                          <a:spcPct val="95000"/>
                        </a:lnSpc>
                        <a:spcBef>
                          <a:spcPts val="0"/>
                        </a:spcBef>
                        <a:spcAft>
                          <a:spcPts val="0"/>
                        </a:spcAft>
                      </a:pPr>
                      <a:r>
                        <a:rPr lang="en-US" sz="700">
                          <a:solidFill>
                            <a:schemeClr val="accent4"/>
                          </a:solidFill>
                          <a:latin typeface="Calibri"/>
                          <a:cs typeface="Calibri"/>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Low</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30036">
                <a:tc>
                  <a:txBody>
                    <a:bodyPr/>
                    <a:lstStyle/>
                    <a:p>
                      <a:pPr algn="l">
                        <a:lnSpc>
                          <a:spcPct val="95000"/>
                        </a:lnSpc>
                        <a:spcBef>
                          <a:spcPts val="0"/>
                        </a:spcBef>
                        <a:spcAft>
                          <a:spcPts val="0"/>
                        </a:spcAft>
                      </a:pPr>
                      <a:r>
                        <a:rPr lang="en-US" sz="700">
                          <a:solidFill>
                            <a:schemeClr val="accent4"/>
                          </a:solidFill>
                          <a:latin typeface="Calibri"/>
                          <a:cs typeface="Calibri"/>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357089">
                <a:tc>
                  <a:txBody>
                    <a:bodyPr/>
                    <a:lstStyle/>
                    <a:p>
                      <a:pPr algn="l">
                        <a:lnSpc>
                          <a:spcPct val="95000"/>
                        </a:lnSpc>
                        <a:spcBef>
                          <a:spcPts val="0"/>
                        </a:spcBef>
                        <a:spcAft>
                          <a:spcPts val="0"/>
                        </a:spcAft>
                      </a:pPr>
                      <a:r>
                        <a:rPr lang="en-US" sz="700" dirty="0">
                          <a:solidFill>
                            <a:schemeClr val="accent4"/>
                          </a:solidFill>
                          <a:latin typeface="Calibri"/>
                          <a:cs typeface="Calibri"/>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dirty="0">
                          <a:solidFill>
                            <a:schemeClr val="accent4"/>
                          </a:solidFill>
                          <a:latin typeface="Calibri"/>
                          <a:cs typeface="Calibri"/>
                        </a:rPr>
                        <a:t>Average 91-day Treasury</a:t>
                      </a:r>
                      <a:r>
                        <a:rPr lang="en-US" sz="700" baseline="0" dirty="0">
                          <a:solidFill>
                            <a:schemeClr val="accent4"/>
                          </a:solidFill>
                          <a:latin typeface="Calibri"/>
                          <a:cs typeface="Calibri"/>
                        </a:rPr>
                        <a:t> Bill (NTB) primary auction  stop rates.</a:t>
                      </a:r>
                      <a:endParaRPr lang="en-US" sz="700" dirty="0">
                        <a:solidFill>
                          <a:schemeClr val="accent4"/>
                        </a:solidFill>
                        <a:latin typeface="Calibri"/>
                        <a:cs typeface="Calibri"/>
                      </a:endParaRPr>
                    </a:p>
                    <a:p>
                      <a:pPr algn="l">
                        <a:lnSpc>
                          <a:spcPct val="95000"/>
                        </a:lnSpc>
                        <a:spcBef>
                          <a:spcPts val="0"/>
                        </a:spcBef>
                        <a:spcAft>
                          <a:spcPts val="0"/>
                        </a:spcAft>
                      </a:pPr>
                      <a:endParaRPr lang="en-US" sz="700" dirty="0">
                        <a:solidFill>
                          <a:schemeClr val="accent4"/>
                        </a:solidFill>
                        <a:latin typeface="Calibri"/>
                        <a:cs typeface="Calibri"/>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32421"/>
                  </a:ext>
                </a:extLst>
              </a:tr>
              <a:tr h="139131">
                <a:tc>
                  <a:txBody>
                    <a:bodyPr/>
                    <a:lstStyle/>
                    <a:p>
                      <a:pPr algn="l">
                        <a:lnSpc>
                          <a:spcPct val="95000"/>
                        </a:lnSpc>
                        <a:spcBef>
                          <a:spcPts val="0"/>
                        </a:spcBef>
                        <a:spcAft>
                          <a:spcPts val="0"/>
                        </a:spcAft>
                      </a:pPr>
                      <a:r>
                        <a:rPr lang="en-US" sz="700" dirty="0">
                          <a:solidFill>
                            <a:schemeClr val="accent4"/>
                          </a:solidFill>
                          <a:latin typeface="Calibri"/>
                          <a:cs typeface="Calibri"/>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19" name="Table 18">
            <a:extLst>
              <a:ext uri="{FF2B5EF4-FFF2-40B4-BE49-F238E27FC236}">
                <a16:creationId xmlns:a16="http://schemas.microsoft.com/office/drawing/2014/main" id="{FF777F57-2D0D-4ADA-B583-C5F9404FC401}"/>
              </a:ext>
            </a:extLst>
          </p:cNvPr>
          <p:cNvGraphicFramePr>
            <a:graphicFrameLocks noGrp="1"/>
          </p:cNvGraphicFramePr>
          <p:nvPr>
            <p:extLst>
              <p:ext uri="{D42A27DB-BD31-4B8C-83A1-F6EECF244321}">
                <p14:modId xmlns:p14="http://schemas.microsoft.com/office/powerpoint/2010/main" val="1034396190"/>
              </p:ext>
            </p:extLst>
          </p:nvPr>
        </p:nvGraphicFramePr>
        <p:xfrm>
          <a:off x="375431" y="6400760"/>
          <a:ext cx="2522388" cy="2578630"/>
        </p:xfrm>
        <a:graphic>
          <a:graphicData uri="http://schemas.openxmlformats.org/drawingml/2006/table">
            <a:tbl>
              <a:tblPr firstRow="1" bandRow="1">
                <a:tableStyleId>{5C22544A-7EE6-4342-B048-85BDC9FD1C3A}</a:tableStyleId>
              </a:tblPr>
              <a:tblGrid>
                <a:gridCol w="1175771">
                  <a:extLst>
                    <a:ext uri="{9D8B030D-6E8A-4147-A177-3AD203B41FA5}">
                      <a16:colId xmlns:a16="http://schemas.microsoft.com/office/drawing/2014/main" val="197037834"/>
                    </a:ext>
                  </a:extLst>
                </a:gridCol>
                <a:gridCol w="1346617">
                  <a:extLst>
                    <a:ext uri="{9D8B030D-6E8A-4147-A177-3AD203B41FA5}">
                      <a16:colId xmlns:a16="http://schemas.microsoft.com/office/drawing/2014/main" val="353703973"/>
                    </a:ext>
                  </a:extLst>
                </a:gridCol>
              </a:tblGrid>
              <a:tr h="160144">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1894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err="1">
                          <a:solidFill>
                            <a:schemeClr val="accent4"/>
                          </a:solidFill>
                          <a:latin typeface="Calibri" panose="020F0502020204030204" pitchFamily="34" charset="0"/>
                          <a:cs typeface="Calibri" panose="020F0502020204030204" pitchFamily="34" charset="0"/>
                        </a:rPr>
                        <a:t>Ifeoluwa</a:t>
                      </a:r>
                      <a:r>
                        <a:rPr lang="en-US" sz="700">
                          <a:solidFill>
                            <a:schemeClr val="accent4"/>
                          </a:solidFill>
                          <a:latin typeface="Calibri" panose="020F0502020204030204" pitchFamily="34" charset="0"/>
                          <a:cs typeface="Calibri" panose="020F0502020204030204" pitchFamily="34" charset="0"/>
                        </a:rPr>
                        <a:t> Dixon, Tutu Owolabi-</a:t>
                      </a:r>
                      <a:r>
                        <a:rPr lang="en-US" sz="700" err="1">
                          <a:solidFill>
                            <a:schemeClr val="accent4"/>
                          </a:solidFill>
                          <a:latin typeface="Calibri" panose="020F0502020204030204" pitchFamily="34" charset="0"/>
                          <a:cs typeface="Calibri" panose="020F0502020204030204" pitchFamily="34" charset="0"/>
                        </a:rPr>
                        <a:t>Kadiku</a:t>
                      </a:r>
                      <a:r>
                        <a:rPr lang="en-US" sz="700">
                          <a:solidFill>
                            <a:schemeClr val="accent4"/>
                          </a:solidFill>
                          <a:latin typeface="Calibri" panose="020F0502020204030204" pitchFamily="34" charset="0"/>
                          <a:cs typeface="Calibri" panose="020F0502020204030204" pitchFamily="34" charset="0"/>
                        </a:rPr>
                        <a:t> CFA,</a:t>
                      </a:r>
                      <a:r>
                        <a:rPr lang="en-US" sz="700" baseline="0">
                          <a:solidFill>
                            <a:schemeClr val="accent4"/>
                          </a:solidFill>
                          <a:latin typeface="Calibri" panose="020F0502020204030204" pitchFamily="34" charset="0"/>
                          <a:cs typeface="Calibri" panose="020F0502020204030204" pitchFamily="34" charset="0"/>
                        </a:rPr>
                        <a:t> CAIA</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24 September 2012</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4012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₦67.60bn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4404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₦1,572.27</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4768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16706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Annually</a:t>
                      </a:r>
                      <a:endParaRPr lang="en-US" sz="700" strike="noStrike" baseline="0">
                        <a:solidFill>
                          <a:schemeClr val="accent4"/>
                        </a:solidFill>
                        <a:highlight>
                          <a:srgbClr val="FFFF00"/>
                        </a:highlight>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6706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1.23%</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071025"/>
                  </a:ext>
                </a:extLst>
              </a:tr>
              <a:tr h="1685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Low-Medium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0428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208560">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GB" sz="700">
                          <a:solidFill>
                            <a:schemeClr val="accent4"/>
                          </a:solidFill>
                          <a:latin typeface="Calibri" panose="020F0502020204030204" pitchFamily="34" charset="0"/>
                          <a:cs typeface="Calibri" panose="020F0502020204030204" pitchFamily="34" charset="0"/>
                        </a:rPr>
                        <a:t>70% 3Year FGN Bond</a:t>
                      </a:r>
                    </a:p>
                    <a:p>
                      <a:pPr algn="l">
                        <a:lnSpc>
                          <a:spcPct val="95000"/>
                        </a:lnSpc>
                        <a:spcBef>
                          <a:spcPts val="0"/>
                        </a:spcBef>
                        <a:spcAft>
                          <a:spcPts val="0"/>
                        </a:spcAft>
                      </a:pPr>
                      <a:r>
                        <a:rPr lang="en-GB" sz="700">
                          <a:solidFill>
                            <a:schemeClr val="accent4"/>
                          </a:solidFill>
                          <a:latin typeface="Calibri" panose="020F0502020204030204" pitchFamily="34" charset="0"/>
                          <a:cs typeface="Calibri" panose="020F0502020204030204" pitchFamily="34" charset="0"/>
                        </a:rPr>
                        <a:t>30% Average 91-day </a:t>
                      </a:r>
                      <a:r>
                        <a:rPr lang="en-GB" sz="700" err="1">
                          <a:solidFill>
                            <a:schemeClr val="accent4"/>
                          </a:solidFill>
                          <a:latin typeface="Calibri" panose="020F0502020204030204" pitchFamily="34" charset="0"/>
                          <a:cs typeface="Calibri" panose="020F0502020204030204" pitchFamily="34" charset="0"/>
                        </a:rPr>
                        <a:t>Tbill</a:t>
                      </a:r>
                      <a:r>
                        <a:rPr lang="en-GB" sz="700">
                          <a:solidFill>
                            <a:schemeClr val="accent4"/>
                          </a:solidFill>
                          <a:latin typeface="Calibri" panose="020F0502020204030204" pitchFamily="34" charset="0"/>
                          <a:cs typeface="Calibri" panose="020F0502020204030204" pitchFamily="34" charset="0"/>
                        </a:rPr>
                        <a:t> rate</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09473">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2-3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21" name="TextBox 20">
            <a:extLst>
              <a:ext uri="{FF2B5EF4-FFF2-40B4-BE49-F238E27FC236}">
                <a16:creationId xmlns:a16="http://schemas.microsoft.com/office/drawing/2014/main" id="{5399406A-4233-4B3B-8234-63F552249C74}"/>
              </a:ext>
            </a:extLst>
          </p:cNvPr>
          <p:cNvSpPr txBox="1"/>
          <p:nvPr/>
        </p:nvSpPr>
        <p:spPr>
          <a:xfrm>
            <a:off x="301625" y="2037923"/>
            <a:ext cx="6000750" cy="363176"/>
          </a:xfrm>
          <a:prstGeom prst="rect">
            <a:avLst/>
          </a:prstGeom>
          <a:noFill/>
        </p:spPr>
        <p:txBody>
          <a:bodyPr wrap="square" rtlCol="0">
            <a:spAutoFit/>
          </a:bodyPr>
          <a:lstStyle/>
          <a:p>
            <a:pPr algn="just">
              <a:lnSpc>
                <a:spcPct val="110000"/>
              </a:lnSpc>
            </a:pPr>
            <a:r>
              <a:rPr lang="en-GB" sz="800" dirty="0">
                <a:solidFill>
                  <a:schemeClr val="accent4"/>
                </a:solidFill>
                <a:latin typeface="Calibri" panose="020F0502020204030204" pitchFamily="34" charset="0"/>
                <a:cs typeface="Calibri" panose="020F0502020204030204" pitchFamily="34" charset="0"/>
              </a:rPr>
              <a:t>The Fund seeks to preserve capital and maximise income by offering access to a diversified range of low risk money market instruments in Nigeria. The Fund also provides liquidity and competitive returns.</a:t>
            </a:r>
          </a:p>
        </p:txBody>
      </p:sp>
      <p:sp>
        <p:nvSpPr>
          <p:cNvPr id="22" name="TextBox 21">
            <a:extLst>
              <a:ext uri="{FF2B5EF4-FFF2-40B4-BE49-F238E27FC236}">
                <a16:creationId xmlns:a16="http://schemas.microsoft.com/office/drawing/2014/main" id="{533AEEA5-EBB3-4572-B279-0043442BF3EE}"/>
              </a:ext>
            </a:extLst>
          </p:cNvPr>
          <p:cNvSpPr txBox="1"/>
          <p:nvPr/>
        </p:nvSpPr>
        <p:spPr>
          <a:xfrm>
            <a:off x="278715" y="5850499"/>
            <a:ext cx="2619104" cy="491866"/>
          </a:xfrm>
          <a:prstGeom prst="rect">
            <a:avLst/>
          </a:prstGeom>
          <a:noFill/>
        </p:spPr>
        <p:txBody>
          <a:bodyPr wrap="square" rtlCol="0">
            <a:spAutoFit/>
          </a:bodyPr>
          <a:lstStyle/>
          <a:p>
            <a:pPr algn="just">
              <a:lnSpc>
                <a:spcPct val="110000"/>
              </a:lnSpc>
            </a:pPr>
            <a:r>
              <a:rPr lang="en-GB" sz="800" dirty="0">
                <a:solidFill>
                  <a:schemeClr val="accent4"/>
                </a:solidFill>
                <a:latin typeface="Calibri" panose="020F0502020204030204" pitchFamily="34" charset="0"/>
                <a:cs typeface="Calibri" panose="020F0502020204030204" pitchFamily="34" charset="0"/>
              </a:rPr>
              <a:t>The Fund is designed to provide income generation by investing in long tenured debt instruments and short-term high quality money market securities issued in Nigeria. </a:t>
            </a:r>
            <a:endParaRPr lang="en-US" sz="800" dirty="0">
              <a:solidFill>
                <a:schemeClr val="accent4"/>
              </a:solidFill>
              <a:latin typeface="Calibri" panose="020F0502020204030204" pitchFamily="34" charset="0"/>
              <a:cs typeface="Calibri" panose="020F0502020204030204" pitchFamily="34" charset="0"/>
            </a:endParaRPr>
          </a:p>
        </p:txBody>
      </p:sp>
      <p:sp>
        <p:nvSpPr>
          <p:cNvPr id="28" name="TextBox 27"/>
          <p:cNvSpPr txBox="1"/>
          <p:nvPr/>
        </p:nvSpPr>
        <p:spPr>
          <a:xfrm>
            <a:off x="3084976" y="4103029"/>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20" name="TextBox 19"/>
          <p:cNvSpPr txBox="1"/>
          <p:nvPr/>
        </p:nvSpPr>
        <p:spPr>
          <a:xfrm>
            <a:off x="2997716" y="7393247"/>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t>Historical Prices &amp; Performance</a:t>
            </a:r>
          </a:p>
        </p:txBody>
      </p:sp>
      <p:sp>
        <p:nvSpPr>
          <p:cNvPr id="35" name="TextBox 34">
            <a:extLst>
              <a:ext uri="{FF2B5EF4-FFF2-40B4-BE49-F238E27FC236}">
                <a16:creationId xmlns:a16="http://schemas.microsoft.com/office/drawing/2014/main" id="{07314A3B-078B-4556-9A3B-400708A34741}"/>
              </a:ext>
            </a:extLst>
          </p:cNvPr>
          <p:cNvSpPr txBox="1"/>
          <p:nvPr/>
        </p:nvSpPr>
        <p:spPr>
          <a:xfrm>
            <a:off x="3024267" y="6066968"/>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t>Asset Allocation</a:t>
            </a:r>
          </a:p>
        </p:txBody>
      </p:sp>
      <p:sp>
        <p:nvSpPr>
          <p:cNvPr id="33" name="TextBox 32">
            <a:extLst>
              <a:ext uri="{FF2B5EF4-FFF2-40B4-BE49-F238E27FC236}">
                <a16:creationId xmlns:a16="http://schemas.microsoft.com/office/drawing/2014/main" id="{032E0E43-ACFC-4DC3-8C60-16C367D05D07}"/>
              </a:ext>
            </a:extLst>
          </p:cNvPr>
          <p:cNvSpPr txBox="1"/>
          <p:nvPr/>
        </p:nvSpPr>
        <p:spPr>
          <a:xfrm>
            <a:off x="2957075" y="2415812"/>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t>Asset Allocation</a:t>
            </a:r>
          </a:p>
        </p:txBody>
      </p:sp>
      <p:sp>
        <p:nvSpPr>
          <p:cNvPr id="2" name="TextBox 1">
            <a:extLst>
              <a:ext uri="{FF2B5EF4-FFF2-40B4-BE49-F238E27FC236}">
                <a16:creationId xmlns:a16="http://schemas.microsoft.com/office/drawing/2014/main" id="{505478C7-AEC1-4A36-8FFA-08A424EB390B}"/>
              </a:ext>
            </a:extLst>
          </p:cNvPr>
          <p:cNvSpPr txBox="1"/>
          <p:nvPr/>
        </p:nvSpPr>
        <p:spPr>
          <a:xfrm>
            <a:off x="5441688" y="6781732"/>
            <a:ext cx="923337" cy="307777"/>
          </a:xfrm>
          <a:prstGeom prst="rect">
            <a:avLst/>
          </a:prstGeom>
          <a:noFill/>
          <a:ln>
            <a:solidFill>
              <a:srgbClr val="B50156"/>
            </a:solidFill>
          </a:ln>
        </p:spPr>
        <p:txBody>
          <a:bodyPr wrap="square" lIns="91440" tIns="45720" rIns="91440" bIns="45720" rtlCol="0" anchor="t">
            <a:spAutoFit/>
          </a:bodyPr>
          <a:lstStyle/>
          <a:p>
            <a:pPr algn="ctr"/>
            <a:r>
              <a:rPr lang="en-US" sz="700">
                <a:latin typeface="Calibri"/>
                <a:cs typeface="Calibri"/>
              </a:rPr>
              <a:t>Bond Fund YTM:</a:t>
            </a:r>
          </a:p>
          <a:p>
            <a:pPr algn="ctr"/>
            <a:r>
              <a:rPr lang="en-US" sz="700">
                <a:latin typeface="Calibri"/>
                <a:cs typeface="Calibri"/>
              </a:rPr>
              <a:t>11.68%</a:t>
            </a:r>
            <a:endParaRPr lang="en-NG" sz="700">
              <a:latin typeface="Calibri"/>
              <a:cs typeface="Calibri"/>
            </a:endParaRPr>
          </a:p>
        </p:txBody>
      </p:sp>
      <p:sp>
        <p:nvSpPr>
          <p:cNvPr id="31" name="Rectangle 30">
            <a:extLst>
              <a:ext uri="{FF2B5EF4-FFF2-40B4-BE49-F238E27FC236}">
                <a16:creationId xmlns:a16="http://schemas.microsoft.com/office/drawing/2014/main" id="{C71079D4-CED8-304D-9606-53120C0211A9}"/>
              </a:ext>
            </a:extLst>
          </p:cNvPr>
          <p:cNvSpPr/>
          <p:nvPr/>
        </p:nvSpPr>
        <p:spPr>
          <a:xfrm>
            <a:off x="3024266" y="8979388"/>
            <a:ext cx="3410741" cy="149372"/>
          </a:xfrm>
          <a:prstGeom prst="rect">
            <a:avLst/>
          </a:prstGeom>
          <a:solidFill>
            <a:srgbClr val="063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a:solidFill>
                  <a:schemeClr val="bg1"/>
                </a:solidFill>
                <a:latin typeface="Calibri" panose="020F0502020204030204" pitchFamily="34" charset="0"/>
                <a:cs typeface="Calibri" panose="020F0502020204030204" pitchFamily="34" charset="0"/>
              </a:rPr>
              <a:t>Annualized return of  12.12%</a:t>
            </a:r>
          </a:p>
        </p:txBody>
      </p:sp>
      <p:sp>
        <p:nvSpPr>
          <p:cNvPr id="39" name="TextBox 38">
            <a:extLst>
              <a:ext uri="{FF2B5EF4-FFF2-40B4-BE49-F238E27FC236}">
                <a16:creationId xmlns:a16="http://schemas.microsoft.com/office/drawing/2014/main" id="{6E42CBD3-1A4A-4AE6-88F6-5BE56009CB37}"/>
              </a:ext>
            </a:extLst>
          </p:cNvPr>
          <p:cNvSpPr txBox="1"/>
          <p:nvPr/>
        </p:nvSpPr>
        <p:spPr>
          <a:xfrm>
            <a:off x="5338486" y="3840321"/>
            <a:ext cx="1026539" cy="307777"/>
          </a:xfrm>
          <a:prstGeom prst="rect">
            <a:avLst/>
          </a:prstGeom>
          <a:noFill/>
          <a:ln>
            <a:solidFill>
              <a:srgbClr val="B50156"/>
            </a:solidFill>
          </a:ln>
        </p:spPr>
        <p:txBody>
          <a:bodyPr wrap="square" rtlCol="0">
            <a:spAutoFit/>
          </a:bodyPr>
          <a:lstStyle/>
          <a:p>
            <a:pPr algn="ctr"/>
            <a:r>
              <a:rPr lang="en-US" sz="700">
                <a:latin typeface="Calibri" panose="020F0502020204030204" pitchFamily="34" charset="0"/>
                <a:cs typeface="Calibri" panose="020F0502020204030204" pitchFamily="34" charset="0"/>
              </a:rPr>
              <a:t>Money Market Fund YTM:10.02%</a:t>
            </a:r>
            <a:endParaRPr lang="en-NG" sz="700">
              <a:latin typeface="Calibri" panose="020F050202020403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5C5B8CA0-644C-9B85-098C-16B6D7EF9172}"/>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graphicFrame>
        <p:nvGraphicFramePr>
          <p:cNvPr id="3" name="Chart 2">
            <a:extLst>
              <a:ext uri="{FF2B5EF4-FFF2-40B4-BE49-F238E27FC236}">
                <a16:creationId xmlns:a16="http://schemas.microsoft.com/office/drawing/2014/main" id="{4BB1734E-0C66-4653-8904-646D76090054}"/>
              </a:ext>
            </a:extLst>
          </p:cNvPr>
          <p:cNvGraphicFramePr>
            <a:graphicFrameLocks/>
          </p:cNvGraphicFramePr>
          <p:nvPr>
            <p:extLst>
              <p:ext uri="{D42A27DB-BD31-4B8C-83A1-F6EECF244321}">
                <p14:modId xmlns:p14="http://schemas.microsoft.com/office/powerpoint/2010/main" val="3596587702"/>
              </p:ext>
            </p:extLst>
          </p:nvPr>
        </p:nvGraphicFramePr>
        <p:xfrm>
          <a:off x="3067104" y="4201380"/>
          <a:ext cx="3367903" cy="1698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C4C5BB7-9FAD-99DA-FC02-AFBA623B952C}"/>
              </a:ext>
              <a:ext uri="{147F2762-F138-4A5C-976F-8EAC2B608ADB}">
                <a16:predDERef xmlns:a16="http://schemas.microsoft.com/office/drawing/2014/main" pred="{79E193DC-5969-4E6E-BB25-84B6D87FD51C}"/>
              </a:ext>
            </a:extLst>
          </p:cNvPr>
          <p:cNvGraphicFramePr>
            <a:graphicFrameLocks/>
          </p:cNvGraphicFramePr>
          <p:nvPr>
            <p:extLst>
              <p:ext uri="{D42A27DB-BD31-4B8C-83A1-F6EECF244321}">
                <p14:modId xmlns:p14="http://schemas.microsoft.com/office/powerpoint/2010/main" val="143825910"/>
              </p:ext>
            </p:extLst>
          </p:nvPr>
        </p:nvGraphicFramePr>
        <p:xfrm>
          <a:off x="2997716" y="7462018"/>
          <a:ext cx="3437291" cy="17611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79E193DC-5969-4E6E-BB25-84B6D87FD51C}"/>
              </a:ext>
            </a:extLst>
          </p:cNvPr>
          <p:cNvGraphicFramePr>
            <a:graphicFrameLocks/>
          </p:cNvGraphicFramePr>
          <p:nvPr>
            <p:extLst>
              <p:ext uri="{D42A27DB-BD31-4B8C-83A1-F6EECF244321}">
                <p14:modId xmlns:p14="http://schemas.microsoft.com/office/powerpoint/2010/main" val="195291936"/>
              </p:ext>
            </p:extLst>
          </p:nvPr>
        </p:nvGraphicFramePr>
        <p:xfrm>
          <a:off x="3406534" y="5974077"/>
          <a:ext cx="2646204" cy="16789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5B93BFC8-E82A-4BE3-8C4F-876D6E00260E}"/>
              </a:ext>
              <a:ext uri="{147F2762-F138-4A5C-976F-8EAC2B608ADB}">
                <a16:predDERef xmlns:a16="http://schemas.microsoft.com/office/drawing/2014/main" pred="{4BB1734E-0C66-4653-8904-646D76090054}"/>
              </a:ext>
            </a:extLst>
          </p:cNvPr>
          <p:cNvGraphicFramePr>
            <a:graphicFrameLocks/>
          </p:cNvGraphicFramePr>
          <p:nvPr>
            <p:extLst>
              <p:ext uri="{D42A27DB-BD31-4B8C-83A1-F6EECF244321}">
                <p14:modId xmlns:p14="http://schemas.microsoft.com/office/powerpoint/2010/main" val="3501810525"/>
              </p:ext>
            </p:extLst>
          </p:nvPr>
        </p:nvGraphicFramePr>
        <p:xfrm>
          <a:off x="3207120" y="2579370"/>
          <a:ext cx="3018482" cy="15223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832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7BD277EF-6D30-4A0A-94CF-187AAE284BD2}"/>
              </a:ext>
            </a:extLst>
          </p:cNvPr>
          <p:cNvGraphicFramePr>
            <a:graphicFrameLocks noGrp="1"/>
          </p:cNvGraphicFramePr>
          <p:nvPr>
            <p:extLst>
              <p:ext uri="{D42A27DB-BD31-4B8C-83A1-F6EECF244321}">
                <p14:modId xmlns:p14="http://schemas.microsoft.com/office/powerpoint/2010/main" val="1309483161"/>
              </p:ext>
            </p:extLst>
          </p:nvPr>
        </p:nvGraphicFramePr>
        <p:xfrm>
          <a:off x="416099" y="2496295"/>
          <a:ext cx="2498366" cy="2901218"/>
        </p:xfrm>
        <a:graphic>
          <a:graphicData uri="http://schemas.openxmlformats.org/drawingml/2006/table">
            <a:tbl>
              <a:tblPr firstRow="1" bandRow="1">
                <a:tableStyleId>{5C22544A-7EE6-4342-B048-85BDC9FD1C3A}</a:tableStyleId>
              </a:tblPr>
              <a:tblGrid>
                <a:gridCol w="960465">
                  <a:extLst>
                    <a:ext uri="{9D8B030D-6E8A-4147-A177-3AD203B41FA5}">
                      <a16:colId xmlns:a16="http://schemas.microsoft.com/office/drawing/2014/main" val="197037834"/>
                    </a:ext>
                  </a:extLst>
                </a:gridCol>
                <a:gridCol w="1537901">
                  <a:extLst>
                    <a:ext uri="{9D8B030D-6E8A-4147-A177-3AD203B41FA5}">
                      <a16:colId xmlns:a16="http://schemas.microsoft.com/office/drawing/2014/main" val="353703973"/>
                    </a:ext>
                  </a:extLst>
                </a:gridCol>
              </a:tblGrid>
              <a:tr h="187366">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25040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7650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a:t>
                      </a:r>
                      <a:r>
                        <a:rPr lang="en-US" sz="700" baseline="0">
                          <a:solidFill>
                            <a:schemeClr val="accent4"/>
                          </a:solidFill>
                          <a:latin typeface="Calibri" panose="020F0502020204030204" pitchFamily="34" charset="0"/>
                          <a:cs typeface="Calibri" panose="020F0502020204030204" pitchFamily="34" charset="0"/>
                        </a:rPr>
                        <a:t> </a:t>
                      </a:r>
                      <a:r>
                        <a:rPr lang="en-US" sz="700">
                          <a:solidFill>
                            <a:schemeClr val="accent4"/>
                          </a:solidFill>
                          <a:latin typeface="Calibri" panose="020F0502020204030204" pitchFamily="34" charset="0"/>
                          <a:cs typeface="Calibri" panose="020F0502020204030204" pitchFamily="34" charset="0"/>
                        </a:rPr>
                        <a:t>January 2016</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6474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a:cs typeface="Calibri"/>
                        </a:rPr>
                        <a:t>$29.40mn </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6363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US Dollars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88274">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a:cs typeface="Calibri"/>
                        </a:rPr>
                        <a:t> $125.56 </a:t>
                      </a: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9321987"/>
                  </a:ext>
                </a:extLst>
              </a:tr>
              <a:tr h="16156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 $1,000</a:t>
                      </a:r>
                      <a:r>
                        <a:rPr lang="en-GB" sz="700" b="0" i="0" u="none" strike="noStrike" baseline="0">
                          <a:solidFill>
                            <a:schemeClr val="accent4"/>
                          </a:solidFill>
                          <a:latin typeface="Calibri" panose="020F0502020204030204" pitchFamily="34" charset="0"/>
                        </a:rPr>
                        <a:t>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647734"/>
                  </a:ext>
                </a:extLst>
              </a:tr>
              <a:tr h="222654">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180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576634"/>
                  </a:ext>
                </a:extLst>
              </a:tr>
              <a:tr h="17076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695650"/>
                  </a:ext>
                </a:extLst>
              </a:tr>
              <a:tr h="19718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700" kern="1200">
                          <a:solidFill>
                            <a:schemeClr val="accent4"/>
                          </a:solidFill>
                          <a:latin typeface="Calibri" panose="020F0502020204030204" pitchFamily="34" charset="0"/>
                          <a:ea typeface="+mn-ea"/>
                          <a:cs typeface="Calibri" panose="020F0502020204030204" pitchFamily="34" charset="0"/>
                        </a:rPr>
                        <a:t> 1.68%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3584020"/>
                  </a:ext>
                </a:extLst>
              </a:tr>
              <a:tr h="179358">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 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84564"/>
                  </a:ext>
                </a:extLst>
              </a:tr>
              <a:tr h="16188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120015"/>
                  </a:ext>
                </a:extLst>
              </a:tr>
              <a:tr h="25040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70% 3 Year FGN Bond</a:t>
                      </a:r>
                    </a:p>
                    <a:p>
                      <a:pPr algn="l">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30% Average 1yr US </a:t>
                      </a:r>
                      <a:r>
                        <a:rPr lang="en-US" sz="700" kern="1200" err="1">
                          <a:solidFill>
                            <a:schemeClr val="accent4"/>
                          </a:solidFill>
                          <a:latin typeface="Calibri" panose="020F0502020204030204" pitchFamily="34" charset="0"/>
                          <a:ea typeface="+mn-ea"/>
                          <a:cs typeface="Calibri" panose="020F0502020204030204" pitchFamily="34" charset="0"/>
                        </a:rPr>
                        <a:t>Tbill</a:t>
                      </a:r>
                      <a:r>
                        <a:rPr lang="en-US" sz="700" kern="1200">
                          <a:solidFill>
                            <a:schemeClr val="accent4"/>
                          </a:solidFill>
                          <a:latin typeface="Calibri" panose="020F0502020204030204" pitchFamily="34" charset="0"/>
                          <a:ea typeface="+mn-ea"/>
                          <a:cs typeface="Calibri" panose="020F0502020204030204" pitchFamily="34" charset="0"/>
                        </a:rPr>
                        <a:t> rate</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137967"/>
                  </a:ext>
                </a:extLst>
              </a:tr>
              <a:tr h="17606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67779"/>
                  </a:ext>
                </a:extLst>
              </a:tr>
              <a:tr h="250404">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Investment</a:t>
                      </a:r>
                      <a:r>
                        <a:rPr lang="en-US" sz="700" baseline="0" dirty="0">
                          <a:solidFill>
                            <a:schemeClr val="accent4"/>
                          </a:solidFill>
                          <a:latin typeface="Calibri" panose="020F0502020204030204" pitchFamily="34" charset="0"/>
                          <a:cs typeface="Calibri" panose="020F0502020204030204" pitchFamily="34" charset="0"/>
                        </a:rPr>
                        <a:t> Horizon</a:t>
                      </a: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1-2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22" name="TextBox 21">
            <a:extLst>
              <a:ext uri="{FF2B5EF4-FFF2-40B4-BE49-F238E27FC236}">
                <a16:creationId xmlns:a16="http://schemas.microsoft.com/office/drawing/2014/main" id="{5399406A-4233-4B3B-8234-63F552249C74}"/>
              </a:ext>
            </a:extLst>
          </p:cNvPr>
          <p:cNvSpPr txBox="1"/>
          <p:nvPr/>
        </p:nvSpPr>
        <p:spPr>
          <a:xfrm>
            <a:off x="330381" y="2066630"/>
            <a:ext cx="6130925"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rPr>
              <a:t>The Fund provides an opportunity to diversify across currencies and serve as a hedge through its exposure to USD denominated assets. It provides income generation by investing in debt instruments issued by the Nigerian government, corporates and financial institutions</a:t>
            </a:r>
            <a:endParaRPr kumimoji="0" lang="en-US"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endParaRPr>
          </a:p>
        </p:txBody>
      </p:sp>
      <p:sp>
        <p:nvSpPr>
          <p:cNvPr id="20" name="TextBox 19"/>
          <p:cNvSpPr txBox="1"/>
          <p:nvPr/>
        </p:nvSpPr>
        <p:spPr>
          <a:xfrm>
            <a:off x="3005466" y="3975180"/>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Historical Prices &amp; Performance</a:t>
            </a:r>
          </a:p>
        </p:txBody>
      </p:sp>
      <p:sp>
        <p:nvSpPr>
          <p:cNvPr id="29" name="TextBox 28">
            <a:extLst>
              <a:ext uri="{FF2B5EF4-FFF2-40B4-BE49-F238E27FC236}">
                <a16:creationId xmlns:a16="http://schemas.microsoft.com/office/drawing/2014/main" id="{52C5728B-B9FA-4B74-984C-F38C1DCB29FB}"/>
              </a:ext>
            </a:extLst>
          </p:cNvPr>
          <p:cNvSpPr txBox="1"/>
          <p:nvPr/>
        </p:nvSpPr>
        <p:spPr>
          <a:xfrm>
            <a:off x="3023821" y="2488062"/>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Asset Allocation</a:t>
            </a:r>
          </a:p>
        </p:txBody>
      </p:sp>
      <p:sp>
        <p:nvSpPr>
          <p:cNvPr id="27" name="TextBox 26">
            <a:extLst>
              <a:ext uri="{FF2B5EF4-FFF2-40B4-BE49-F238E27FC236}">
                <a16:creationId xmlns:a16="http://schemas.microsoft.com/office/drawing/2014/main" id="{DF3D3256-F137-E145-BBF5-57144B614DD2}"/>
              </a:ext>
            </a:extLst>
          </p:cNvPr>
          <p:cNvSpPr txBox="1"/>
          <p:nvPr/>
        </p:nvSpPr>
        <p:spPr>
          <a:xfrm>
            <a:off x="5115640" y="3636626"/>
            <a:ext cx="1139351" cy="338554"/>
          </a:xfrm>
          <a:prstGeom prst="rect">
            <a:avLst/>
          </a:prstGeom>
          <a:noFill/>
          <a:ln>
            <a:solidFill>
              <a:srgbClr val="B5015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effectLst/>
                <a:uLnTx/>
                <a:uFillTx/>
                <a:latin typeface="Calibri"/>
                <a:cs typeface="Calibri"/>
              </a:rPr>
              <a:t>Dollar Fund YTM: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latin typeface="Calibri"/>
                <a:cs typeface="Calibri"/>
              </a:rPr>
              <a:t>7.31%</a:t>
            </a:r>
            <a:endParaRPr kumimoji="0" lang="en-NG" sz="8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ADD5E85F-EE0C-1A46-8EF7-0B284475561C}"/>
              </a:ext>
            </a:extLst>
          </p:cNvPr>
          <p:cNvSpPr/>
          <p:nvPr/>
        </p:nvSpPr>
        <p:spPr>
          <a:xfrm>
            <a:off x="3007687" y="5505232"/>
            <a:ext cx="3428930" cy="105430"/>
          </a:xfrm>
          <a:prstGeom prst="rect">
            <a:avLst/>
          </a:prstGeom>
          <a:solidFill>
            <a:srgbClr val="0630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Calibri"/>
                <a:cs typeface="Calibri"/>
              </a:rPr>
              <a:t>Annualized return of 6.65</a:t>
            </a:r>
            <a:r>
              <a:rPr lang="en-US" sz="700">
                <a:solidFill>
                  <a:schemeClr val="bg1"/>
                </a:solidFill>
                <a:latin typeface="Calibri"/>
                <a:cs typeface="Calibri"/>
              </a:rPr>
              <a:t>%</a:t>
            </a:r>
            <a:endParaRPr kumimoji="0" lang="en-US" sz="7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1E5C6366-B184-4E80-B5B7-313B11D5D588}"/>
              </a:ext>
            </a:extLst>
          </p:cNvPr>
          <p:cNvSpPr txBox="1"/>
          <p:nvPr/>
        </p:nvSpPr>
        <p:spPr>
          <a:xfrm>
            <a:off x="332740" y="6187318"/>
            <a:ext cx="260088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rPr>
              <a:t>The investment objective of the Fund is to generate stable income, attractive returns, reduce Nigerian-specific risk and provide a potential currency hedge for investors.</a:t>
            </a:r>
            <a:endParaRPr kumimoji="0" lang="en-US"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endParaRPr>
          </a:p>
        </p:txBody>
      </p:sp>
      <p:graphicFrame>
        <p:nvGraphicFramePr>
          <p:cNvPr id="33" name="Table 32">
            <a:extLst>
              <a:ext uri="{FF2B5EF4-FFF2-40B4-BE49-F238E27FC236}">
                <a16:creationId xmlns:a16="http://schemas.microsoft.com/office/drawing/2014/main" id="{E9EB153F-F5C5-4A29-8707-89762F056D35}"/>
              </a:ext>
            </a:extLst>
          </p:cNvPr>
          <p:cNvGraphicFramePr>
            <a:graphicFrameLocks noGrp="1"/>
          </p:cNvGraphicFramePr>
          <p:nvPr>
            <p:extLst>
              <p:ext uri="{D42A27DB-BD31-4B8C-83A1-F6EECF244321}">
                <p14:modId xmlns:p14="http://schemas.microsoft.com/office/powerpoint/2010/main" val="2452419520"/>
              </p:ext>
            </p:extLst>
          </p:nvPr>
        </p:nvGraphicFramePr>
        <p:xfrm>
          <a:off x="416099" y="6691418"/>
          <a:ext cx="2541272" cy="2295904"/>
        </p:xfrm>
        <a:graphic>
          <a:graphicData uri="http://schemas.openxmlformats.org/drawingml/2006/table">
            <a:tbl>
              <a:tblPr firstRow="1" bandRow="1">
                <a:tableStyleId>{5C22544A-7EE6-4342-B048-85BDC9FD1C3A}</a:tableStyleId>
              </a:tblPr>
              <a:tblGrid>
                <a:gridCol w="976960">
                  <a:extLst>
                    <a:ext uri="{9D8B030D-6E8A-4147-A177-3AD203B41FA5}">
                      <a16:colId xmlns:a16="http://schemas.microsoft.com/office/drawing/2014/main" val="197037834"/>
                    </a:ext>
                  </a:extLst>
                </a:gridCol>
                <a:gridCol w="1564312">
                  <a:extLst>
                    <a:ext uri="{9D8B030D-6E8A-4147-A177-3AD203B41FA5}">
                      <a16:colId xmlns:a16="http://schemas.microsoft.com/office/drawing/2014/main" val="353703973"/>
                    </a:ext>
                  </a:extLst>
                </a:gridCol>
              </a:tblGrid>
              <a:tr h="136193">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18201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a:t>
                      </a:r>
                      <a:r>
                        <a:rPr lang="en-US" sz="700" baseline="0">
                          <a:solidFill>
                            <a:schemeClr val="accent4"/>
                          </a:solidFill>
                          <a:latin typeface="Calibri" panose="020F0502020204030204" pitchFamily="34" charset="0"/>
                          <a:cs typeface="Calibri" panose="020F0502020204030204" pitchFamily="34" charset="0"/>
                        </a:rPr>
                        <a:t>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1119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12 August 2022</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9006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$21.49mn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1974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US Dollars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0761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$111.14</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1974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18201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180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9905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12332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Annually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2830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1.70%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11974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25622"/>
                  </a:ext>
                </a:extLst>
              </a:tr>
              <a:tr h="11974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1616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270180">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dirty="0">
                          <a:solidFill>
                            <a:schemeClr val="accent4"/>
                          </a:solidFill>
                          <a:latin typeface="Calibri" panose="020F0502020204030204" pitchFamily="34" charset="0"/>
                          <a:cs typeface="Calibri" panose="020F0502020204030204" pitchFamily="34" charset="0"/>
                        </a:rPr>
                        <a:t>Benchmark</a:t>
                      </a:r>
                    </a:p>
                    <a:p>
                      <a:pPr algn="l">
                        <a:lnSpc>
                          <a:spcPct val="95000"/>
                        </a:lnSpc>
                        <a:spcBef>
                          <a:spcPts val="0"/>
                        </a:spcBef>
                        <a:spcAft>
                          <a:spcPts val="0"/>
                        </a:spcAft>
                      </a:pPr>
                      <a:endParaRPr lang="en-US" sz="700" dirty="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70% 3 Year FGN Bond</a:t>
                      </a:r>
                    </a:p>
                    <a:p>
                      <a:pPr algn="l">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30% Average 1yr US </a:t>
                      </a:r>
                      <a:r>
                        <a:rPr lang="en-US" sz="700" kern="1200" dirty="0" err="1">
                          <a:solidFill>
                            <a:schemeClr val="accent4"/>
                          </a:solidFill>
                          <a:latin typeface="Calibri" panose="020F0502020204030204" pitchFamily="34" charset="0"/>
                          <a:ea typeface="+mn-ea"/>
                          <a:cs typeface="Calibri" panose="020F0502020204030204" pitchFamily="34" charset="0"/>
                        </a:rPr>
                        <a:t>Tbill</a:t>
                      </a:r>
                      <a:r>
                        <a:rPr lang="en-US" sz="700" kern="1200" dirty="0">
                          <a:solidFill>
                            <a:schemeClr val="accent4"/>
                          </a:solidFill>
                          <a:latin typeface="Calibri" panose="020F0502020204030204" pitchFamily="34" charset="0"/>
                          <a:ea typeface="+mn-ea"/>
                          <a:cs typeface="Calibri" panose="020F0502020204030204" pitchFamily="34" charset="0"/>
                        </a:rPr>
                        <a:t> rate</a:t>
                      </a:r>
                    </a:p>
                    <a:p>
                      <a:pPr algn="l">
                        <a:lnSpc>
                          <a:spcPct val="95000"/>
                        </a:lnSpc>
                        <a:spcBef>
                          <a:spcPts val="0"/>
                        </a:spcBef>
                        <a:spcAft>
                          <a:spcPts val="0"/>
                        </a:spcAft>
                      </a:pPr>
                      <a:endParaRPr lang="en-US" sz="700" kern="1200" dirty="0">
                        <a:solidFill>
                          <a:schemeClr val="accent4"/>
                        </a:solidFill>
                        <a:latin typeface="Calibri" panose="020F0502020204030204" pitchFamily="34" charset="0"/>
                        <a:ea typeface="+mn-ea"/>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116387"/>
                  </a:ext>
                </a:extLst>
              </a:tr>
              <a:tr h="182015">
                <a:tc>
                  <a:txBody>
                    <a:bodyPr/>
                    <a:lstStyle/>
                    <a:p>
                      <a:pPr algn="l">
                        <a:lnSpc>
                          <a:spcPct val="95000"/>
                        </a:lnSpc>
                        <a:spcBef>
                          <a:spcPts val="0"/>
                        </a:spcBef>
                        <a:spcAft>
                          <a:spcPts val="0"/>
                        </a:spcAft>
                      </a:pPr>
                      <a:r>
                        <a:rPr lang="en-US" sz="700" dirty="0">
                          <a:solidFill>
                            <a:schemeClr val="accent4"/>
                          </a:solidFill>
                          <a:latin typeface="Calibri" panose="020F0502020204030204" pitchFamily="34" charset="0"/>
                          <a:cs typeface="Calibri" panose="020F0502020204030204" pitchFamily="34" charset="0"/>
                        </a:rPr>
                        <a:t>Investment Horizon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kern="1200" dirty="0">
                          <a:solidFill>
                            <a:schemeClr val="accent4"/>
                          </a:solidFill>
                          <a:latin typeface="Calibri" panose="020F0502020204030204" pitchFamily="34" charset="0"/>
                          <a:ea typeface="+mn-ea"/>
                          <a:cs typeface="Calibri" panose="020F0502020204030204" pitchFamily="34" charset="0"/>
                        </a:rPr>
                        <a:t>1-2 years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5" name="TextBox 34">
            <a:extLst>
              <a:ext uri="{FF2B5EF4-FFF2-40B4-BE49-F238E27FC236}">
                <a16:creationId xmlns:a16="http://schemas.microsoft.com/office/drawing/2014/main" id="{92EC3376-2E5A-4A62-AF25-3C497896C2B4}"/>
              </a:ext>
            </a:extLst>
          </p:cNvPr>
          <p:cNvSpPr txBox="1"/>
          <p:nvPr/>
        </p:nvSpPr>
        <p:spPr>
          <a:xfrm>
            <a:off x="2979966" y="7522792"/>
            <a:ext cx="19228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Historical Prices &amp; Performance</a:t>
            </a:r>
          </a:p>
        </p:txBody>
      </p:sp>
      <p:sp>
        <p:nvSpPr>
          <p:cNvPr id="36" name="TextBox 35">
            <a:extLst>
              <a:ext uri="{FF2B5EF4-FFF2-40B4-BE49-F238E27FC236}">
                <a16:creationId xmlns:a16="http://schemas.microsoft.com/office/drawing/2014/main" id="{19DCEA22-4A8B-4F4C-8157-060B5798C574}"/>
              </a:ext>
            </a:extLst>
          </p:cNvPr>
          <p:cNvSpPr txBox="1"/>
          <p:nvPr/>
        </p:nvSpPr>
        <p:spPr>
          <a:xfrm>
            <a:off x="3042176" y="6135339"/>
            <a:ext cx="24402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9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defRPr>
            </a:pPr>
            <a:r>
              <a:rPr kumimoji="0" lang="en-GB"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Assets Allocation</a:t>
            </a:r>
            <a:endParaRPr kumimoji="0" lang="en-NG"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sp>
        <p:nvSpPr>
          <p:cNvPr id="37" name="TextBox 36">
            <a:extLst>
              <a:ext uri="{FF2B5EF4-FFF2-40B4-BE49-F238E27FC236}">
                <a16:creationId xmlns:a16="http://schemas.microsoft.com/office/drawing/2014/main" id="{4B4283EE-3659-44DF-B004-976DD3BE0408}"/>
              </a:ext>
            </a:extLst>
          </p:cNvPr>
          <p:cNvSpPr txBox="1"/>
          <p:nvPr/>
        </p:nvSpPr>
        <p:spPr>
          <a:xfrm>
            <a:off x="5297712" y="7282024"/>
            <a:ext cx="1138905" cy="307777"/>
          </a:xfrm>
          <a:prstGeom prst="rect">
            <a:avLst/>
          </a:prstGeom>
          <a:noFill/>
          <a:ln>
            <a:solidFill>
              <a:srgbClr val="B5015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i="0" u="none" strike="noStrike" kern="1200" cap="none" spc="0" normalizeH="0" baseline="0" noProof="0">
                <a:ln>
                  <a:noFill/>
                </a:ln>
                <a:effectLst/>
                <a:uLnTx/>
                <a:uFillTx/>
                <a:latin typeface="Calibri"/>
                <a:cs typeface="Calibri"/>
              </a:rPr>
              <a:t>Specialized Dollar Fund YTM: </a:t>
            </a:r>
            <a:r>
              <a:rPr lang="en-US" sz="700">
                <a:latin typeface="Calibri"/>
                <a:cs typeface="Calibri"/>
              </a:rPr>
              <a:t>9.54%</a:t>
            </a:r>
            <a:endParaRPr kumimoji="0" lang="en-NG" sz="700" i="0" u="none" strike="noStrike" kern="1200" cap="none" spc="0" normalizeH="0" baseline="0" noProof="0">
              <a:ln>
                <a:noFill/>
              </a:ln>
              <a:effectLst/>
              <a:uLnTx/>
              <a:uFillTx/>
              <a:latin typeface="Calibri"/>
              <a:cs typeface="Calibri"/>
            </a:endParaRPr>
          </a:p>
        </p:txBody>
      </p:sp>
      <p:sp>
        <p:nvSpPr>
          <p:cNvPr id="41" name="Rectangle 40">
            <a:extLst>
              <a:ext uri="{FF2B5EF4-FFF2-40B4-BE49-F238E27FC236}">
                <a16:creationId xmlns:a16="http://schemas.microsoft.com/office/drawing/2014/main" id="{1CF2014F-7CF0-4225-A691-77ACABEA8C8C}"/>
              </a:ext>
            </a:extLst>
          </p:cNvPr>
          <p:cNvSpPr/>
          <p:nvPr/>
        </p:nvSpPr>
        <p:spPr>
          <a:xfrm>
            <a:off x="3023821" y="8957804"/>
            <a:ext cx="3412796" cy="125235"/>
          </a:xfrm>
          <a:prstGeom prst="rect">
            <a:avLst/>
          </a:prstGeom>
          <a:solidFill>
            <a:srgbClr val="0630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Calibri"/>
                <a:cs typeface="Calibri"/>
              </a:rPr>
              <a:t>Annualized return of </a:t>
            </a:r>
            <a:r>
              <a:rPr lang="en-US" sz="700">
                <a:solidFill>
                  <a:schemeClr val="bg1"/>
                </a:solidFill>
                <a:latin typeface="Calibri"/>
                <a:cs typeface="Calibri"/>
              </a:rPr>
              <a:t>10.44%</a:t>
            </a:r>
            <a:endParaRPr kumimoji="0" lang="en-US" sz="7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71474CB0-2BA4-BE9F-66E6-B8FC95C3656E}"/>
              </a:ext>
            </a:extLst>
          </p:cNvPr>
          <p:cNvSpPr txBox="1"/>
          <p:nvPr/>
        </p:nvSpPr>
        <p:spPr>
          <a:xfrm>
            <a:off x="326868" y="1595143"/>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Dollar Fund Overview</a:t>
            </a:r>
          </a:p>
        </p:txBody>
      </p:sp>
      <p:sp>
        <p:nvSpPr>
          <p:cNvPr id="8" name="TextBox 7">
            <a:extLst>
              <a:ext uri="{FF2B5EF4-FFF2-40B4-BE49-F238E27FC236}">
                <a16:creationId xmlns:a16="http://schemas.microsoft.com/office/drawing/2014/main" id="{0888A502-4F42-9706-AEA0-FA67CDEC972D}"/>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sp>
        <p:nvSpPr>
          <p:cNvPr id="12" name="TextBox 11">
            <a:extLst>
              <a:ext uri="{FF2B5EF4-FFF2-40B4-BE49-F238E27FC236}">
                <a16:creationId xmlns:a16="http://schemas.microsoft.com/office/drawing/2014/main" id="{6003C1E3-ED46-996B-192E-2337595FE8E1}"/>
              </a:ext>
            </a:extLst>
          </p:cNvPr>
          <p:cNvSpPr txBox="1"/>
          <p:nvPr/>
        </p:nvSpPr>
        <p:spPr>
          <a:xfrm>
            <a:off x="326868" y="5671843"/>
            <a:ext cx="3960176" cy="307777"/>
          </a:xfrm>
          <a:prstGeom prst="rect">
            <a:avLst/>
          </a:prstGeom>
          <a:noFill/>
        </p:spPr>
        <p:txBody>
          <a:bodyPr wrap="square" rtlCol="0">
            <a:spAutoFit/>
          </a:bodyPr>
          <a:lstStyle/>
          <a:p>
            <a:pPr>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Specialized Dollar Fund Overview</a:t>
            </a:r>
          </a:p>
        </p:txBody>
      </p:sp>
      <p:sp>
        <p:nvSpPr>
          <p:cNvPr id="14" name="TextBox 13">
            <a:extLst>
              <a:ext uri="{FF2B5EF4-FFF2-40B4-BE49-F238E27FC236}">
                <a16:creationId xmlns:a16="http://schemas.microsoft.com/office/drawing/2014/main" id="{C5D698C9-6208-D2AB-C2C6-B3361E1AD6F4}"/>
              </a:ext>
            </a:extLst>
          </p:cNvPr>
          <p:cNvSpPr txBox="1"/>
          <p:nvPr/>
        </p:nvSpPr>
        <p:spPr>
          <a:xfrm>
            <a:off x="314384" y="5901836"/>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sp>
        <p:nvSpPr>
          <p:cNvPr id="9" name="Text Placeholder 3">
            <a:extLst>
              <a:ext uri="{FF2B5EF4-FFF2-40B4-BE49-F238E27FC236}">
                <a16:creationId xmlns:a16="http://schemas.microsoft.com/office/drawing/2014/main" id="{A3B47B53-F58E-AB51-D865-8B82451C29D7}"/>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graphicFrame>
        <p:nvGraphicFramePr>
          <p:cNvPr id="3" name="Chart 2">
            <a:extLst>
              <a:ext uri="{FF2B5EF4-FFF2-40B4-BE49-F238E27FC236}">
                <a16:creationId xmlns:a16="http://schemas.microsoft.com/office/drawing/2014/main" id="{F83C9BB2-1B3F-45AE-9B9B-B19E5D5F45D8}"/>
              </a:ext>
            </a:extLst>
          </p:cNvPr>
          <p:cNvGraphicFramePr>
            <a:graphicFrameLocks/>
          </p:cNvGraphicFramePr>
          <p:nvPr>
            <p:extLst>
              <p:ext uri="{D42A27DB-BD31-4B8C-83A1-F6EECF244321}">
                <p14:modId xmlns:p14="http://schemas.microsoft.com/office/powerpoint/2010/main" val="918613003"/>
              </p:ext>
            </p:extLst>
          </p:nvPr>
        </p:nvGraphicFramePr>
        <p:xfrm>
          <a:off x="2558406" y="2246417"/>
          <a:ext cx="3696585" cy="19228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22B48F3-A254-4E43-AF9E-B967E57EFDBF}"/>
              </a:ext>
            </a:extLst>
          </p:cNvPr>
          <p:cNvGraphicFramePr>
            <a:graphicFrameLocks/>
          </p:cNvGraphicFramePr>
          <p:nvPr>
            <p:extLst>
              <p:ext uri="{D42A27DB-BD31-4B8C-83A1-F6EECF244321}">
                <p14:modId xmlns:p14="http://schemas.microsoft.com/office/powerpoint/2010/main" val="1940525022"/>
              </p:ext>
            </p:extLst>
          </p:nvPr>
        </p:nvGraphicFramePr>
        <p:xfrm>
          <a:off x="3005466" y="7656811"/>
          <a:ext cx="3549834" cy="1300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617FF5C-5384-4017-A066-0A6251231900}"/>
              </a:ext>
            </a:extLst>
          </p:cNvPr>
          <p:cNvGraphicFramePr>
            <a:graphicFrameLocks/>
          </p:cNvGraphicFramePr>
          <p:nvPr>
            <p:extLst>
              <p:ext uri="{D42A27DB-BD31-4B8C-83A1-F6EECF244321}">
                <p14:modId xmlns:p14="http://schemas.microsoft.com/office/powerpoint/2010/main" val="996449317"/>
              </p:ext>
            </p:extLst>
          </p:nvPr>
        </p:nvGraphicFramePr>
        <p:xfrm>
          <a:off x="3042176" y="6086359"/>
          <a:ext cx="3201659" cy="1700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D9A5C5DD-5E32-43BC-1DA1-B7BE8F8DC6DB}"/>
              </a:ext>
            </a:extLst>
          </p:cNvPr>
          <p:cNvGraphicFramePr>
            <a:graphicFrameLocks/>
          </p:cNvGraphicFramePr>
          <p:nvPr>
            <p:extLst>
              <p:ext uri="{D42A27DB-BD31-4B8C-83A1-F6EECF244321}">
                <p14:modId xmlns:p14="http://schemas.microsoft.com/office/powerpoint/2010/main" val="3307054029"/>
              </p:ext>
            </p:extLst>
          </p:nvPr>
        </p:nvGraphicFramePr>
        <p:xfrm>
          <a:off x="2956804" y="4206063"/>
          <a:ext cx="3546829" cy="15484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62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0B6C6D9-E9A7-481E-A260-6A81AEC99340}"/>
              </a:ext>
            </a:extLst>
          </p:cNvPr>
          <p:cNvSpPr txBox="1"/>
          <p:nvPr/>
        </p:nvSpPr>
        <p:spPr>
          <a:xfrm>
            <a:off x="314384" y="5608767"/>
            <a:ext cx="3960176" cy="307777"/>
          </a:xfrm>
          <a:prstGeom prst="rect">
            <a:avLst/>
          </a:prstGeom>
          <a:noFill/>
        </p:spPr>
        <p:txBody>
          <a:bodyPr wrap="square" rtlCol="0">
            <a:spAutoFit/>
          </a:bodyPr>
          <a:lstStyle/>
          <a:p>
            <a:r>
              <a:rPr lang="en-US" sz="1400" b="1">
                <a:solidFill>
                  <a:schemeClr val="accent1"/>
                </a:solidFill>
                <a:latin typeface="Calibri" panose="020F0502020204030204" pitchFamily="34" charset="0"/>
                <a:cs typeface="Calibri" panose="020F0502020204030204" pitchFamily="34" charset="0"/>
              </a:rPr>
              <a:t>FBN Smart Beta Equity Fund Overview</a:t>
            </a:r>
          </a:p>
        </p:txBody>
      </p:sp>
      <p:sp>
        <p:nvSpPr>
          <p:cNvPr id="46" name="TextBox 45">
            <a:extLst>
              <a:ext uri="{FF2B5EF4-FFF2-40B4-BE49-F238E27FC236}">
                <a16:creationId xmlns:a16="http://schemas.microsoft.com/office/drawing/2014/main" id="{757669C5-AE61-4E25-A616-5A08D4C7EB82}"/>
              </a:ext>
            </a:extLst>
          </p:cNvPr>
          <p:cNvSpPr txBox="1"/>
          <p:nvPr/>
        </p:nvSpPr>
        <p:spPr>
          <a:xfrm>
            <a:off x="326868" y="5849557"/>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graphicFrame>
        <p:nvGraphicFramePr>
          <p:cNvPr id="47" name="Table 46">
            <a:extLst>
              <a:ext uri="{FF2B5EF4-FFF2-40B4-BE49-F238E27FC236}">
                <a16:creationId xmlns:a16="http://schemas.microsoft.com/office/drawing/2014/main" id="{1033EE81-279B-4F29-9491-D908E0375A8C}"/>
              </a:ext>
            </a:extLst>
          </p:cNvPr>
          <p:cNvGraphicFramePr>
            <a:graphicFrameLocks noGrp="1"/>
          </p:cNvGraphicFramePr>
          <p:nvPr>
            <p:extLst>
              <p:ext uri="{D42A27DB-BD31-4B8C-83A1-F6EECF244321}">
                <p14:modId xmlns:p14="http://schemas.microsoft.com/office/powerpoint/2010/main" val="2102700564"/>
              </p:ext>
            </p:extLst>
          </p:nvPr>
        </p:nvGraphicFramePr>
        <p:xfrm>
          <a:off x="400547" y="6818388"/>
          <a:ext cx="2440259" cy="1452903"/>
        </p:xfrm>
        <a:graphic>
          <a:graphicData uri="http://schemas.openxmlformats.org/drawingml/2006/table">
            <a:tbl>
              <a:tblPr firstRow="1" bandRow="1">
                <a:tableStyleId>{5C22544A-7EE6-4342-B048-85BDC9FD1C3A}</a:tableStyleId>
              </a:tblPr>
              <a:tblGrid>
                <a:gridCol w="1096783">
                  <a:extLst>
                    <a:ext uri="{9D8B030D-6E8A-4147-A177-3AD203B41FA5}">
                      <a16:colId xmlns:a16="http://schemas.microsoft.com/office/drawing/2014/main" val="197037834"/>
                    </a:ext>
                  </a:extLst>
                </a:gridCol>
                <a:gridCol w="1343476">
                  <a:extLst>
                    <a:ext uri="{9D8B030D-6E8A-4147-A177-3AD203B41FA5}">
                      <a16:colId xmlns:a16="http://schemas.microsoft.com/office/drawing/2014/main" val="353703973"/>
                    </a:ext>
                  </a:extLst>
                </a:gridCol>
              </a:tblGrid>
              <a:tr h="127329">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90535" marR="9053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5983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Laura Fisayo-Kolawole, CFA</a:t>
                      </a:r>
                    </a:p>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Gbolahan Ologunro, ACCA</a:t>
                      </a:r>
                    </a:p>
                  </a:txBody>
                  <a:tcPr marL="44819" marR="44819"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2596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 January 2016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6770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₦622.69mn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75247">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2564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₦243.01</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2961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1.63% </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34099">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Annual management fee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1.50%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04811"/>
                  </a:ext>
                </a:extLst>
              </a:tr>
              <a:tr h="129615">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Minimum investment</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₦50,000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07333"/>
                  </a:ext>
                </a:extLst>
              </a:tr>
              <a:tr h="6061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High</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9041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NSE 30</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853326"/>
                  </a:ext>
                </a:extLst>
              </a:tr>
              <a:tr h="129615">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4819" marR="44819"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4819" marR="44819"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0" name="TextBox 49">
            <a:extLst>
              <a:ext uri="{FF2B5EF4-FFF2-40B4-BE49-F238E27FC236}">
                <a16:creationId xmlns:a16="http://schemas.microsoft.com/office/drawing/2014/main" id="{576A9652-457E-4020-999F-00F3DFABFF32}"/>
              </a:ext>
            </a:extLst>
          </p:cNvPr>
          <p:cNvSpPr txBox="1"/>
          <p:nvPr/>
        </p:nvSpPr>
        <p:spPr>
          <a:xfrm>
            <a:off x="3030335" y="7400298"/>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solidFill>
                  <a:prstClr val="black">
                    <a:lumMod val="65000"/>
                    <a:lumOff val="35000"/>
                  </a:prstClr>
                </a:solidFill>
                <a:latin typeface="Calibri" panose="020F0502020204030204" pitchFamily="34" charset="0"/>
              </a:rPr>
              <a:t>Historical Prices &amp; Performance</a:t>
            </a:r>
          </a:p>
        </p:txBody>
      </p:sp>
      <p:sp>
        <p:nvSpPr>
          <p:cNvPr id="51" name="TextBox 50">
            <a:extLst>
              <a:ext uri="{FF2B5EF4-FFF2-40B4-BE49-F238E27FC236}">
                <a16:creationId xmlns:a16="http://schemas.microsoft.com/office/drawing/2014/main" id="{D7F7D506-12B8-420C-9C13-3CF1AAC70F6C}"/>
              </a:ext>
            </a:extLst>
          </p:cNvPr>
          <p:cNvSpPr txBox="1"/>
          <p:nvPr/>
        </p:nvSpPr>
        <p:spPr>
          <a:xfrm>
            <a:off x="3053974" y="6020177"/>
            <a:ext cx="2440259" cy="215444"/>
          </a:xfrm>
          <a:prstGeom prst="rect">
            <a:avLst/>
          </a:prstGeom>
          <a:noFill/>
        </p:spPr>
        <p:txBody>
          <a:bodyPr wrap="square" rtlCol="0">
            <a:spAutoFit/>
          </a:bodyPr>
          <a:lstStyle/>
          <a:p>
            <a:pPr>
              <a:defRPr sz="900" b="1" i="0" u="none" strike="noStrike" kern="1200" spc="0" baseline="0">
                <a:solidFill>
                  <a:prstClr val="black">
                    <a:lumMod val="65000"/>
                    <a:lumOff val="35000"/>
                  </a:prstClr>
                </a:solidFill>
                <a:latin typeface="Calibri" panose="020F0502020204030204" pitchFamily="34" charset="0"/>
                <a:ea typeface="+mn-ea"/>
                <a:cs typeface="Calibri" panose="020F0502020204030204" pitchFamily="34" charset="0"/>
              </a:defRPr>
            </a:pPr>
            <a:r>
              <a:rPr lang="en-GB" sz="800" b="1">
                <a:solidFill>
                  <a:prstClr val="black">
                    <a:lumMod val="65000"/>
                    <a:lumOff val="35000"/>
                  </a:prstClr>
                </a:solidFill>
                <a:latin typeface="Calibri" panose="020F0502020204030204" pitchFamily="34" charset="0"/>
                <a:cs typeface="Calibri" panose="020F0502020204030204" pitchFamily="34" charset="0"/>
              </a:rPr>
              <a:t>Assets Allocation</a:t>
            </a:r>
            <a:endParaRPr lang="en-NG" sz="800" b="1">
              <a:solidFill>
                <a:prstClr val="black">
                  <a:lumMod val="65000"/>
                  <a:lumOff val="35000"/>
                </a:prstClr>
              </a:solidFill>
              <a:latin typeface="Calibri" panose="020F0502020204030204" pitchFamily="34" charset="0"/>
              <a:cs typeface="Calibri" panose="020F0502020204030204" pitchFamily="34" charset="0"/>
            </a:endParaRPr>
          </a:p>
        </p:txBody>
      </p:sp>
      <p:graphicFrame>
        <p:nvGraphicFramePr>
          <p:cNvPr id="55" name="Table 54">
            <a:extLst>
              <a:ext uri="{FF2B5EF4-FFF2-40B4-BE49-F238E27FC236}">
                <a16:creationId xmlns:a16="http://schemas.microsoft.com/office/drawing/2014/main" id="{5603B123-A3B6-4840-A344-25191D824EBA}"/>
              </a:ext>
            </a:extLst>
          </p:cNvPr>
          <p:cNvGraphicFramePr>
            <a:graphicFrameLocks noGrp="1"/>
          </p:cNvGraphicFramePr>
          <p:nvPr>
            <p:extLst>
              <p:ext uri="{D42A27DB-BD31-4B8C-83A1-F6EECF244321}">
                <p14:modId xmlns:p14="http://schemas.microsoft.com/office/powerpoint/2010/main" val="1393100933"/>
              </p:ext>
            </p:extLst>
          </p:nvPr>
        </p:nvGraphicFramePr>
        <p:xfrm>
          <a:off x="389928" y="2492729"/>
          <a:ext cx="2456953" cy="2138483"/>
        </p:xfrm>
        <a:graphic>
          <a:graphicData uri="http://schemas.openxmlformats.org/drawingml/2006/table">
            <a:tbl>
              <a:tblPr firstRow="1" bandRow="1">
                <a:tableStyleId>{5C22544A-7EE6-4342-B048-85BDC9FD1C3A}</a:tableStyleId>
              </a:tblPr>
              <a:tblGrid>
                <a:gridCol w="944546">
                  <a:extLst>
                    <a:ext uri="{9D8B030D-6E8A-4147-A177-3AD203B41FA5}">
                      <a16:colId xmlns:a16="http://schemas.microsoft.com/office/drawing/2014/main" val="197037834"/>
                    </a:ext>
                  </a:extLst>
                </a:gridCol>
                <a:gridCol w="1512407">
                  <a:extLst>
                    <a:ext uri="{9D8B030D-6E8A-4147-A177-3AD203B41FA5}">
                      <a16:colId xmlns:a16="http://schemas.microsoft.com/office/drawing/2014/main" val="353703973"/>
                    </a:ext>
                  </a:extLst>
                </a:gridCol>
              </a:tblGrid>
              <a:tr h="124388">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119311">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Laura Fisayo-Kolawole, CFA </a:t>
                      </a:r>
                    </a:p>
                    <a:p>
                      <a:pPr marL="0" marR="0" lvl="0" indent="0" algn="l" defTabSz="514344" rtl="0" eaLnBrk="1" fontAlgn="auto" latinLnBrk="0" hangingPunct="1">
                        <a:lnSpc>
                          <a:spcPct val="95000"/>
                        </a:lnSpc>
                        <a:spcBef>
                          <a:spcPts val="0"/>
                        </a:spcBef>
                        <a:spcAft>
                          <a:spcPts val="0"/>
                        </a:spcAft>
                        <a:buClrTx/>
                        <a:buSzTx/>
                        <a:buFontTx/>
                        <a:buNone/>
                        <a:tabLst/>
                        <a:defRPr/>
                      </a:pPr>
                      <a:r>
                        <a:rPr lang="en-US" sz="700">
                          <a:solidFill>
                            <a:schemeClr val="accent4"/>
                          </a:solidFill>
                          <a:latin typeface="Calibri" panose="020F0502020204030204" pitchFamily="34" charset="0"/>
                          <a:cs typeface="Calibri" panose="020F0502020204030204" pitchFamily="34" charset="0"/>
                        </a:rPr>
                        <a:t>Gbolahan Ologunro, ACCA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a:t>
                      </a:r>
                      <a:r>
                        <a:rPr lang="en-US" sz="700" baseline="30000">
                          <a:solidFill>
                            <a:schemeClr val="accent4"/>
                          </a:solidFill>
                          <a:latin typeface="Calibri" panose="020F0502020204030204" pitchFamily="34" charset="0"/>
                          <a:cs typeface="Calibri" panose="020F0502020204030204" pitchFamily="34" charset="0"/>
                        </a:rPr>
                        <a:t> </a:t>
                      </a:r>
                      <a:r>
                        <a:rPr lang="en-US" sz="700">
                          <a:solidFill>
                            <a:schemeClr val="accent4"/>
                          </a:solidFill>
                          <a:latin typeface="Calibri" panose="020F0502020204030204" pitchFamily="34" charset="0"/>
                          <a:cs typeface="Calibri" panose="020F0502020204030204" pitchFamily="34" charset="0"/>
                        </a:rPr>
                        <a:t>April 2008</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₦6.41bn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₦262.63</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04811"/>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a:t>
                      </a:r>
                      <a:r>
                        <a:rPr lang="en-US" sz="700" baseline="0">
                          <a:solidFill>
                            <a:schemeClr val="accent4"/>
                          </a:solidFill>
                          <a:latin typeface="Calibri" panose="020F0502020204030204" pitchFamily="34" charset="0"/>
                          <a:cs typeface="Calibri" panose="020F0502020204030204" pitchFamily="34" charset="0"/>
                        </a:rPr>
                        <a:t> period</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180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Annual management fee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907761"/>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1.69%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23024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40% NSE30</a:t>
                      </a:r>
                    </a:p>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40% 5 year FGN bond</a:t>
                      </a:r>
                    </a:p>
                    <a:p>
                      <a:pPr marL="0" algn="l" defTabSz="514344" rtl="0" eaLnBrk="1" fontAlgn="b" latinLnBrk="0" hangingPunct="1">
                        <a:lnSpc>
                          <a:spcPct val="95000"/>
                        </a:lnSpc>
                        <a:spcBef>
                          <a:spcPts val="0"/>
                        </a:spcBef>
                        <a:spcAft>
                          <a:spcPts val="0"/>
                        </a:spcAft>
                      </a:pPr>
                      <a:r>
                        <a:rPr lang="en-GB" sz="700" kern="1200">
                          <a:solidFill>
                            <a:schemeClr val="accent4"/>
                          </a:solidFill>
                          <a:latin typeface="Calibri" panose="020F0502020204030204" pitchFamily="34" charset="0"/>
                          <a:ea typeface="+mn-ea"/>
                          <a:cs typeface="Calibri" panose="020F0502020204030204" pitchFamily="34" charset="0"/>
                        </a:rPr>
                        <a:t>20% 90day average </a:t>
                      </a:r>
                      <a:r>
                        <a:rPr lang="en-GB" sz="700" kern="1200" err="1">
                          <a:solidFill>
                            <a:schemeClr val="accent4"/>
                          </a:solidFill>
                          <a:latin typeface="Calibri" panose="020F0502020204030204" pitchFamily="34" charset="0"/>
                          <a:ea typeface="+mn-ea"/>
                          <a:cs typeface="Calibri" panose="020F0502020204030204" pitchFamily="34" charset="0"/>
                        </a:rPr>
                        <a:t>Tbill</a:t>
                      </a:r>
                      <a:r>
                        <a:rPr lang="en-GB" sz="700" kern="1200">
                          <a:solidFill>
                            <a:schemeClr val="accent4"/>
                          </a:solidFill>
                          <a:latin typeface="Calibri" panose="020F0502020204030204" pitchFamily="34" charset="0"/>
                          <a:ea typeface="+mn-ea"/>
                          <a:cs typeface="Calibri" panose="020F0502020204030204" pitchFamily="34" charset="0"/>
                        </a:rPr>
                        <a:t> rate </a:t>
                      </a:r>
                    </a:p>
                  </a:txBody>
                  <a:tcPr marL="9525" marR="9525" marT="9525" marB="0" anchor="b">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853326"/>
                  </a:ext>
                </a:extLst>
              </a:tr>
              <a:tr h="121384">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Citibank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56" name="TextBox 55">
            <a:extLst>
              <a:ext uri="{FF2B5EF4-FFF2-40B4-BE49-F238E27FC236}">
                <a16:creationId xmlns:a16="http://schemas.microsoft.com/office/drawing/2014/main" id="{274A2C25-25C1-4168-95CF-6E678046D86D}"/>
              </a:ext>
            </a:extLst>
          </p:cNvPr>
          <p:cNvSpPr txBox="1"/>
          <p:nvPr/>
        </p:nvSpPr>
        <p:spPr>
          <a:xfrm>
            <a:off x="3019821" y="3948877"/>
            <a:ext cx="1871831" cy="215444"/>
          </a:xfrm>
          <a:prstGeom prst="rect">
            <a:avLst/>
          </a:prstGeom>
          <a:noFill/>
        </p:spPr>
        <p:txBody>
          <a:bodyPr wrap="square" rtlCol="0">
            <a:spAutoFit/>
          </a:bodyPr>
          <a:lstStyle/>
          <a:p>
            <a:pPr>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lang="en-US" sz="800" b="1">
                <a:latin typeface="Calibri" panose="020F0502020204030204" pitchFamily="34" charset="0"/>
              </a:rPr>
              <a:t>Historical Prices &amp; Performance</a:t>
            </a:r>
          </a:p>
        </p:txBody>
      </p:sp>
      <p:sp>
        <p:nvSpPr>
          <p:cNvPr id="57" name="TextBox 56">
            <a:extLst>
              <a:ext uri="{FF2B5EF4-FFF2-40B4-BE49-F238E27FC236}">
                <a16:creationId xmlns:a16="http://schemas.microsoft.com/office/drawing/2014/main" id="{D5C9DFBC-B9EA-49A1-AD48-EE944EA6DD26}"/>
              </a:ext>
            </a:extLst>
          </p:cNvPr>
          <p:cNvSpPr txBox="1"/>
          <p:nvPr/>
        </p:nvSpPr>
        <p:spPr>
          <a:xfrm>
            <a:off x="3024368" y="2531287"/>
            <a:ext cx="1103668" cy="230832"/>
          </a:xfrm>
          <a:prstGeom prst="rect">
            <a:avLst/>
          </a:prstGeom>
          <a:noFill/>
        </p:spPr>
        <p:txBody>
          <a:bodyPr wrap="square" rtlCol="0">
            <a:spAutoFit/>
          </a:bodyPr>
          <a:lstStyle/>
          <a:p>
            <a:pPr>
              <a:defRPr sz="900" b="0" i="0" u="none" strike="noStrike" kern="1200" spc="0" baseline="0">
                <a:solidFill>
                  <a:prstClr val="black">
                    <a:lumMod val="65000"/>
                    <a:lumOff val="35000"/>
                  </a:prstClr>
                </a:solidFill>
                <a:latin typeface="+mn-lt"/>
                <a:ea typeface="+mn-ea"/>
                <a:cs typeface="+mn-cs"/>
              </a:defRPr>
            </a:pPr>
            <a:r>
              <a:rPr lang="en-GB" sz="900" b="1">
                <a:solidFill>
                  <a:prstClr val="black">
                    <a:lumMod val="65000"/>
                    <a:lumOff val="35000"/>
                  </a:prstClr>
                </a:solidFill>
                <a:latin typeface="Calibri" panose="020F0502020204030204" pitchFamily="34" charset="0"/>
                <a:cs typeface="Calibri" panose="020F0502020204030204" pitchFamily="34" charset="0"/>
              </a:rPr>
              <a:t>Asset </a:t>
            </a:r>
            <a:r>
              <a:rPr lang="en-GB" sz="800" b="1">
                <a:solidFill>
                  <a:prstClr val="black">
                    <a:lumMod val="65000"/>
                    <a:lumOff val="35000"/>
                  </a:prstClr>
                </a:solidFill>
                <a:latin typeface="Calibri" panose="020F0502020204030204" pitchFamily="34" charset="0"/>
                <a:cs typeface="Calibri" panose="020F0502020204030204" pitchFamily="34" charset="0"/>
              </a:rPr>
              <a:t>Allocation</a:t>
            </a:r>
            <a:endParaRPr lang="en-NG" sz="800" b="1">
              <a:solidFill>
                <a:prstClr val="black">
                  <a:lumMod val="65000"/>
                  <a:lumOff val="35000"/>
                </a:prstClr>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55E414DD-9E87-463E-B85F-9FC33324F150}"/>
              </a:ext>
            </a:extLst>
          </p:cNvPr>
          <p:cNvSpPr txBox="1"/>
          <p:nvPr/>
        </p:nvSpPr>
        <p:spPr>
          <a:xfrm>
            <a:off x="330242" y="2065474"/>
            <a:ext cx="6078844" cy="338554"/>
          </a:xfrm>
          <a:prstGeom prst="rect">
            <a:avLst/>
          </a:prstGeom>
          <a:noFill/>
        </p:spPr>
        <p:txBody>
          <a:bodyPr wrap="square" rtlCol="0">
            <a:spAutoFit/>
          </a:bodyPr>
          <a:lstStyle/>
          <a:p>
            <a:r>
              <a:rPr lang="en-GB" sz="800">
                <a:solidFill>
                  <a:schemeClr val="accent4"/>
                </a:solidFill>
                <a:latin typeface="Calibri" panose="020F0502020204030204" pitchFamily="34" charset="0"/>
                <a:cs typeface="Calibri" panose="020F0502020204030204" pitchFamily="34" charset="0"/>
              </a:rPr>
              <a:t>The Fund provides capital growth and downside protection to investors seeking exposure to equity. The downside is achieved through investments in less risky assets such as money market instrument and bonds</a:t>
            </a:r>
            <a:endParaRPr lang="en-US" sz="800">
              <a:solidFill>
                <a:schemeClr val="accent4"/>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29C3D266-4E7A-49FC-BB0F-202728D1620B}"/>
              </a:ext>
            </a:extLst>
          </p:cNvPr>
          <p:cNvSpPr txBox="1"/>
          <p:nvPr/>
        </p:nvSpPr>
        <p:spPr>
          <a:xfrm>
            <a:off x="324899" y="6048768"/>
            <a:ext cx="2705436" cy="707886"/>
          </a:xfrm>
          <a:prstGeom prst="rect">
            <a:avLst/>
          </a:prstGeom>
          <a:noFill/>
        </p:spPr>
        <p:txBody>
          <a:bodyPr wrap="square" rtlCol="0">
            <a:spAutoFit/>
          </a:bodyPr>
          <a:lstStyle/>
          <a:p>
            <a:pPr algn="just"/>
            <a:r>
              <a:rPr lang="en-GB" sz="800" dirty="0">
                <a:solidFill>
                  <a:schemeClr val="accent4"/>
                </a:solidFill>
                <a:latin typeface="Calibri" panose="020F0502020204030204" pitchFamily="34" charset="0"/>
                <a:cs typeface="Calibri" panose="020F0502020204030204" pitchFamily="34" charset="0"/>
              </a:rPr>
              <a:t>The Fund seeks to provide capital growth by selecting the best twenty (20) out of the forty  (40) most capitalised stocks listed on the Nigerian Stock Exchange. The Fund is appropriate for investors who want equities with the </a:t>
            </a:r>
            <a:br>
              <a:rPr lang="en-GB" sz="800" dirty="0">
                <a:solidFill>
                  <a:schemeClr val="accent4"/>
                </a:solidFill>
                <a:latin typeface="Calibri" panose="020F0502020204030204" pitchFamily="34" charset="0"/>
                <a:cs typeface="Calibri" panose="020F0502020204030204" pitchFamily="34" charset="0"/>
              </a:rPr>
            </a:br>
            <a:r>
              <a:rPr lang="en-GB" sz="800" dirty="0">
                <a:solidFill>
                  <a:schemeClr val="accent4"/>
                </a:solidFill>
                <a:latin typeface="Calibri" panose="020F0502020204030204" pitchFamily="34" charset="0"/>
                <a:cs typeface="Calibri" panose="020F0502020204030204" pitchFamily="34" charset="0"/>
              </a:rPr>
              <a:t>aim of outperforming the NSE 30 index. </a:t>
            </a:r>
            <a:r>
              <a:rPr lang="en-GB" sz="800" dirty="0">
                <a:solidFill>
                  <a:schemeClr val="accent1"/>
                </a:solidFill>
                <a:latin typeface="Calibri" panose="020F0502020204030204" pitchFamily="34" charset="0"/>
                <a:cs typeface="Calibri" panose="020F0502020204030204" pitchFamily="34" charset="0"/>
              </a:rPr>
              <a:t> </a:t>
            </a:r>
          </a:p>
        </p:txBody>
      </p:sp>
      <p:graphicFrame>
        <p:nvGraphicFramePr>
          <p:cNvPr id="7" name="Table 6">
            <a:extLst>
              <a:ext uri="{FF2B5EF4-FFF2-40B4-BE49-F238E27FC236}">
                <a16:creationId xmlns:a16="http://schemas.microsoft.com/office/drawing/2014/main" id="{4107A84B-B203-8C58-404D-1153ACD50699}"/>
              </a:ext>
            </a:extLst>
          </p:cNvPr>
          <p:cNvGraphicFramePr>
            <a:graphicFrameLocks noGrp="1"/>
          </p:cNvGraphicFramePr>
          <p:nvPr>
            <p:extLst>
              <p:ext uri="{D42A27DB-BD31-4B8C-83A1-F6EECF244321}">
                <p14:modId xmlns:p14="http://schemas.microsoft.com/office/powerpoint/2010/main" val="602530860"/>
              </p:ext>
            </p:extLst>
          </p:nvPr>
        </p:nvGraphicFramePr>
        <p:xfrm>
          <a:off x="364265" y="4674966"/>
          <a:ext cx="2456953" cy="750190"/>
        </p:xfrm>
        <a:graphic>
          <a:graphicData uri="http://schemas.openxmlformats.org/drawingml/2006/table">
            <a:tbl>
              <a:tblPr>
                <a:tableStyleId>{F5AB1C69-6EDB-4FF4-983F-18BD219EF322}</a:tableStyleId>
              </a:tblPr>
              <a:tblGrid>
                <a:gridCol w="961615">
                  <a:extLst>
                    <a:ext uri="{9D8B030D-6E8A-4147-A177-3AD203B41FA5}">
                      <a16:colId xmlns:a16="http://schemas.microsoft.com/office/drawing/2014/main" val="3151329166"/>
                    </a:ext>
                  </a:extLst>
                </a:gridCol>
                <a:gridCol w="1495338">
                  <a:extLst>
                    <a:ext uri="{9D8B030D-6E8A-4147-A177-3AD203B41FA5}">
                      <a16:colId xmlns:a16="http://schemas.microsoft.com/office/drawing/2014/main" val="1939412041"/>
                    </a:ext>
                  </a:extLst>
                </a:gridCol>
              </a:tblGrid>
              <a:tr h="160150">
                <a:tc gridSpan="2">
                  <a:txBody>
                    <a:bodyPr/>
                    <a:lstStyle/>
                    <a:p>
                      <a:pPr algn="l" fontAlgn="b"/>
                      <a:r>
                        <a:rPr lang="en-US" sz="800" b="1" u="none" strike="noStrike">
                          <a:solidFill>
                            <a:schemeClr val="accent1"/>
                          </a:solidFill>
                          <a:effectLst/>
                          <a:latin typeface="Calibri" panose="020F0502020204030204" pitchFamily="34" charset="0"/>
                          <a:cs typeface="Calibri" panose="020F0502020204030204" pitchFamily="34" charset="0"/>
                        </a:rPr>
                        <a:t>Top 5 Equity Sector Exposure</a:t>
                      </a:r>
                      <a:endParaRPr lang="en-US" sz="800" b="1" i="0" u="none" strike="noStrike">
                        <a:solidFill>
                          <a:schemeClr val="accent1"/>
                        </a:solidFill>
                        <a:effectLst/>
                        <a:latin typeface="Calibri" panose="020F0502020204030204" pitchFamily="34" charset="0"/>
                        <a:cs typeface="Calibri" panose="020F0502020204030204" pitchFamily="34" charset="0"/>
                      </a:endParaRPr>
                    </a:p>
                  </a:txBody>
                  <a:tcPr marL="9525" marR="9525" marT="9525" marB="0" anchor="b">
                    <a:lnB w="3175" cap="flat" cmpd="sng" algn="ctr">
                      <a:solidFill>
                        <a:schemeClr val="tx1"/>
                      </a:solidFill>
                      <a:prstDash val="solid"/>
                      <a:round/>
                      <a:headEnd type="none" w="med" len="med"/>
                      <a:tailEnd type="none" w="med" len="med"/>
                    </a:lnB>
                    <a:solidFill>
                      <a:srgbClr val="D2D7DB"/>
                    </a:solidFill>
                  </a:tcPr>
                </a:tc>
                <a:tc hMerge="1">
                  <a:txBody>
                    <a:bodyPr/>
                    <a:lstStyle/>
                    <a:p>
                      <a:pPr algn="l" fontAlgn="b"/>
                      <a:endParaRPr lang="en-US" sz="1100" b="0" i="0" u="none" strike="noStrike">
                        <a:solidFill>
                          <a:schemeClr val="accent4"/>
                        </a:solidFill>
                        <a:effectLst/>
                        <a:latin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D2D7DB"/>
                    </a:solidFill>
                  </a:tcPr>
                </a:tc>
                <a:extLst>
                  <a:ext uri="{0D108BD9-81ED-4DB2-BD59-A6C34878D82A}">
                    <a16:rowId xmlns:a16="http://schemas.microsoft.com/office/drawing/2014/main" val="3215709513"/>
                  </a:ext>
                </a:extLst>
              </a:tr>
              <a:tr h="119210">
                <a:tc>
                  <a:txBody>
                    <a:bodyPr/>
                    <a:lstStyle/>
                    <a:p>
                      <a:pPr algn="l" fontAlgn="b"/>
                      <a:r>
                        <a:rPr lang="en-US" sz="700" u="none" strike="noStrike">
                          <a:solidFill>
                            <a:schemeClr val="accent4"/>
                          </a:solidFill>
                          <a:effectLst/>
                        </a:rPr>
                        <a:t>Financial Services</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20.84%</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8774297"/>
                  </a:ext>
                </a:extLst>
              </a:tr>
              <a:tr h="119210">
                <a:tc>
                  <a:txBody>
                    <a:bodyPr/>
                    <a:lstStyle/>
                    <a:p>
                      <a:pPr algn="l" fontAlgn="b"/>
                      <a:r>
                        <a:rPr lang="en-US" sz="700" kern="1200">
                          <a:solidFill>
                            <a:schemeClr val="accent4"/>
                          </a:solidFill>
                          <a:latin typeface="Calibri" panose="020F0502020204030204" pitchFamily="34" charset="0"/>
                          <a:ea typeface="+mn-ea"/>
                          <a:cs typeface="Calibri" panose="020F0502020204030204" pitchFamily="34" charset="0"/>
                        </a:rPr>
                        <a:t>Consumer Goods</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9.89%</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571726"/>
                  </a:ext>
                </a:extLst>
              </a:tr>
              <a:tr h="119210">
                <a:tc>
                  <a:txBody>
                    <a:bodyPr/>
                    <a:lstStyle/>
                    <a:p>
                      <a:pPr algn="l" fontAlgn="b"/>
                      <a:r>
                        <a:rPr lang="en-US" sz="700" kern="1200">
                          <a:solidFill>
                            <a:schemeClr val="accent4"/>
                          </a:solidFill>
                          <a:latin typeface="Calibri" panose="020F0502020204030204" pitchFamily="34" charset="0"/>
                          <a:ea typeface="+mn-ea"/>
                          <a:cs typeface="Calibri" panose="020F0502020204030204" pitchFamily="34" charset="0"/>
                        </a:rPr>
                        <a:t>Telecommunications</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8.54%</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320953"/>
                  </a:ext>
                </a:extLst>
              </a:tr>
              <a:tr h="0">
                <a:tc>
                  <a:txBody>
                    <a:bodyPr/>
                    <a:lstStyle/>
                    <a:p>
                      <a:pPr algn="l" fontAlgn="b"/>
                      <a:r>
                        <a:rPr lang="en-US" sz="700" u="none" strike="noStrike">
                          <a:solidFill>
                            <a:schemeClr val="accent4"/>
                          </a:solidFill>
                          <a:effectLst/>
                        </a:rPr>
                        <a:t>Industrial Goods</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en-US" sz="700" u="none" strike="noStrike">
                          <a:solidFill>
                            <a:schemeClr val="accent4"/>
                          </a:solidFill>
                          <a:effectLst/>
                        </a:rPr>
                        <a:t>6.08%</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293711"/>
                  </a:ext>
                </a:extLst>
              </a:tr>
              <a:tr h="90068">
                <a:tc>
                  <a:txBody>
                    <a:bodyPr/>
                    <a:lstStyle/>
                    <a:p>
                      <a:pPr algn="l" fontAlgn="b"/>
                      <a:r>
                        <a:rPr lang="en-US" sz="700" u="none" strike="noStrike">
                          <a:solidFill>
                            <a:schemeClr val="accent4"/>
                          </a:solidFill>
                          <a:effectLst/>
                        </a:rPr>
                        <a:t>Agriculture</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tc>
                  <a:txBody>
                    <a:bodyPr/>
                    <a:lstStyle/>
                    <a:p>
                      <a:pPr algn="l" fontAlgn="b"/>
                      <a:r>
                        <a:rPr lang="en-US" sz="700" u="none" strike="noStrike">
                          <a:solidFill>
                            <a:schemeClr val="accent4"/>
                          </a:solidFill>
                          <a:effectLst/>
                        </a:rPr>
                        <a:t>3.17%</a:t>
                      </a:r>
                      <a:endParaRPr lang="en-US" sz="700" b="0" i="0" u="none" strike="noStrike">
                        <a:solidFill>
                          <a:schemeClr val="accent4"/>
                        </a:solidFill>
                        <a:effectLst/>
                        <a:latin typeface="Calibri" panose="020F0502020204030204" pitchFamily="34" charset="0"/>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6350" cap="flat" cmpd="sng" algn="ctr">
                      <a:solidFill>
                        <a:srgbClr val="07315B"/>
                      </a:solidFill>
                      <a:prstDash val="solid"/>
                      <a:round/>
                      <a:headEnd type="none" w="med" len="med"/>
                      <a:tailEnd type="none" w="med" len="med"/>
                    </a:lnB>
                  </a:tcPr>
                </a:tc>
                <a:extLst>
                  <a:ext uri="{0D108BD9-81ED-4DB2-BD59-A6C34878D82A}">
                    <a16:rowId xmlns:a16="http://schemas.microsoft.com/office/drawing/2014/main" val="774337105"/>
                  </a:ext>
                </a:extLst>
              </a:tr>
            </a:tbl>
          </a:graphicData>
        </a:graphic>
      </p:graphicFrame>
      <p:graphicFrame>
        <p:nvGraphicFramePr>
          <p:cNvPr id="10" name="Table 9">
            <a:extLst>
              <a:ext uri="{FF2B5EF4-FFF2-40B4-BE49-F238E27FC236}">
                <a16:creationId xmlns:a16="http://schemas.microsoft.com/office/drawing/2014/main" id="{8F37D273-843F-C140-8FFD-0726A604EFBE}"/>
              </a:ext>
            </a:extLst>
          </p:cNvPr>
          <p:cNvGraphicFramePr>
            <a:graphicFrameLocks noGrp="1"/>
          </p:cNvGraphicFramePr>
          <p:nvPr>
            <p:extLst>
              <p:ext uri="{D42A27DB-BD31-4B8C-83A1-F6EECF244321}">
                <p14:modId xmlns:p14="http://schemas.microsoft.com/office/powerpoint/2010/main" val="1458316011"/>
              </p:ext>
            </p:extLst>
          </p:nvPr>
        </p:nvGraphicFramePr>
        <p:xfrm>
          <a:off x="400547" y="8296923"/>
          <a:ext cx="2440259" cy="731159"/>
        </p:xfrm>
        <a:graphic>
          <a:graphicData uri="http://schemas.openxmlformats.org/drawingml/2006/table">
            <a:tbl>
              <a:tblPr>
                <a:tableStyleId>{F5AB1C69-6EDB-4FF4-983F-18BD219EF322}</a:tableStyleId>
              </a:tblPr>
              <a:tblGrid>
                <a:gridCol w="913903">
                  <a:extLst>
                    <a:ext uri="{9D8B030D-6E8A-4147-A177-3AD203B41FA5}">
                      <a16:colId xmlns:a16="http://schemas.microsoft.com/office/drawing/2014/main" val="1331705279"/>
                    </a:ext>
                  </a:extLst>
                </a:gridCol>
                <a:gridCol w="1526356">
                  <a:extLst>
                    <a:ext uri="{9D8B030D-6E8A-4147-A177-3AD203B41FA5}">
                      <a16:colId xmlns:a16="http://schemas.microsoft.com/office/drawing/2014/main" val="1683134436"/>
                    </a:ext>
                  </a:extLst>
                </a:gridCol>
              </a:tblGrid>
              <a:tr h="107825">
                <a:tc gridSpan="2">
                  <a:txBody>
                    <a:bodyPr/>
                    <a:lstStyle/>
                    <a:p>
                      <a:pPr marL="0" algn="l" defTabSz="514344" rtl="0" eaLnBrk="1" fontAlgn="b" latinLnBrk="0" hangingPunct="1">
                        <a:lnSpc>
                          <a:spcPct val="95000"/>
                        </a:lnSpc>
                        <a:spcBef>
                          <a:spcPts val="0"/>
                        </a:spcBef>
                        <a:spcAft>
                          <a:spcPts val="0"/>
                        </a:spcAft>
                      </a:pPr>
                      <a:r>
                        <a:rPr lang="en-US" sz="800" b="1" kern="1200">
                          <a:solidFill>
                            <a:schemeClr val="accent1"/>
                          </a:solidFill>
                          <a:latin typeface="Calibri" panose="020F0502020204030204" pitchFamily="34" charset="0"/>
                          <a:ea typeface="+mn-ea"/>
                          <a:cs typeface="Calibri" panose="020F0502020204030204" pitchFamily="34" charset="0"/>
                        </a:rPr>
                        <a:t>Top 5 Equity Sector Exposure</a:t>
                      </a:r>
                    </a:p>
                  </a:txBody>
                  <a:tcPr marL="9525" marR="9525" marT="9525"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2D7DB"/>
                    </a:solidFill>
                  </a:tcPr>
                </a:tc>
                <a:tc hMerge="1">
                  <a:txBody>
                    <a:bodyPr/>
                    <a:lstStyle/>
                    <a:p>
                      <a:pPr marL="0" algn="l" defTabSz="514344" rtl="0" eaLnBrk="1" fontAlgn="b" latinLnBrk="0" hangingPunct="1">
                        <a:lnSpc>
                          <a:spcPct val="95000"/>
                        </a:lnSpc>
                        <a:spcBef>
                          <a:spcPts val="0"/>
                        </a:spcBef>
                        <a:spcAft>
                          <a:spcPts val="0"/>
                        </a:spcAft>
                      </a:pPr>
                      <a:endParaRPr lang="en-US" sz="700" kern="1200">
                        <a:solidFill>
                          <a:schemeClr val="accent4"/>
                        </a:solidFill>
                        <a:latin typeface="Calibri" panose="020F0502020204030204" pitchFamily="34" charset="0"/>
                        <a:ea typeface="+mn-ea"/>
                        <a:cs typeface="Calibri" panose="020F0502020204030204" pitchFamily="34" charset="0"/>
                      </a:endParaRP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2D7DB"/>
                    </a:solidFill>
                  </a:tcPr>
                </a:tc>
                <a:extLst>
                  <a:ext uri="{0D108BD9-81ED-4DB2-BD59-A6C34878D82A}">
                    <a16:rowId xmlns:a16="http://schemas.microsoft.com/office/drawing/2014/main" val="4172382580"/>
                  </a:ext>
                </a:extLst>
              </a:tr>
              <a:tr h="44548">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Financial Services</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32.46%</a:t>
                      </a: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92996"/>
                  </a:ext>
                </a:extLst>
              </a:tr>
              <a:tr h="133981">
                <a:tc>
                  <a:txBody>
                    <a:bodyPr/>
                    <a:lstStyle/>
                    <a:p>
                      <a:pPr marL="0" marR="0" lvl="0" indent="0" algn="l" defTabSz="514344" rtl="0" eaLnBrk="1" fontAlgn="b" latinLnBrk="0" hangingPunct="1">
                        <a:lnSpc>
                          <a:spcPct val="95000"/>
                        </a:lnSpc>
                        <a:spcBef>
                          <a:spcPts val="0"/>
                        </a:spcBef>
                        <a:spcAft>
                          <a:spcPts val="0"/>
                        </a:spcAft>
                        <a:buClrTx/>
                        <a:buSzTx/>
                        <a:buFontTx/>
                        <a:buNone/>
                        <a:tabLst/>
                        <a:defRPr/>
                      </a:pPr>
                      <a:r>
                        <a:rPr lang="en-US" sz="700" kern="1200">
                          <a:solidFill>
                            <a:schemeClr val="accent4"/>
                          </a:solidFill>
                          <a:latin typeface="Calibri" panose="020F0502020204030204" pitchFamily="34" charset="0"/>
                          <a:ea typeface="+mn-ea"/>
                          <a:cs typeface="Calibri" panose="020F0502020204030204" pitchFamily="34" charset="0"/>
                        </a:rPr>
                        <a:t>Consumer Gods </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12.74%</a:t>
                      </a: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639481"/>
                  </a:ext>
                </a:extLst>
              </a:tr>
              <a:tr h="108306">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Industrial Goods </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10.22%</a:t>
                      </a: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711943"/>
                  </a:ext>
                </a:extLst>
              </a:tr>
              <a:tr h="139216">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Beverages</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6.89%</a:t>
                      </a: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479429"/>
                  </a:ext>
                </a:extLst>
              </a:tr>
              <a:tr h="105323">
                <a:tc>
                  <a:txBody>
                    <a:bodyPr/>
                    <a:lstStyle/>
                    <a:p>
                      <a:pPr marL="0" marR="0" lvl="0" indent="0" algn="l" defTabSz="514344" rtl="0" eaLnBrk="1" fontAlgn="b" latinLnBrk="0" hangingPunct="1">
                        <a:lnSpc>
                          <a:spcPct val="95000"/>
                        </a:lnSpc>
                        <a:spcBef>
                          <a:spcPts val="0"/>
                        </a:spcBef>
                        <a:spcAft>
                          <a:spcPts val="0"/>
                        </a:spcAft>
                        <a:buClrTx/>
                        <a:buSzTx/>
                        <a:buFontTx/>
                        <a:buNone/>
                        <a:tabLst/>
                        <a:defRPr/>
                      </a:pPr>
                      <a:r>
                        <a:rPr lang="en-US" sz="700" kern="1200">
                          <a:solidFill>
                            <a:schemeClr val="accent4"/>
                          </a:solidFill>
                          <a:latin typeface="Calibri" panose="020F0502020204030204" pitchFamily="34" charset="0"/>
                          <a:ea typeface="+mn-ea"/>
                          <a:cs typeface="Calibri" panose="020F0502020204030204" pitchFamily="34" charset="0"/>
                        </a:rPr>
                        <a:t>Agriculture </a:t>
                      </a:r>
                    </a:p>
                  </a:txBody>
                  <a:tcPr marL="9525" marR="9525" marT="9525" marB="0" anchor="b">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514344" rtl="0" eaLnBrk="1" fontAlgn="b"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5.36%</a:t>
                      </a:r>
                    </a:p>
                  </a:txBody>
                  <a:tcPr marL="9525" marR="9525" marT="9525" marB="0" anchor="b">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54782"/>
                  </a:ext>
                </a:extLst>
              </a:tr>
            </a:tbl>
          </a:graphicData>
        </a:graphic>
      </p:graphicFrame>
      <p:sp>
        <p:nvSpPr>
          <p:cNvPr id="9" name="TextBox 8">
            <a:extLst>
              <a:ext uri="{FF2B5EF4-FFF2-40B4-BE49-F238E27FC236}">
                <a16:creationId xmlns:a16="http://schemas.microsoft.com/office/drawing/2014/main" id="{1CA06EE4-1042-44EE-EC92-56F1EA38B1A6}"/>
              </a:ext>
            </a:extLst>
          </p:cNvPr>
          <p:cNvSpPr txBox="1"/>
          <p:nvPr/>
        </p:nvSpPr>
        <p:spPr>
          <a:xfrm>
            <a:off x="326868" y="1595143"/>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Balanced Fund Overview</a:t>
            </a:r>
          </a:p>
        </p:txBody>
      </p:sp>
      <p:sp>
        <p:nvSpPr>
          <p:cNvPr id="11" name="TextBox 10">
            <a:extLst>
              <a:ext uri="{FF2B5EF4-FFF2-40B4-BE49-F238E27FC236}">
                <a16:creationId xmlns:a16="http://schemas.microsoft.com/office/drawing/2014/main" id="{99091F79-2937-F7E4-0D29-D2932837DA9C}"/>
              </a:ext>
            </a:extLst>
          </p:cNvPr>
          <p:cNvSpPr txBox="1"/>
          <p:nvPr/>
        </p:nvSpPr>
        <p:spPr>
          <a:xfrm>
            <a:off x="314384" y="1825136"/>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sp>
        <p:nvSpPr>
          <p:cNvPr id="13" name="Text Placeholder 3">
            <a:extLst>
              <a:ext uri="{FF2B5EF4-FFF2-40B4-BE49-F238E27FC236}">
                <a16:creationId xmlns:a16="http://schemas.microsoft.com/office/drawing/2014/main" id="{262D9D83-7C29-791D-2FDA-75D45AF19A74}"/>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graphicFrame>
        <p:nvGraphicFramePr>
          <p:cNvPr id="4" name="Chart 3">
            <a:extLst>
              <a:ext uri="{FF2B5EF4-FFF2-40B4-BE49-F238E27FC236}">
                <a16:creationId xmlns:a16="http://schemas.microsoft.com/office/drawing/2014/main" id="{9418304D-415E-3895-8716-1C3BA18BE188}"/>
              </a:ext>
            </a:extLst>
          </p:cNvPr>
          <p:cNvGraphicFramePr>
            <a:graphicFrameLocks/>
          </p:cNvGraphicFramePr>
          <p:nvPr>
            <p:extLst>
              <p:ext uri="{D42A27DB-BD31-4B8C-83A1-F6EECF244321}">
                <p14:modId xmlns:p14="http://schemas.microsoft.com/office/powerpoint/2010/main" val="3112031840"/>
              </p:ext>
            </p:extLst>
          </p:nvPr>
        </p:nvGraphicFramePr>
        <p:xfrm>
          <a:off x="3212129" y="2397980"/>
          <a:ext cx="2842395" cy="16586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B2A5478-F7D1-4FA2-920B-4A267C35E252}"/>
              </a:ext>
            </a:extLst>
          </p:cNvPr>
          <p:cNvGraphicFramePr>
            <a:graphicFrameLocks/>
          </p:cNvGraphicFramePr>
          <p:nvPr>
            <p:extLst>
              <p:ext uri="{D42A27DB-BD31-4B8C-83A1-F6EECF244321}">
                <p14:modId xmlns:p14="http://schemas.microsoft.com/office/powerpoint/2010/main" val="2128826131"/>
              </p:ext>
            </p:extLst>
          </p:nvPr>
        </p:nvGraphicFramePr>
        <p:xfrm>
          <a:off x="3429000" y="5824211"/>
          <a:ext cx="2705436" cy="18608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11AA638-FB3A-47B6-E26E-8B1285130367}"/>
              </a:ext>
            </a:extLst>
          </p:cNvPr>
          <p:cNvGraphicFramePr>
            <a:graphicFrameLocks/>
          </p:cNvGraphicFramePr>
          <p:nvPr>
            <p:extLst>
              <p:ext uri="{D42A27DB-BD31-4B8C-83A1-F6EECF244321}">
                <p14:modId xmlns:p14="http://schemas.microsoft.com/office/powerpoint/2010/main" val="763883438"/>
              </p:ext>
            </p:extLst>
          </p:nvPr>
        </p:nvGraphicFramePr>
        <p:xfrm>
          <a:off x="3003279" y="7615742"/>
          <a:ext cx="3454174" cy="1387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8DC2ABBB-3B84-A868-2418-687ABD54A137}"/>
              </a:ext>
            </a:extLst>
          </p:cNvPr>
          <p:cNvGraphicFramePr>
            <a:graphicFrameLocks/>
          </p:cNvGraphicFramePr>
          <p:nvPr>
            <p:extLst>
              <p:ext uri="{D42A27DB-BD31-4B8C-83A1-F6EECF244321}">
                <p14:modId xmlns:p14="http://schemas.microsoft.com/office/powerpoint/2010/main" val="879196084"/>
              </p:ext>
            </p:extLst>
          </p:nvPr>
        </p:nvGraphicFramePr>
        <p:xfrm>
          <a:off x="3033486" y="3997147"/>
          <a:ext cx="3510130" cy="16043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409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62835" y="3958565"/>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Historical Prices &amp; Performance</a:t>
            </a:r>
          </a:p>
        </p:txBody>
      </p:sp>
      <p:sp>
        <p:nvSpPr>
          <p:cNvPr id="29" name="TextBox 28">
            <a:extLst>
              <a:ext uri="{FF2B5EF4-FFF2-40B4-BE49-F238E27FC236}">
                <a16:creationId xmlns:a16="http://schemas.microsoft.com/office/drawing/2014/main" id="{52C5728B-B9FA-4B74-984C-F38C1DCB29FB}"/>
              </a:ext>
            </a:extLst>
          </p:cNvPr>
          <p:cNvSpPr txBox="1"/>
          <p:nvPr/>
        </p:nvSpPr>
        <p:spPr>
          <a:xfrm>
            <a:off x="3062835" y="2521783"/>
            <a:ext cx="187183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lang="en-GB" sz="800" b="0" i="0" u="none" strike="noStrike" kern="1200" spc="0" baseline="0">
                <a:solidFill>
                  <a:prstClr val="black">
                    <a:lumMod val="65000"/>
                    <a:lumOff val="35000"/>
                  </a:prstClr>
                </a:solidFill>
                <a:latin typeface="Calibri" panose="020F0502020204030204" pitchFamily="34" charset="0"/>
                <a:ea typeface="+mn-ea"/>
                <a:cs typeface="+mn-cs"/>
              </a:defRPr>
            </a:pPr>
            <a:r>
              <a:rPr kumimoji="0" lang="en-US" sz="800" b="1" i="0" u="none" strike="noStrike" kern="1200" cap="none" spc="0" normalizeH="0" baseline="0" noProof="0">
                <a:ln>
                  <a:noFill/>
                </a:ln>
                <a:solidFill>
                  <a:prstClr val="black">
                    <a:lumMod val="65000"/>
                    <a:lumOff val="35000"/>
                  </a:prstClr>
                </a:solidFill>
                <a:effectLst/>
                <a:uLnTx/>
                <a:uFillTx/>
                <a:latin typeface="Calibri" panose="020F0502020204030204" pitchFamily="34" charset="0"/>
                <a:ea typeface="+mn-ea"/>
                <a:cs typeface="+mn-cs"/>
              </a:rPr>
              <a:t>Asset Allocation</a:t>
            </a:r>
          </a:p>
        </p:txBody>
      </p:sp>
      <p:sp>
        <p:nvSpPr>
          <p:cNvPr id="28" name="Rectangle 27">
            <a:extLst>
              <a:ext uri="{FF2B5EF4-FFF2-40B4-BE49-F238E27FC236}">
                <a16:creationId xmlns:a16="http://schemas.microsoft.com/office/drawing/2014/main" id="{ADD5E85F-EE0C-1A46-8EF7-0B284475561C}"/>
              </a:ext>
            </a:extLst>
          </p:cNvPr>
          <p:cNvSpPr/>
          <p:nvPr/>
        </p:nvSpPr>
        <p:spPr>
          <a:xfrm>
            <a:off x="3037148" y="5621825"/>
            <a:ext cx="3409371" cy="183077"/>
          </a:xfrm>
          <a:prstGeom prst="rect">
            <a:avLst/>
          </a:prstGeom>
          <a:solidFill>
            <a:srgbClr val="06305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Calibri"/>
                <a:cs typeface="Calibri"/>
              </a:rPr>
              <a:t>Annualized return of </a:t>
            </a:r>
            <a:r>
              <a:rPr lang="en-US" sz="700">
                <a:solidFill>
                  <a:schemeClr val="bg1"/>
                </a:solidFill>
                <a:latin typeface="Calibri"/>
                <a:cs typeface="Calibri"/>
              </a:rPr>
              <a:t>12.45</a:t>
            </a:r>
            <a:r>
              <a:rPr kumimoji="0" lang="en-US" sz="700" b="0" i="0" u="none" strike="noStrike" kern="1200" cap="none" spc="0" normalizeH="0" baseline="0" noProof="0">
                <a:ln>
                  <a:noFill/>
                </a:ln>
                <a:solidFill>
                  <a:schemeClr val="bg1"/>
                </a:solidFill>
                <a:effectLst/>
                <a:uLnTx/>
                <a:uFillTx/>
                <a:latin typeface="Calibri"/>
                <a:cs typeface="Calibri"/>
              </a:rPr>
              <a:t>%</a:t>
            </a:r>
          </a:p>
        </p:txBody>
      </p:sp>
      <p:sp>
        <p:nvSpPr>
          <p:cNvPr id="30" name="TextBox 29">
            <a:extLst>
              <a:ext uri="{FF2B5EF4-FFF2-40B4-BE49-F238E27FC236}">
                <a16:creationId xmlns:a16="http://schemas.microsoft.com/office/drawing/2014/main" id="{1E5C6366-B184-4E80-B5B7-313B11D5D588}"/>
              </a:ext>
            </a:extLst>
          </p:cNvPr>
          <p:cNvSpPr txBox="1"/>
          <p:nvPr/>
        </p:nvSpPr>
        <p:spPr>
          <a:xfrm>
            <a:off x="332740" y="2046621"/>
            <a:ext cx="600075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rPr>
              <a:t>The Fund is designed to provide long-term income generation by investing in  Shari’ah compliant instruments such as Sukuks, Ijarah (Lease), Murabaha (Cost plus mark-up) and Mudarabah (Working Partner) contracts</a:t>
            </a:r>
            <a:r>
              <a:rPr kumimoji="0" lang="en-US" sz="800" b="0" i="0" u="none" strike="noStrike" kern="1200" cap="none" spc="0" normalizeH="0" baseline="0" noProof="0" dirty="0">
                <a:ln>
                  <a:noFill/>
                </a:ln>
                <a:solidFill>
                  <a:srgbClr val="54616C"/>
                </a:solidFill>
                <a:effectLst/>
                <a:uLnTx/>
                <a:uFillTx/>
                <a:latin typeface="Calibri" panose="020F0502020204030204" pitchFamily="34" charset="0"/>
                <a:ea typeface="+mn-ea"/>
                <a:cs typeface="Calibri" panose="020F0502020204030204" pitchFamily="34" charset="0"/>
              </a:rPr>
              <a:t>.</a:t>
            </a:r>
          </a:p>
        </p:txBody>
      </p:sp>
      <p:graphicFrame>
        <p:nvGraphicFramePr>
          <p:cNvPr id="33" name="Table 32">
            <a:extLst>
              <a:ext uri="{FF2B5EF4-FFF2-40B4-BE49-F238E27FC236}">
                <a16:creationId xmlns:a16="http://schemas.microsoft.com/office/drawing/2014/main" id="{E9EB153F-F5C5-4A29-8707-89762F056D35}"/>
              </a:ext>
            </a:extLst>
          </p:cNvPr>
          <p:cNvGraphicFramePr>
            <a:graphicFrameLocks noGrp="1"/>
          </p:cNvGraphicFramePr>
          <p:nvPr>
            <p:extLst>
              <p:ext uri="{D42A27DB-BD31-4B8C-83A1-F6EECF244321}">
                <p14:modId xmlns:p14="http://schemas.microsoft.com/office/powerpoint/2010/main" val="3565945278"/>
              </p:ext>
            </p:extLst>
          </p:nvPr>
        </p:nvGraphicFramePr>
        <p:xfrm>
          <a:off x="391497" y="2475474"/>
          <a:ext cx="2477433" cy="3329429"/>
        </p:xfrm>
        <a:graphic>
          <a:graphicData uri="http://schemas.openxmlformats.org/drawingml/2006/table">
            <a:tbl>
              <a:tblPr firstRow="1" bandRow="1">
                <a:tableStyleId>{5C22544A-7EE6-4342-B048-85BDC9FD1C3A}</a:tableStyleId>
              </a:tblPr>
              <a:tblGrid>
                <a:gridCol w="952419">
                  <a:extLst>
                    <a:ext uri="{9D8B030D-6E8A-4147-A177-3AD203B41FA5}">
                      <a16:colId xmlns:a16="http://schemas.microsoft.com/office/drawing/2014/main" val="197037834"/>
                    </a:ext>
                  </a:extLst>
                </a:gridCol>
                <a:gridCol w="1525014">
                  <a:extLst>
                    <a:ext uri="{9D8B030D-6E8A-4147-A177-3AD203B41FA5}">
                      <a16:colId xmlns:a16="http://schemas.microsoft.com/office/drawing/2014/main" val="353703973"/>
                    </a:ext>
                  </a:extLst>
                </a:gridCol>
              </a:tblGrid>
              <a:tr h="303679">
                <a:tc gridSpan="2">
                  <a:txBody>
                    <a:bodyPr/>
                    <a:lstStyle/>
                    <a:p>
                      <a:pPr algn="l"/>
                      <a:r>
                        <a:rPr lang="en-US" sz="800">
                          <a:solidFill>
                            <a:schemeClr val="accent1"/>
                          </a:solidFill>
                          <a:latin typeface="Calibri" panose="020F0502020204030204" pitchFamily="34" charset="0"/>
                          <a:cs typeface="Calibri" panose="020F0502020204030204" pitchFamily="34" charset="0"/>
                        </a:rPr>
                        <a:t>Fund Facts</a:t>
                      </a:r>
                    </a:p>
                  </a:txBody>
                  <a:tcPr marL="45720" marR="4572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a:solidFill>
                          <a:schemeClr val="accent1"/>
                        </a:solidFill>
                        <a:latin typeface="SpeakOT-Heavy" panose="02000506030000020004" pitchFamily="50" charset="0"/>
                      </a:endParaRPr>
                    </a:p>
                  </a:txBody>
                  <a:tcPr anchor="ctr">
                    <a:lnL w="9525" cap="flat" cmpd="sng" algn="ctr">
                      <a:noFill/>
                      <a:prstDash val="solid"/>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576276815"/>
                  </a:ext>
                </a:extLst>
              </a:tr>
              <a:tr h="30083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Manager</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Ifeoluwa Dixon, Tutu Owolabi-Kadiku CFA,</a:t>
                      </a:r>
                      <a:r>
                        <a:rPr lang="en-US" sz="700" baseline="0">
                          <a:solidFill>
                            <a:schemeClr val="accent4"/>
                          </a:solidFill>
                          <a:latin typeface="Calibri" panose="020F0502020204030204" pitchFamily="34" charset="0"/>
                          <a:cs typeface="Calibri" panose="020F0502020204030204" pitchFamily="34" charset="0"/>
                        </a:rPr>
                        <a:t> CAIA.</a:t>
                      </a:r>
                    </a:p>
                  </a:txBody>
                  <a:tcPr marL="45720" marR="45720" marT="0" marB="0" anchor="ctr">
                    <a:lnL w="635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189047"/>
                  </a:ext>
                </a:extLst>
              </a:tr>
              <a:tr h="18187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launch date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4 May 2020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273393"/>
                  </a:ext>
                </a:extLst>
              </a:tr>
              <a:tr h="18377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Fund size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₦10.44bn</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31058"/>
                  </a:ext>
                </a:extLst>
              </a:tr>
              <a:tr h="18377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Base currency</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841472"/>
                  </a:ext>
                </a:extLst>
              </a:tr>
              <a:tr h="21205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NAV per share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₦133.08</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8798474"/>
                  </a:ext>
                </a:extLst>
              </a:tr>
              <a:tr h="2261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investment</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₦5,000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0282474"/>
                  </a:ext>
                </a:extLst>
              </a:tr>
              <a:tr h="300832">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Minimum holding period</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90 days</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833642"/>
                  </a:ext>
                </a:extLst>
              </a:tr>
              <a:tr h="19791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accrual</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Daily</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366466"/>
                  </a:ext>
                </a:extLst>
              </a:tr>
              <a:tr h="226190">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Income distribution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Semi-annually </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780919"/>
                  </a:ext>
                </a:extLst>
              </a:tr>
              <a:tr h="183779">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Total Expense Ratio</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1.70%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4061148"/>
                  </a:ext>
                </a:extLst>
              </a:tr>
              <a:tr h="21205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Management fees</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514344" rtl="0" eaLnBrk="1" latinLnBrk="0" hangingPunct="1">
                        <a:lnSpc>
                          <a:spcPct val="95000"/>
                        </a:lnSpc>
                        <a:spcBef>
                          <a:spcPts val="0"/>
                        </a:spcBef>
                        <a:spcAft>
                          <a:spcPts val="0"/>
                        </a:spcAft>
                      </a:pPr>
                      <a:r>
                        <a:rPr lang="en-US" sz="700" kern="1200">
                          <a:solidFill>
                            <a:schemeClr val="accent4"/>
                          </a:solidFill>
                          <a:latin typeface="Calibri" panose="020F0502020204030204" pitchFamily="34" charset="0"/>
                          <a:ea typeface="+mn-ea"/>
                          <a:cs typeface="Calibri" panose="020F0502020204030204" pitchFamily="34" charset="0"/>
                        </a:rPr>
                        <a:t>1.50%</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425622"/>
                  </a:ext>
                </a:extLst>
              </a:tr>
              <a:tr h="212053">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Risk profile</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Low-Medium</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723182"/>
                  </a:ext>
                </a:extLst>
              </a:tr>
              <a:tr h="19791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Custodian</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Standard Chartered Bank</a:t>
                      </a: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9795799"/>
                  </a:ext>
                </a:extLst>
              </a:tr>
              <a:tr h="206506">
                <a:tc>
                  <a:txBody>
                    <a:bodyPr/>
                    <a:lstStyle/>
                    <a:p>
                      <a:pPr algn="l">
                        <a:lnSpc>
                          <a:spcPct val="95000"/>
                        </a:lnSpc>
                        <a:spcBef>
                          <a:spcPts val="0"/>
                        </a:spcBef>
                        <a:spcAft>
                          <a:spcPts val="0"/>
                        </a:spcAft>
                      </a:pPr>
                      <a:r>
                        <a:rPr lang="en-US" sz="700">
                          <a:solidFill>
                            <a:schemeClr val="accent4"/>
                          </a:solidFill>
                          <a:latin typeface="Calibri" panose="020F0502020204030204" pitchFamily="34" charset="0"/>
                          <a:cs typeface="Calibri" panose="020F0502020204030204" pitchFamily="34" charset="0"/>
                        </a:rPr>
                        <a:t>Benchmark</a:t>
                      </a:r>
                    </a:p>
                  </a:txBody>
                  <a:tcPr marL="45720" marR="45720" marT="0" marB="0" anchor="ctr">
                    <a:lnL w="9525"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5000"/>
                        </a:lnSpc>
                        <a:spcBef>
                          <a:spcPts val="0"/>
                        </a:spcBef>
                        <a:spcAft>
                          <a:spcPts val="0"/>
                        </a:spcAft>
                      </a:pPr>
                      <a:r>
                        <a:rPr lang="en-GB" sz="700">
                          <a:solidFill>
                            <a:schemeClr val="accent4"/>
                          </a:solidFill>
                          <a:latin typeface="Calibri" panose="020F0502020204030204" pitchFamily="34" charset="0"/>
                          <a:cs typeface="Calibri" panose="020F0502020204030204" pitchFamily="34" charset="0"/>
                        </a:rPr>
                        <a:t>FGN 3 Year Benchmark Bond</a:t>
                      </a:r>
                      <a:endParaRPr lang="en-US" sz="700">
                        <a:solidFill>
                          <a:schemeClr val="accent4"/>
                        </a:solidFill>
                        <a:latin typeface="Calibri" panose="020F0502020204030204" pitchFamily="34" charset="0"/>
                        <a:cs typeface="Calibri" panose="020F0502020204030204" pitchFamily="34" charset="0"/>
                      </a:endParaRPr>
                    </a:p>
                  </a:txBody>
                  <a:tcPr marL="45720" marR="45720" marT="0" marB="0" anchor="ctr">
                    <a:lnL w="6350" cap="flat" cmpd="sng" algn="ctr">
                      <a:solidFill>
                        <a:schemeClr val="accent4"/>
                      </a:solidFill>
                      <a:prstDash val="solid"/>
                      <a:round/>
                      <a:headEnd type="none" w="med" len="med"/>
                      <a:tailEnd type="none" w="med" len="med"/>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37" name="TextBox 36">
            <a:extLst>
              <a:ext uri="{FF2B5EF4-FFF2-40B4-BE49-F238E27FC236}">
                <a16:creationId xmlns:a16="http://schemas.microsoft.com/office/drawing/2014/main" id="{4B4283EE-3659-44DF-B004-976DD3BE0408}"/>
              </a:ext>
            </a:extLst>
          </p:cNvPr>
          <p:cNvSpPr txBox="1"/>
          <p:nvPr/>
        </p:nvSpPr>
        <p:spPr>
          <a:xfrm>
            <a:off x="5545572" y="3572389"/>
            <a:ext cx="890151" cy="338554"/>
          </a:xfrm>
          <a:prstGeom prst="rect">
            <a:avLst/>
          </a:prstGeom>
          <a:noFill/>
          <a:ln>
            <a:solidFill>
              <a:srgbClr val="B5015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effectLst/>
                <a:uLnTx/>
                <a:uFillTx/>
                <a:latin typeface="Calibri"/>
                <a:cs typeface="Calibri"/>
              </a:rPr>
              <a:t>Halal Fund </a:t>
            </a:r>
            <a:r>
              <a:rPr lang="en-US" sz="800">
                <a:latin typeface="Calibri"/>
                <a:cs typeface="Calibri"/>
              </a:rPr>
              <a:t>YTM</a:t>
            </a:r>
            <a:r>
              <a:rPr kumimoji="0" lang="en-US" sz="800" i="0" u="none" strike="noStrike" kern="1200" cap="none" spc="0" normalizeH="0" baseline="0" noProof="0">
                <a:ln>
                  <a:noFill/>
                </a:ln>
                <a:effectLst/>
                <a:uLnTx/>
                <a:uFillTx/>
                <a:latin typeface="Calibri"/>
                <a:cs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latin typeface="Calibri"/>
                <a:cs typeface="Calibri"/>
              </a:rPr>
              <a:t>13.10</a:t>
            </a:r>
            <a:r>
              <a:rPr kumimoji="0" lang="en-US" sz="800" i="0" u="none" strike="noStrike" kern="1200" cap="none" spc="0" normalizeH="0" baseline="0" noProof="0">
                <a:ln>
                  <a:noFill/>
                </a:ln>
                <a:effectLst/>
                <a:uLnTx/>
                <a:uFillTx/>
                <a:latin typeface="Calibri"/>
                <a:cs typeface="Calibri"/>
              </a:rPr>
              <a:t>%</a:t>
            </a:r>
            <a:endParaRPr kumimoji="0" lang="en-NG" sz="800" i="0" u="none" strike="noStrike" kern="1200" cap="none" spc="0" normalizeH="0" baseline="0" noProof="0">
              <a:ln>
                <a:noFill/>
              </a:ln>
              <a:effectLst/>
              <a:uLnTx/>
              <a:uFillTx/>
              <a:latin typeface="Calibri"/>
              <a:cs typeface="Calibri"/>
            </a:endParaRPr>
          </a:p>
        </p:txBody>
      </p:sp>
      <p:sp>
        <p:nvSpPr>
          <p:cNvPr id="5" name="Rectangle 4">
            <a:extLst>
              <a:ext uri="{FF2B5EF4-FFF2-40B4-BE49-F238E27FC236}">
                <a16:creationId xmlns:a16="http://schemas.microsoft.com/office/drawing/2014/main" id="{6EC3FBBE-9A6D-2C67-82E4-55E7A316913C}"/>
              </a:ext>
            </a:extLst>
          </p:cNvPr>
          <p:cNvSpPr/>
          <p:nvPr/>
        </p:nvSpPr>
        <p:spPr>
          <a:xfrm>
            <a:off x="2831410" y="6020347"/>
            <a:ext cx="3717979" cy="306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88FE4C-CBBF-843C-1BDC-E9F16D557AF7}"/>
              </a:ext>
            </a:extLst>
          </p:cNvPr>
          <p:cNvSpPr txBox="1"/>
          <p:nvPr/>
        </p:nvSpPr>
        <p:spPr>
          <a:xfrm>
            <a:off x="326868" y="1535181"/>
            <a:ext cx="3960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E5A"/>
                </a:solidFill>
                <a:effectLst/>
                <a:uLnTx/>
                <a:uFillTx/>
                <a:latin typeface="Calibri" panose="020F0502020204030204" pitchFamily="34" charset="0"/>
                <a:ea typeface="+mn-ea"/>
                <a:cs typeface="Calibri" panose="020F0502020204030204" pitchFamily="34" charset="0"/>
              </a:rPr>
              <a:t>FBN Halal Fund Overview</a:t>
            </a:r>
          </a:p>
        </p:txBody>
      </p:sp>
      <p:sp>
        <p:nvSpPr>
          <p:cNvPr id="8" name="TextBox 7">
            <a:extLst>
              <a:ext uri="{FF2B5EF4-FFF2-40B4-BE49-F238E27FC236}">
                <a16:creationId xmlns:a16="http://schemas.microsoft.com/office/drawing/2014/main" id="{A7C2D82D-D716-7216-B963-121889C813FF}"/>
              </a:ext>
            </a:extLst>
          </p:cNvPr>
          <p:cNvSpPr txBox="1"/>
          <p:nvPr/>
        </p:nvSpPr>
        <p:spPr>
          <a:xfrm>
            <a:off x="314384" y="1765174"/>
            <a:ext cx="1847850" cy="261610"/>
          </a:xfrm>
          <a:prstGeom prst="rect">
            <a:avLst/>
          </a:prstGeom>
          <a:noFill/>
        </p:spPr>
        <p:txBody>
          <a:bodyPr wrap="square" rtlCol="0">
            <a:spAutoFit/>
          </a:bodyPr>
          <a:lstStyle/>
          <a:p>
            <a:r>
              <a:rPr lang="en-US" sz="1050" b="1">
                <a:solidFill>
                  <a:srgbClr val="B40D5C"/>
                </a:solidFill>
                <a:latin typeface="Calibri" panose="020F0502020204030204" pitchFamily="34" charset="0"/>
                <a:cs typeface="Calibri" panose="020F0502020204030204" pitchFamily="34" charset="0"/>
              </a:rPr>
              <a:t>Investment Objective</a:t>
            </a:r>
          </a:p>
        </p:txBody>
      </p:sp>
      <p:sp>
        <p:nvSpPr>
          <p:cNvPr id="10" name="Text Placeholder 3">
            <a:extLst>
              <a:ext uri="{FF2B5EF4-FFF2-40B4-BE49-F238E27FC236}">
                <a16:creationId xmlns:a16="http://schemas.microsoft.com/office/drawing/2014/main" id="{A108045B-301B-9944-5229-8F48D8AFCE53}"/>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graphicFrame>
        <p:nvGraphicFramePr>
          <p:cNvPr id="3" name="Chart 2">
            <a:extLst>
              <a:ext uri="{FF2B5EF4-FFF2-40B4-BE49-F238E27FC236}">
                <a16:creationId xmlns:a16="http://schemas.microsoft.com/office/drawing/2014/main" id="{53C2F95B-2948-460A-94F7-ECFE3BDBAA86}"/>
              </a:ext>
            </a:extLst>
          </p:cNvPr>
          <p:cNvGraphicFramePr>
            <a:graphicFrameLocks/>
          </p:cNvGraphicFramePr>
          <p:nvPr>
            <p:extLst>
              <p:ext uri="{D42A27DB-BD31-4B8C-83A1-F6EECF244321}">
                <p14:modId xmlns:p14="http://schemas.microsoft.com/office/powerpoint/2010/main" val="3934073984"/>
              </p:ext>
            </p:extLst>
          </p:nvPr>
        </p:nvGraphicFramePr>
        <p:xfrm>
          <a:off x="2958084" y="2285326"/>
          <a:ext cx="2670632" cy="1888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1220156-2101-498A-8A37-EBB5E3046117}"/>
              </a:ext>
              <a:ext uri="{147F2762-F138-4A5C-976F-8EAC2B608ADB}">
                <a16:predDERef xmlns:a16="http://schemas.microsoft.com/office/drawing/2014/main" pred="{53C2F95B-2948-460A-94F7-ECFE3BDBAA86}"/>
              </a:ext>
            </a:extLst>
          </p:cNvPr>
          <p:cNvGraphicFramePr>
            <a:graphicFrameLocks/>
          </p:cNvGraphicFramePr>
          <p:nvPr>
            <p:extLst>
              <p:ext uri="{D42A27DB-BD31-4B8C-83A1-F6EECF244321}">
                <p14:modId xmlns:p14="http://schemas.microsoft.com/office/powerpoint/2010/main" val="1835056242"/>
              </p:ext>
            </p:extLst>
          </p:nvPr>
        </p:nvGraphicFramePr>
        <p:xfrm>
          <a:off x="2985713" y="4140188"/>
          <a:ext cx="3409372" cy="149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985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1040D4-ADCA-F546-B635-0704C5D8E0FC}"/>
              </a:ext>
            </a:extLst>
          </p:cNvPr>
          <p:cNvSpPr txBox="1"/>
          <p:nvPr/>
        </p:nvSpPr>
        <p:spPr>
          <a:xfrm>
            <a:off x="347637" y="6565924"/>
            <a:ext cx="6108699" cy="2269466"/>
          </a:xfrm>
          <a:prstGeom prst="rect">
            <a:avLst/>
          </a:prstGeom>
          <a:noFill/>
        </p:spPr>
        <p:txBody>
          <a:bodyPr wrap="square" rtlCol="0">
            <a:noAutofit/>
          </a:bodyPr>
          <a:lstStyle/>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Redemption period: 3 - 5 business days.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No additional charges are applied on redemption. However, units redeemed earlier than the minimum holding period will incur a processing fee of 20% on the income earned on the value of such redemptions.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The Funds range from ‘Low-High’ risk profile depending on what security it is invested in. The value of securities may change significantly depending on economic, political, inflationary and interest rate conditions.</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Bid prices and yield to maturity are stated net of fees and expenses with dividends reinvested (where applicable).</a:t>
            </a:r>
          </a:p>
          <a:p>
            <a:pPr marL="171450" indent="-17145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The yield to maturity (YTM) is the rate of return anticipated on the portfolio if the current bonds in the portfolio were held until the end of their lifetime. YTM is an annualised rate and takes into account the current market price, par value, coupon interest rate and time to maturity for each bond in the portfolio. It is also assumes that all coupon payments are reinvested at the same rate as the bond’s current yield.  </a:t>
            </a:r>
          </a:p>
          <a:p>
            <a:pPr marL="228600" indent="-228600" algn="just">
              <a:buFont typeface="Wingdings" pitchFamily="2" charset="2"/>
              <a:buChar char="§"/>
            </a:pPr>
            <a:endParaRPr lang="en-GB" sz="800">
              <a:solidFill>
                <a:srgbClr val="485865"/>
              </a:solidFill>
              <a:latin typeface="Calibri" panose="020F0502020204030204" pitchFamily="34" charset="0"/>
              <a:cs typeface="Calibri" panose="020F0502020204030204" pitchFamily="34" charset="0"/>
            </a:endParaRPr>
          </a:p>
          <a:p>
            <a:pPr marL="171450" indent="-171450" algn="just">
              <a:buFont typeface="Wingdings" pitchFamily="2" charset="2"/>
              <a:buChar char="§"/>
            </a:pPr>
            <a:r>
              <a:rPr lang="en-GB" sz="800">
                <a:solidFill>
                  <a:srgbClr val="485865"/>
                </a:solidFill>
                <a:latin typeface="Calibri" panose="020F0502020204030204" pitchFamily="34" charset="0"/>
                <a:cs typeface="Calibri" panose="020F0502020204030204" pitchFamily="34" charset="0"/>
              </a:rPr>
              <a:t>Past performance is not a guide to the future. The price of investments and the income from them may fall as well as rise and investors may not get back the full amount invested.</a:t>
            </a:r>
          </a:p>
        </p:txBody>
      </p:sp>
      <p:sp>
        <p:nvSpPr>
          <p:cNvPr id="3" name="TextBox 2">
            <a:extLst>
              <a:ext uri="{FF2B5EF4-FFF2-40B4-BE49-F238E27FC236}">
                <a16:creationId xmlns:a16="http://schemas.microsoft.com/office/drawing/2014/main" id="{1C8C2CE3-FDB0-E03F-0D03-3CE41E9C743D}"/>
              </a:ext>
            </a:extLst>
          </p:cNvPr>
          <p:cNvSpPr txBox="1"/>
          <p:nvPr/>
        </p:nvSpPr>
        <p:spPr>
          <a:xfrm>
            <a:off x="283501" y="2180995"/>
            <a:ext cx="6172835" cy="3211908"/>
          </a:xfrm>
          <a:prstGeom prst="rect">
            <a:avLst/>
          </a:prstGeom>
          <a:noFill/>
        </p:spPr>
        <p:txBody>
          <a:bodyPr wrap="square" rtlCol="0">
            <a:noAutofit/>
          </a:bodyPr>
          <a:lstStyle/>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accent4"/>
                </a:solidFill>
                <a:latin typeface="Calibri" panose="020F0502020204030204" pitchFamily="34" charset="0"/>
                <a:cs typeface="Calibri" panose="020F0502020204030204" pitchFamily="34" charset="0"/>
              </a:rPr>
              <a:t>In the coming month, we expect investors’ sentiments to be driven by the global monetary policy committee's decisions. The central bank authorities on the global front are likely to take a pause stance in September, following the minutes from the Jackson Hole meeting. At the Jackson Hole Symposium held in August, US Central Bank Chairman Powell emphasized the need to reduce inflation and outlined potential rate hikes in Q4. However, the Chairman noted that FED officials are monitoring economic data and are likely considering a pause at their September meeting.</a:t>
            </a:r>
          </a:p>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accent4"/>
                </a:solidFill>
                <a:latin typeface="Calibri" panose="020F0502020204030204" pitchFamily="34" charset="0"/>
                <a:cs typeface="Calibri" panose="020F0502020204030204" pitchFamily="34" charset="0"/>
              </a:rPr>
              <a:t>We anticipate an increase in oil prices in the commodities market given the Chinese government’s plan to increase demand, which was announced during the BRICS summit. This is further supported by Saudi Arabia's and Russia’s plans to extend their voluntary oil supply cuts until the end of the year. This poses a risk to the year-to-date success of the Central Bank in achieving a lower trend in inflation.</a:t>
            </a:r>
          </a:p>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accent4"/>
                </a:solidFill>
                <a:latin typeface="Calibri" panose="020F0502020204030204" pitchFamily="34" charset="0"/>
                <a:cs typeface="Calibri" panose="020F0502020204030204" pitchFamily="34" charset="0"/>
              </a:rPr>
              <a:t>Equity: In September 2023, we expect sentiments in the local bourse to remain positive, underpinned by the release of earnings from Tier 1 banks. For us, we think investors have fully priced in the impact of revaluation gains on bottom-line performance. However, we see scope for expansion in valuation multiples if there are positive surprises on interim dividend announcements. We expect mild profit-taking activities to dominate the local bourse post the markdown of banking names, as investors are likely to lock in gains earmarked since May, given that valuations are somewhat elevated. In our opinion, the anticipated sell-off will provide opportunities for savvy investors to make early entries into banking names ahead of the FY 2023 earnings declaration. Lastly, we note that the direction of fixed income yields is a key factor to watch out for, as an uptick in yields could prompt domestic investors to scale down on exposure to equities in a bid to rotate funds towards fixed income securities.</a:t>
            </a:r>
          </a:p>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accent4"/>
                </a:solidFill>
                <a:latin typeface="Calibri" panose="020F0502020204030204" pitchFamily="34" charset="0"/>
                <a:cs typeface="Calibri" panose="020F0502020204030204" pitchFamily="34" charset="0"/>
              </a:rPr>
              <a:t>Fixed Income: Going into the next month, we expect that the performance of the domestic fixed-income market will be largely dependent on liquidity in the financial system, which we initially expected to remain buoyant. We do note that given the recent changes by the new government, there will be an increase in liquidity due to increased revenue accretion following the removal of the subsidies as well as the realignment and adjustment of the CRR regime by the Central Bank. On the other hand, we expect FAAC allocation into the system to boost the liquidity position.</a:t>
            </a:r>
          </a:p>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800" dirty="0">
                <a:solidFill>
                  <a:schemeClr val="accent4"/>
                </a:solidFill>
                <a:latin typeface="Calibri" panose="020F0502020204030204" pitchFamily="34" charset="0"/>
                <a:cs typeface="Calibri" panose="020F0502020204030204" pitchFamily="34" charset="0"/>
              </a:rPr>
              <a:t>Eurobond: This month, we expect moderate bearish sentiments in the market owing to the increase in military aggression witnessed across the SSA region and the general political instability to drive risk-off sentiment in the market. On the other hand, the expectation that the US Federal Reserve will keep rates unchanged in September should influence positive sentiment in the market.</a:t>
            </a:r>
          </a:p>
          <a:p>
            <a:pPr marL="171450" indent="-171450" algn="just">
              <a:buFont typeface="Arial" panose="020B0604020202020204" pitchFamily="34" charset="0"/>
              <a:buChar char="•"/>
            </a:pPr>
            <a:endParaRPr lang="en-US" sz="800" dirty="0">
              <a:solidFill>
                <a:schemeClr val="accent4"/>
              </a:solidFill>
              <a:latin typeface="Calibri" panose="020F0502020204030204" pitchFamily="34" charset="0"/>
              <a:cs typeface="Calibri" panose="020F0502020204030204" pitchFamily="34" charset="0"/>
            </a:endParaRPr>
          </a:p>
        </p:txBody>
      </p:sp>
      <p:sp>
        <p:nvSpPr>
          <p:cNvPr id="7" name="Text Placeholder 3">
            <a:extLst>
              <a:ext uri="{FF2B5EF4-FFF2-40B4-BE49-F238E27FC236}">
                <a16:creationId xmlns:a16="http://schemas.microsoft.com/office/drawing/2014/main" id="{0D5B3A6F-1AB9-4D58-8DBB-A9E1402CF66D}"/>
              </a:ext>
            </a:extLst>
          </p:cNvPr>
          <p:cNvSpPr>
            <a:spLocks noGrp="1"/>
          </p:cNvSpPr>
          <p:nvPr>
            <p:ph type="body" sz="quarter" idx="12"/>
          </p:nvPr>
        </p:nvSpPr>
        <p:spPr>
          <a:xfrm>
            <a:off x="359238" y="1268920"/>
            <a:ext cx="3960176" cy="215444"/>
          </a:xfrm>
        </p:spPr>
        <p:txBody>
          <a:bodyPr/>
          <a:lstStyle/>
          <a:p>
            <a:r>
              <a:rPr lang="en-US">
                <a:latin typeface="Calibri" panose="020F0502020204030204" pitchFamily="34" charset="0"/>
                <a:cs typeface="Calibri" panose="020F0502020204030204" pitchFamily="34" charset="0"/>
              </a:rPr>
              <a:t>All data as of 31st August 2023 unless otherwise stated</a:t>
            </a:r>
          </a:p>
        </p:txBody>
      </p:sp>
    </p:spTree>
    <p:extLst>
      <p:ext uri="{BB962C8B-B14F-4D97-AF65-F5344CB8AC3E}">
        <p14:creationId xmlns:p14="http://schemas.microsoft.com/office/powerpoint/2010/main" val="2555370850"/>
      </p:ext>
    </p:extLst>
  </p:cSld>
  <p:clrMapOvr>
    <a:masterClrMapping/>
  </p:clrMapOvr>
</p:sld>
</file>

<file path=ppt/theme/theme1.xml><?xml version="1.0" encoding="utf-8"?>
<a:theme xmlns:a="http://schemas.openxmlformats.org/drawingml/2006/main" name="Office Theme">
  <a:themeElements>
    <a:clrScheme name="FBNQuest">
      <a:dk1>
        <a:sysClr val="windowText" lastClr="000000"/>
      </a:dk1>
      <a:lt1>
        <a:sysClr val="window" lastClr="FFFFFF"/>
      </a:lt1>
      <a:dk2>
        <a:srgbClr val="44546A"/>
      </a:dk2>
      <a:lt2>
        <a:srgbClr val="E7E6E6"/>
      </a:lt2>
      <a:accent1>
        <a:srgbClr val="002E5A"/>
      </a:accent1>
      <a:accent2>
        <a:srgbClr val="D2D7DB"/>
      </a:accent2>
      <a:accent3>
        <a:srgbClr val="FFFFFF"/>
      </a:accent3>
      <a:accent4>
        <a:srgbClr val="54616C"/>
      </a:accent4>
      <a:accent5>
        <a:srgbClr val="000000"/>
      </a:accent5>
      <a:accent6>
        <a:srgbClr val="B2025B"/>
      </a:accent6>
      <a:hlink>
        <a:srgbClr val="0563C1"/>
      </a:hlink>
      <a:folHlink>
        <a:srgbClr val="954F72"/>
      </a:folHlink>
    </a:clrScheme>
    <a:fontScheme name="FBNQuest">
      <a:majorFont>
        <a:latin typeface="SpeakOT-Heavy"/>
        <a:ea typeface=""/>
        <a:cs typeface=""/>
      </a:majorFont>
      <a:minorFont>
        <a:latin typeface="SpeakOT-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C3CD061DFCBB46BEAD263D875EDB55" ma:contentTypeVersion="6" ma:contentTypeDescription="Create a new document." ma:contentTypeScope="" ma:versionID="8c2a8fb161d7805fa9c312226078e7fb">
  <xsd:schema xmlns:xsd="http://www.w3.org/2001/XMLSchema" xmlns:xs="http://www.w3.org/2001/XMLSchema" xmlns:p="http://schemas.microsoft.com/office/2006/metadata/properties" xmlns:ns2="fa93de17-f2ba-4237-8cee-34cf772a7c65" xmlns:ns3="e103e7b0-9887-4831-9e38-9295b6841919" targetNamespace="http://schemas.microsoft.com/office/2006/metadata/properties" ma:root="true" ma:fieldsID="9ea8d311c1b425362103033b7d7f46d1" ns2:_="" ns3:_="">
    <xsd:import namespace="fa93de17-f2ba-4237-8cee-34cf772a7c65"/>
    <xsd:import namespace="e103e7b0-9887-4831-9e38-9295b68419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3de17-f2ba-4237-8cee-34cf772a7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03e7b0-9887-4831-9e38-9295b68419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B6CDD-66DF-465E-B976-7C469BB25338}">
  <ds:schemaRefs>
    <ds:schemaRef ds:uri="e103e7b0-9887-4831-9e38-9295b6841919"/>
    <ds:schemaRef ds:uri="fa93de17-f2ba-4237-8cee-34cf772a7c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180BD6-2A54-4675-A8FD-81611D104A91}">
  <ds:schemaRef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fa93de17-f2ba-4237-8cee-34cf772a7c65"/>
    <ds:schemaRef ds:uri="http://www.w3.org/XML/1998/namespace"/>
    <ds:schemaRef ds:uri="http://schemas.microsoft.com/office/2006/metadata/properties"/>
    <ds:schemaRef ds:uri="http://schemas.microsoft.com/office/infopath/2007/PartnerControls"/>
    <ds:schemaRef ds:uri="e103e7b0-9887-4831-9e38-9295b6841919"/>
  </ds:schemaRefs>
</ds:datastoreItem>
</file>

<file path=customXml/itemProps3.xml><?xml version="1.0" encoding="utf-8"?>
<ds:datastoreItem xmlns:ds="http://schemas.openxmlformats.org/officeDocument/2006/customXml" ds:itemID="{60D17CEA-E437-45E8-892F-0607B8E76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TotalTime>
  <Words>3021</Words>
  <Application>Microsoft Office PowerPoint</Application>
  <PresentationFormat>A4 Paper (210x297 mm)</PresentationFormat>
  <Paragraphs>378</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SpeakOT-Heavy</vt:lpstr>
      <vt:lpstr>SpeakOT-Regular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Oluwabusola Akinyele</dc:creator>
  <cp:lastModifiedBy>Shalewa Olanrewaju</cp:lastModifiedBy>
  <cp:revision>8</cp:revision>
  <dcterms:created xsi:type="dcterms:W3CDTF">2019-05-29T09:51:11Z</dcterms:created>
  <dcterms:modified xsi:type="dcterms:W3CDTF">2023-09-07T17:26:22Z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0x01010040C3CD061DFCBB46BEAD263D875EDB55</vt:lpwstr>
  </property>
</Properties>
</file>