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ink/ink1.xml" ContentType="application/inkml+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5" r:id="rId5"/>
    <p:sldId id="273" r:id="rId6"/>
    <p:sldId id="264" r:id="rId7"/>
    <p:sldId id="279" r:id="rId8"/>
    <p:sldId id="278" r:id="rId9"/>
    <p:sldId id="270" r:id="rId10"/>
    <p:sldId id="280" r:id="rId11"/>
    <p:sldId id="266" r:id="rId12"/>
    <p:sldId id="281" r:id="rId13"/>
    <p:sldId id="276" r:id="rId1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D918-8A59-4CFB-46E5-403888D8960B}" name="Laura Fisayo-Kolawole" initials="LF" userId="S::laura.fisayo-kolawole@fbnquestmb.com::1848ac4d-cfd4-467e-9579-5525ec127591" providerId="AD"/>
  <p188:author id="{03992E36-104A-F8F1-61DC-F03BA1A639C0}" name="Ifeoluwa Dixon" initials="ID" userId="S::Ifeoluwa.Dixon@fbnquestmb.com::2004b8ae-35d5-4ea9-8863-75f800f8016d" providerId="AD"/>
  <p188:author id="{2C7EC138-97AE-ED61-86C1-444996B805C4}" name="Gbolahan Ologunro" initials="GO" userId="S::Gbolahan.Ologunro@fbnquestmb.com::03ebccb3-6beb-4912-9bc0-5dfda663d3bf" providerId="AD"/>
  <p188:author id="{A0A8D942-6D4B-FA03-89CA-70317FB8B759}" name="Oluwaseun Taiwo" initials="OT" userId="S::oluwaseun.taiwo@first-assetmanagement.com::0d95b648-04c6-4fee-9fd4-d3e83505cf36" providerId="AD"/>
  <p188:author id="{1C263F51-649F-63EA-6700-C39D31E6F3B4}" name="Ayomide Enitan" initials="AE" userId="S::ayomide.enitan@first-assetmanagement.com::26044ade-44a3-455e-8b2c-9aa5c51d8da5" providerId="AD"/>
  <p188:author id="{69522966-FC65-81F4-FC4D-EF13E3767A41}" name="Ayooluwade Ogunwale" initials="AO" userId="S::ayooluwade.ogunwale@first-assetmanagement.com::5857894a-94a8-4df2-bae3-5e031cea4b01" providerId="AD"/>
  <p188:author id="{DCDF6372-7666-80A3-7496-B9301B9C4F02}" name="Laura Fisayo-Kolawole" initials="LFK" userId="S::Laura.Fisayo-Kolawole@fbnquestmb.com::1848ac4d-cfd4-467e-9579-5525ec127591" providerId="AD"/>
  <p188:author id="{F11B0178-6D59-48F8-BC7F-1D3896F3929D}" name="Laura Fisayo-Kolawole" initials="LF" userId="S::laura.fisayo-kolawole@first-assetmanagement.com::1848ac4d-cfd4-467e-9579-5525ec127591" providerId="AD"/>
  <p188:author id="{632C4982-3A50-6E28-AF14-D0B4A41E3B32}" name="Clair Ojemen" initials="CO" userId="S::clair.ojemen@fbnquestmb.com::60c696f1-ea20-4e61-acba-91af33458e8b" providerId="AD"/>
  <p188:author id="{443CEB87-7B95-6A82-AB03-B294EAEBB7F0}" name="Charles Njoku" initials="CN" userId="S::Charles.Njoku@fbnquestmb.com::345f86de-1d1a-4de5-84c2-cb7a4a851390" providerId="AD"/>
  <p188:author id="{7B694C97-E5CA-5440-471C-EA59C1DE0420}" name="Clair Ojemen" initials="CO" userId="S::Clair.Ojemen@fbnquestmb.com::60c696f1-ea20-4e61-acba-91af33458e8b" providerId="AD"/>
  <p188:author id="{1FD2349F-FE71-91AC-F113-911449A5E3DB}" name="Jennifer Audu" initials="JA" userId="S::Jennifer.Audu@fbnquestmb.com::9c482fab-16a0-4cf0-8afe-5028640aa59a" providerId="AD"/>
  <p188:author id="{9D4106D1-3D60-9163-2BE6-4770590E36E4}" name="Laura Fisayo-Kolawole" initials="LF" userId="S::Laura.Fisayo-Kolawole@first-assetmanagement.com::1848ac4d-cfd4-467e-9579-5525ec127591" providerId="AD"/>
  <p188:author id="{048D9FD4-200B-32F2-5BAF-47AE1E520B4C}" name="Tutu Owolabi-Kadiku" initials="TOK" userId="S::tutu.owolabi-kadiku@fbnquestmb.com::bf6f9d3c-302b-4416-a9f1-fd2d78d10c78" providerId="AD"/>
  <p188:author id="{FB3B9AE1-2D8A-DC22-4B26-26F7E9A919A4}" name="Jennifer Audu" initials="JA" userId="S::jennifer.audu@first-assetmanagement.com::9c482fab-16a0-4cf0-8afe-5028640aa59a" providerId="AD"/>
  <p188:author id="{D35D00E3-3BA5-9ED5-FF92-D6684B18511A}" name="Ayooluwade Ogunwale" initials="AO" userId="S::ayooluwade.ogunwale@fbnquestmb.com::5857894a-94a8-4df2-bae3-5e031cea4b01" providerId="AD"/>
  <p188:author id="{0CED97F7-0753-5943-187D-7E9AC0AE4664}" name="Jennifer Audu" initials="JA" userId="S::jennifer.audu@fbnquestmb.com::9c482fab-16a0-4cf0-8afe-5028640aa5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feoluwa Dixon" initials="ID" lastIdx="13" clrIdx="0">
    <p:extLst>
      <p:ext uri="{19B8F6BF-5375-455C-9EA6-DF929625EA0E}">
        <p15:presenceInfo xmlns:p15="http://schemas.microsoft.com/office/powerpoint/2012/main" userId="S::Ifeoluwa.Dixon@fbnquestmb.com::2004b8ae-35d5-4ea9-8863-75f800f8016d" providerId="AD"/>
      </p:ext>
    </p:extLst>
  </p:cmAuthor>
  <p:cmAuthor id="2" name="Laura Fisayo-Kolawole" initials="LF" lastIdx="10" clrIdx="1">
    <p:extLst>
      <p:ext uri="{19B8F6BF-5375-455C-9EA6-DF929625EA0E}">
        <p15:presenceInfo xmlns:p15="http://schemas.microsoft.com/office/powerpoint/2012/main" userId="S::Laura.Fisayo-Kolawole@fbnquestmb.com::1848ac4d-cfd4-467e-9579-5525ec127591" providerId="AD"/>
      </p:ext>
    </p:extLst>
  </p:cmAuthor>
  <p:cmAuthor id="3" name="Oluwaseun Magreola" initials="OM" lastIdx="2" clrIdx="2">
    <p:extLst>
      <p:ext uri="{19B8F6BF-5375-455C-9EA6-DF929625EA0E}">
        <p15:presenceInfo xmlns:p15="http://schemas.microsoft.com/office/powerpoint/2012/main" userId="S::Oluwaseun.Magreola@fbnquestmb.com::ef2e96c0-2ed3-454d-8c86-6653bec9aae6" providerId="AD"/>
      </p:ext>
    </p:extLst>
  </p:cmAuthor>
  <p:cmAuthor id="4" name="Harrison" initials="H" lastIdx="13" clrIdx="3">
    <p:extLst>
      <p:ext uri="{19B8F6BF-5375-455C-9EA6-DF929625EA0E}">
        <p15:presenceInfo xmlns:p15="http://schemas.microsoft.com/office/powerpoint/2012/main" userId="S::harrison.imonikhe@fbnquestmb.com::be407ef9-aead-449f-a6e9-ac03ae48c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B5B"/>
    <a:srgbClr val="B50156"/>
    <a:srgbClr val="C54783"/>
    <a:srgbClr val="F0BD2D"/>
    <a:srgbClr val="D783AB"/>
    <a:srgbClr val="587C92"/>
    <a:srgbClr val="D2D7DB"/>
    <a:srgbClr val="07315B"/>
    <a:srgbClr val="58646E"/>
    <a:srgbClr val="063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F713A-6C58-4F84-8CFD-895C2B8FC328}" v="2" dt="2025-06-05T13:37:34.121"/>
    <p1510:client id="{95A60A38-D6CC-455F-BF2C-E640F8C1EFF8}" v="400" dt="2025-06-05T14:57:05.553"/>
    <p1510:client id="{9D9A638F-35F8-45B6-94A0-3BBD08F83271}" v="629" dt="2025-06-05T15:26:38.364"/>
    <p1510:client id="{B3101977-8456-4398-C71B-E4D960C5D936}" v="1" dt="2025-06-05T14:45:03.005"/>
    <p1510:client id="{B8CBC2BE-BB7F-1F0C-3C0C-A475884609E8}" v="72" dt="2025-06-05T13:23:58.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Weekly%20Update%20-%20Investment%20Advisory%20Team/2025/June%202025/Weekly%20Update%20-%2019th%20-%2023rd%20May%20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Weekly%20Update%20-%20Investment%20Advisory%20Team/2025/June%202025/Weekly%20Update%20-%2019th%20-%2023rd%20May%20202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March/Factsheet%20worksheet%202025%20March.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fbn-my.sharepoint.com/personal/laura_fisayo-kolawole_first-assetmanagement_com/Documents/E&amp;A%20Team%20Folder/Research/Factsheet/2025/February/Factsheet%20worksheet%202025%20Februar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Movement in NGX ASI Index</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'NSE All Share Historical Data ('!$M$1</c:f>
              <c:strCache>
                <c:ptCount val="1"/>
                <c:pt idx="0">
                  <c:v>Price</c:v>
                </c:pt>
              </c:strCache>
            </c:strRef>
          </c:tx>
          <c:spPr>
            <a:ln w="12700" cap="rnd">
              <a:solidFill>
                <a:srgbClr val="B20B5B"/>
              </a:solidFill>
              <a:round/>
            </a:ln>
            <a:effectLst/>
          </c:spPr>
          <c:marker>
            <c:symbol val="none"/>
          </c:marker>
          <c:cat>
            <c:strRef>
              <c:f>'NSE All Share Historical Data ('!$L$2:$L$23</c:f>
              <c:strCache>
                <c:ptCount val="22"/>
                <c:pt idx="0">
                  <c:v>05/05/2025</c:v>
                </c:pt>
                <c:pt idx="1">
                  <c:v>05/06/2025</c:v>
                </c:pt>
                <c:pt idx="2">
                  <c:v>05/07/2025</c:v>
                </c:pt>
                <c:pt idx="3">
                  <c:v>05/08/2025</c:v>
                </c:pt>
                <c:pt idx="4">
                  <c:v>05/09/2025</c:v>
                </c:pt>
                <c:pt idx="5">
                  <c:v>05/12/2025</c:v>
                </c:pt>
                <c:pt idx="6">
                  <c:v>05/13/2025</c:v>
                </c:pt>
                <c:pt idx="7">
                  <c:v>05/14/2025</c:v>
                </c:pt>
                <c:pt idx="8">
                  <c:v>05/15/2025</c:v>
                </c:pt>
                <c:pt idx="9">
                  <c:v>05/16/2025</c:v>
                </c:pt>
                <c:pt idx="10">
                  <c:v>05/19/2025</c:v>
                </c:pt>
                <c:pt idx="11">
                  <c:v>05/20/2025</c:v>
                </c:pt>
                <c:pt idx="12">
                  <c:v>05/21/2025</c:v>
                </c:pt>
                <c:pt idx="13">
                  <c:v>05/22/2025</c:v>
                </c:pt>
                <c:pt idx="14">
                  <c:v>05/23/2025</c:v>
                </c:pt>
                <c:pt idx="15">
                  <c:v>05/26/2025</c:v>
                </c:pt>
                <c:pt idx="16">
                  <c:v>05/27/2025</c:v>
                </c:pt>
                <c:pt idx="17">
                  <c:v>05/28/2025</c:v>
                </c:pt>
                <c:pt idx="18">
                  <c:v>05/29/2025</c:v>
                </c:pt>
                <c:pt idx="19">
                  <c:v>05/30/2025</c:v>
                </c:pt>
                <c:pt idx="20">
                  <c:v>05/30/2025</c:v>
                </c:pt>
                <c:pt idx="21">
                  <c:v>06/03/2025</c:v>
                </c:pt>
              </c:strCache>
            </c:strRef>
          </c:cat>
          <c:val>
            <c:numRef>
              <c:f>'NSE All Share Historical Data ('!$M$2:$M$23</c:f>
              <c:numCache>
                <c:formatCode>_(* #,##0.00_);_(* \(#,##0.00\);_(* "-"??_);_(@_)</c:formatCode>
                <c:ptCount val="22"/>
                <c:pt idx="0">
                  <c:v>106698.5</c:v>
                </c:pt>
                <c:pt idx="1">
                  <c:v>108361.1</c:v>
                </c:pt>
                <c:pt idx="2">
                  <c:v>109001.89</c:v>
                </c:pt>
                <c:pt idx="3">
                  <c:v>109231.96</c:v>
                </c:pt>
                <c:pt idx="4">
                  <c:v>108733.4</c:v>
                </c:pt>
                <c:pt idx="5">
                  <c:v>108467.98</c:v>
                </c:pt>
                <c:pt idx="6">
                  <c:v>108763.55</c:v>
                </c:pt>
                <c:pt idx="7">
                  <c:v>109059.33</c:v>
                </c:pt>
                <c:pt idx="8">
                  <c:v>109467.64</c:v>
                </c:pt>
                <c:pt idx="9">
                  <c:v>109710.35</c:v>
                </c:pt>
                <c:pt idx="10">
                  <c:v>109697.83</c:v>
                </c:pt>
                <c:pt idx="11">
                  <c:v>109730.47</c:v>
                </c:pt>
                <c:pt idx="12">
                  <c:v>109619.1</c:v>
                </c:pt>
                <c:pt idx="13">
                  <c:v>109183.93</c:v>
                </c:pt>
                <c:pt idx="14">
                  <c:v>109028.62</c:v>
                </c:pt>
                <c:pt idx="15">
                  <c:v>109953</c:v>
                </c:pt>
                <c:pt idx="16">
                  <c:v>111606.22</c:v>
                </c:pt>
                <c:pt idx="17">
                  <c:v>111902.61</c:v>
                </c:pt>
                <c:pt idx="18">
                  <c:v>111818.08</c:v>
                </c:pt>
                <c:pt idx="19">
                  <c:v>111742.01</c:v>
                </c:pt>
                <c:pt idx="20">
                  <c:v>111742.01</c:v>
                </c:pt>
                <c:pt idx="21">
                  <c:v>112200.32000000001</c:v>
                </c:pt>
              </c:numCache>
            </c:numRef>
          </c:val>
          <c:smooth val="1"/>
          <c:extLst>
            <c:ext xmlns:c16="http://schemas.microsoft.com/office/drawing/2014/chart" uri="{C3380CC4-5D6E-409C-BE32-E72D297353CC}">
              <c16:uniqueId val="{00000000-018B-481D-8212-4DEDF52C6BDB}"/>
            </c:ext>
          </c:extLst>
        </c:ser>
        <c:dLbls>
          <c:showLegendKey val="0"/>
          <c:showVal val="0"/>
          <c:showCatName val="0"/>
          <c:showSerName val="0"/>
          <c:showPercent val="0"/>
          <c:showBubbleSize val="0"/>
        </c:dLbls>
        <c:smooth val="0"/>
        <c:axId val="323692703"/>
        <c:axId val="323694143"/>
      </c:lineChart>
      <c:catAx>
        <c:axId val="32369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23694143"/>
        <c:crosses val="autoZero"/>
        <c:auto val="1"/>
        <c:lblAlgn val="ctr"/>
        <c:lblOffset val="100"/>
        <c:noMultiLvlLbl val="0"/>
      </c:catAx>
      <c:valAx>
        <c:axId val="323694143"/>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2369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accent1"/>
              </a:solidFill>
              <a:round/>
            </a:ln>
            <a:effectLst/>
          </c:spPr>
          <c:marker>
            <c:symbol val="none"/>
          </c:marker>
          <c:cat>
            <c:numRef>
              <c:f>'Fund Price'!$Z$3:$Z$33</c:f>
              <c:numCache>
                <c:formatCode>m/d/yyyy</c:formatCode>
                <c:ptCount val="31"/>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numCache>
            </c:numRef>
          </c:cat>
          <c:val>
            <c:numRef>
              <c:f>'Fund Price'!$AA$3:$AA$33</c:f>
              <c:numCache>
                <c:formatCode>General</c:formatCode>
                <c:ptCount val="31"/>
                <c:pt idx="0">
                  <c:v>1693.21</c:v>
                </c:pt>
                <c:pt idx="1">
                  <c:v>1693.45</c:v>
                </c:pt>
                <c:pt idx="2">
                  <c:v>1693.68</c:v>
                </c:pt>
                <c:pt idx="3">
                  <c:v>1693.91</c:v>
                </c:pt>
                <c:pt idx="4">
                  <c:v>1694.15</c:v>
                </c:pt>
                <c:pt idx="5">
                  <c:v>1694.38</c:v>
                </c:pt>
                <c:pt idx="6">
                  <c:v>1694.45</c:v>
                </c:pt>
                <c:pt idx="7">
                  <c:v>1694.54</c:v>
                </c:pt>
                <c:pt idx="8">
                  <c:v>1694.62</c:v>
                </c:pt>
                <c:pt idx="9">
                  <c:v>1694.7</c:v>
                </c:pt>
                <c:pt idx="10">
                  <c:v>1694.79</c:v>
                </c:pt>
                <c:pt idx="11">
                  <c:v>1694.87</c:v>
                </c:pt>
                <c:pt idx="12">
                  <c:v>1694.95</c:v>
                </c:pt>
                <c:pt idx="13">
                  <c:v>1695.02</c:v>
                </c:pt>
                <c:pt idx="14">
                  <c:v>1695.1</c:v>
                </c:pt>
                <c:pt idx="15">
                  <c:v>1695.17</c:v>
                </c:pt>
                <c:pt idx="16">
                  <c:v>1695.24</c:v>
                </c:pt>
                <c:pt idx="17">
                  <c:v>1695.31</c:v>
                </c:pt>
                <c:pt idx="18">
                  <c:v>1695.39</c:v>
                </c:pt>
                <c:pt idx="19">
                  <c:v>1695.44</c:v>
                </c:pt>
                <c:pt idx="20">
                  <c:v>1695.52</c:v>
                </c:pt>
                <c:pt idx="21">
                  <c:v>1695.67</c:v>
                </c:pt>
                <c:pt idx="22">
                  <c:v>1695.75</c:v>
                </c:pt>
                <c:pt idx="23">
                  <c:v>1695.97</c:v>
                </c:pt>
                <c:pt idx="24">
                  <c:v>1696.18</c:v>
                </c:pt>
                <c:pt idx="25">
                  <c:v>1696.4</c:v>
                </c:pt>
                <c:pt idx="26">
                  <c:v>1696.61</c:v>
                </c:pt>
                <c:pt idx="27">
                  <c:v>1696.83</c:v>
                </c:pt>
                <c:pt idx="28">
                  <c:v>1697.02</c:v>
                </c:pt>
                <c:pt idx="29">
                  <c:v>1697.15</c:v>
                </c:pt>
                <c:pt idx="30">
                  <c:v>1697.27</c:v>
                </c:pt>
              </c:numCache>
            </c:numRef>
          </c:val>
          <c:smooth val="0"/>
          <c:extLst>
            <c:ext xmlns:c16="http://schemas.microsoft.com/office/drawing/2014/chart" uri="{C3380CC4-5D6E-409C-BE32-E72D297353CC}">
              <c16:uniqueId val="{00000000-5514-448E-8ED2-3FF0C396F6B4}"/>
            </c:ext>
          </c:extLst>
        </c:ser>
        <c:dLbls>
          <c:showLegendKey val="0"/>
          <c:showVal val="0"/>
          <c:showCatName val="0"/>
          <c:showSerName val="0"/>
          <c:showPercent val="0"/>
          <c:showBubbleSize val="0"/>
        </c:dLbls>
        <c:smooth val="0"/>
        <c:axId val="379510527"/>
        <c:axId val="379507167"/>
      </c:lineChart>
      <c:dateAx>
        <c:axId val="379510527"/>
        <c:scaling>
          <c:orientation val="minMax"/>
        </c:scaling>
        <c:delete val="0"/>
        <c:axPos val="b"/>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379507167"/>
        <c:crosses val="autoZero"/>
        <c:auto val="1"/>
        <c:lblOffset val="100"/>
        <c:baseTimeUnit val="days"/>
        <c:majorUnit val="8"/>
        <c:majorTimeUnit val="days"/>
      </c:dateAx>
      <c:valAx>
        <c:axId val="379507167"/>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379510527"/>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58382887093731E-2"/>
          <c:y val="0.12931714775926645"/>
          <c:w val="0.87297247080897122"/>
          <c:h val="0.72466173043993287"/>
        </c:manualLayout>
      </c:layout>
      <c:barChart>
        <c:barDir val="col"/>
        <c:grouping val="clustered"/>
        <c:varyColors val="0"/>
        <c:ser>
          <c:idx val="0"/>
          <c:order val="0"/>
          <c:tx>
            <c:strRef>
              <c:f>'Halal Fund'!$B$26</c:f>
              <c:strCache>
                <c:ptCount val="1"/>
                <c:pt idx="0">
                  <c:v>Total Return </c:v>
                </c:pt>
              </c:strCache>
            </c:strRef>
          </c:tx>
          <c:spPr>
            <a:solidFill>
              <a:srgbClr val="002E5A"/>
            </a:solidFill>
            <a:ln>
              <a:noFill/>
            </a:ln>
            <a:effectLst/>
          </c:spPr>
          <c:invertIfNegative val="0"/>
          <c:dLbls>
            <c:dLbl>
              <c:idx val="0"/>
              <c:tx>
                <c:rich>
                  <a:bodyPr/>
                  <a:lstStyle/>
                  <a:p>
                    <a:r>
                      <a:rPr lang="en-US"/>
                      <a:t>6.55%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DF-4C4A-AF59-485B36ACE363}"/>
                </c:ext>
              </c:extLst>
            </c:dLbl>
            <c:dLbl>
              <c:idx val="5"/>
              <c:tx>
                <c:rich>
                  <a:bodyPr/>
                  <a:lstStyle/>
                  <a:p>
                    <a:r>
                      <a:rPr lang="en-US"/>
                      <a:t>79.70%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DF-4C4A-AF59-485B36ACE363}"/>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'Halal Fund'!$A$27:$A$32</c:f>
              <c:strCache>
                <c:ptCount val="6"/>
                <c:pt idx="0">
                  <c:v>Year to Date 2025</c:v>
                </c:pt>
                <c:pt idx="1">
                  <c:v>Full Year 2024</c:v>
                </c:pt>
                <c:pt idx="2">
                  <c:v>Full Year 2023</c:v>
                </c:pt>
                <c:pt idx="3">
                  <c:v>Full Year 2022</c:v>
                </c:pt>
                <c:pt idx="4">
                  <c:v>Full Year 2021</c:v>
                </c:pt>
                <c:pt idx="5">
                  <c:v>Inception to date</c:v>
                </c:pt>
              </c:strCache>
            </c:strRef>
          </c:cat>
          <c:val>
            <c:numRef>
              <c:f>'Halal Fund'!$B$27:$B$32</c:f>
              <c:numCache>
                <c:formatCode>0.00%</c:formatCode>
                <c:ptCount val="6"/>
                <c:pt idx="0">
                  <c:v>5.3809158709137828E-2</c:v>
                </c:pt>
                <c:pt idx="1">
                  <c:v>0.15229999999999999</c:v>
                </c:pt>
                <c:pt idx="2">
                  <c:v>0.1273</c:v>
                </c:pt>
                <c:pt idx="3">
                  <c:v>0.10349999999999999</c:v>
                </c:pt>
                <c:pt idx="4">
                  <c:v>5.5E-2</c:v>
                </c:pt>
                <c:pt idx="5">
                  <c:v>0.77733060424455913</c:v>
                </c:pt>
              </c:numCache>
            </c:numRef>
          </c:val>
          <c:extLst>
            <c:ext xmlns:c16="http://schemas.microsoft.com/office/drawing/2014/chart" uri="{C3380CC4-5D6E-409C-BE32-E72D297353CC}">
              <c16:uniqueId val="{00000000-258F-4B20-8B25-27990899D80E}"/>
            </c:ext>
          </c:extLst>
        </c:ser>
        <c:ser>
          <c:idx val="1"/>
          <c:order val="1"/>
          <c:tx>
            <c:strRef>
              <c:f>'Halal Fund'!$C$26</c:f>
              <c:strCache>
                <c:ptCount val="1"/>
                <c:pt idx="0">
                  <c:v>Benchmark</c:v>
                </c:pt>
              </c:strCache>
            </c:strRef>
          </c:tx>
          <c:spPr>
            <a:solidFill>
              <a:srgbClr val="D2D7DB"/>
            </a:solidFill>
            <a:ln>
              <a:noFill/>
            </a:ln>
            <a:effectLst/>
          </c:spPr>
          <c:invertIfNegative val="0"/>
          <c:dLbls>
            <c:dLbl>
              <c:idx val="0"/>
              <c:layout>
                <c:manualLayout>
                  <c:x val="0"/>
                  <c:y val="-6.4621224401381433E-2"/>
                </c:manualLayout>
              </c:layout>
              <c:tx>
                <c:rich>
                  <a:bodyPr/>
                  <a:lstStyle/>
                  <a:p>
                    <a:r>
                      <a:rPr lang="en-US"/>
                      <a:t>11.72%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8F-4B20-8B25-27990899D80E}"/>
                </c:ext>
              </c:extLst>
            </c:dLbl>
            <c:dLbl>
              <c:idx val="1"/>
              <c:layout>
                <c:manualLayout>
                  <c:x val="3.5226669751080584E-3"/>
                  <c:y val="-0.12783566928989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8F-4B20-8B25-27990899D80E}"/>
                </c:ext>
              </c:extLst>
            </c:dLbl>
            <c:dLbl>
              <c:idx val="2"/>
              <c:layout>
                <c:manualLayout>
                  <c:x val="7.0453339502160525E-3"/>
                  <c:y val="-0.12115289219406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8F-4B20-8B25-27990899D80E}"/>
                </c:ext>
              </c:extLst>
            </c:dLbl>
            <c:dLbl>
              <c:idx val="3"/>
              <c:layout>
                <c:manualLayout>
                  <c:x val="1.0568000925324176E-2"/>
                  <c:y val="-9.2185567369503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8F-4B20-8B25-27990899D80E}"/>
                </c:ext>
              </c:extLst>
            </c:dLbl>
            <c:dLbl>
              <c:idx val="4"/>
              <c:layout>
                <c:manualLayout>
                  <c:x val="8.1871349893652509E-2"/>
                  <c:y val="0.103453718207413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8F-4B20-8B25-27990899D80E}"/>
                </c:ext>
              </c:extLst>
            </c:dLbl>
            <c:dLbl>
              <c:idx val="5"/>
              <c:layout>
                <c:manualLayout>
                  <c:x val="1.6083055056511069E-2"/>
                  <c:y val="-4.0467770377123659E-2"/>
                </c:manualLayout>
              </c:layout>
              <c:tx>
                <c:rich>
                  <a:bodyPr/>
                  <a:lstStyle/>
                  <a:p>
                    <a:r>
                      <a:rPr lang="en-US"/>
                      <a:t>41.31%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58F-4B20-8B25-27990899D80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'Halal Fund'!$A$27:$A$32</c:f>
              <c:strCache>
                <c:ptCount val="6"/>
                <c:pt idx="0">
                  <c:v>Year to Date 2025</c:v>
                </c:pt>
                <c:pt idx="1">
                  <c:v>Full Year 2024</c:v>
                </c:pt>
                <c:pt idx="2">
                  <c:v>Full Year 2023</c:v>
                </c:pt>
                <c:pt idx="3">
                  <c:v>Full Year 2022</c:v>
                </c:pt>
                <c:pt idx="4">
                  <c:v>Full Year 2021</c:v>
                </c:pt>
                <c:pt idx="5">
                  <c:v>Inception to date</c:v>
                </c:pt>
              </c:strCache>
            </c:strRef>
          </c:cat>
          <c:val>
            <c:numRef>
              <c:f>'Halal Fund'!$C$27:$C$32</c:f>
              <c:numCache>
                <c:formatCode>0.00%</c:formatCode>
                <c:ptCount val="6"/>
                <c:pt idx="0">
                  <c:v>9.8921275146495152E-2</c:v>
                </c:pt>
                <c:pt idx="1">
                  <c:v>2.5600000000000001E-2</c:v>
                </c:pt>
                <c:pt idx="2">
                  <c:v>8.8800000000000004E-2</c:v>
                </c:pt>
                <c:pt idx="3">
                  <c:v>9.8599999999999993E-2</c:v>
                </c:pt>
                <c:pt idx="4">
                  <c:v>-0.1043</c:v>
                </c:pt>
                <c:pt idx="5">
                  <c:v>0.38992371756439925</c:v>
                </c:pt>
              </c:numCache>
            </c:numRef>
          </c:val>
          <c:extLst>
            <c:ext xmlns:c16="http://schemas.microsoft.com/office/drawing/2014/chart" uri="{C3380CC4-5D6E-409C-BE32-E72D297353CC}">
              <c16:uniqueId val="{00000003-258F-4B20-8B25-27990899D80E}"/>
            </c:ext>
          </c:extLst>
        </c:ser>
        <c:dLbls>
          <c:showLegendKey val="0"/>
          <c:showVal val="0"/>
          <c:showCatName val="0"/>
          <c:showSerName val="0"/>
          <c:showPercent val="0"/>
          <c:showBubbleSize val="0"/>
        </c:dLbls>
        <c:gapWidth val="242"/>
        <c:axId val="319697736"/>
        <c:axId val="319704792"/>
      </c:barChart>
      <c:catAx>
        <c:axId val="319697736"/>
        <c:scaling>
          <c:orientation val="minMax"/>
        </c:scaling>
        <c:delete val="0"/>
        <c:axPos val="b"/>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19704792"/>
        <c:crosses val="autoZero"/>
        <c:auto val="1"/>
        <c:lblAlgn val="ctr"/>
        <c:lblOffset val="1000"/>
        <c:noMultiLvlLbl val="0"/>
      </c:catAx>
      <c:valAx>
        <c:axId val="319704792"/>
        <c:scaling>
          <c:orientation val="minMax"/>
        </c:scaling>
        <c:delete val="1"/>
        <c:axPos val="l"/>
        <c:numFmt formatCode="0.0%" sourceLinked="0"/>
        <c:majorTickMark val="in"/>
        <c:minorTickMark val="none"/>
        <c:tickLblPos val="nextTo"/>
        <c:crossAx val="319697736"/>
        <c:crosses val="autoZero"/>
        <c:crossBetween val="between"/>
        <c:majorUnit val="0.2"/>
      </c:valAx>
      <c:spPr>
        <a:noFill/>
        <a:ln>
          <a:noFill/>
        </a:ln>
        <a:effectLst/>
      </c:spPr>
    </c:plotArea>
    <c:legend>
      <c:legendPos val="b"/>
      <c:layout>
        <c:manualLayout>
          <c:xMode val="edge"/>
          <c:yMode val="edge"/>
          <c:x val="0.32213732163342018"/>
          <c:y val="3.928084731582069E-2"/>
          <c:w val="0.31358841665470849"/>
          <c:h val="7.274140473721635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335"/>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0"/>
        <c:ser>
          <c:idx val="0"/>
          <c:order val="0"/>
          <c:spPr>
            <a:solidFill>
              <a:srgbClr val="F0BD2D"/>
            </a:solidFill>
            <a:ln w="25400">
              <a:solidFill>
                <a:schemeClr val="lt1"/>
              </a:solidFill>
            </a:ln>
            <a:effectLst/>
            <a:sp3d contourW="25400">
              <a:contourClr>
                <a:schemeClr val="lt1"/>
              </a:contourClr>
            </a:sp3d>
          </c:spPr>
          <c:dPt>
            <c:idx val="0"/>
            <c:bubble3D val="0"/>
            <c:spPr>
              <a:solidFill>
                <a:srgbClr val="07315B"/>
              </a:solidFill>
              <a:ln w="25400">
                <a:solidFill>
                  <a:schemeClr val="lt1"/>
                </a:solidFill>
              </a:ln>
              <a:effectLst/>
              <a:sp3d contourW="25400">
                <a:contourClr>
                  <a:schemeClr val="lt1"/>
                </a:contourClr>
              </a:sp3d>
            </c:spPr>
            <c:extLst>
              <c:ext xmlns:c16="http://schemas.microsoft.com/office/drawing/2014/chart" uri="{C3380CC4-5D6E-409C-BE32-E72D297353CC}">
                <c16:uniqueId val="{00000001-3CA5-4F22-8DA3-D448080D6BBD}"/>
              </c:ext>
            </c:extLst>
          </c:dPt>
          <c:dPt>
            <c:idx val="1"/>
            <c:bubble3D val="0"/>
            <c:spPr>
              <a:solidFill>
                <a:srgbClr val="587C9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CA5-4F22-8DA3-D448080D6BBD}"/>
              </c:ext>
            </c:extLst>
          </c:dPt>
          <c:dPt>
            <c:idx val="2"/>
            <c:bubble3D val="0"/>
            <c:extLst>
              <c:ext xmlns:c16="http://schemas.microsoft.com/office/drawing/2014/chart" uri="{C3380CC4-5D6E-409C-BE32-E72D297353CC}">
                <c16:uniqueId val="{00000005-3CA5-4F22-8DA3-D448080D6BBD}"/>
              </c:ext>
            </c:extLst>
          </c:dPt>
          <c:dLbls>
            <c:dLbl>
              <c:idx val="0"/>
              <c:tx>
                <c:rich>
                  <a:bodyPr/>
                  <a:lstStyle/>
                  <a:p>
                    <a:fld id="{C14D3799-87F0-402C-8855-28F189669142}" type="CATEGORYNAME">
                      <a:rPr lang="en-US"/>
                      <a:pPr/>
                      <a:t>[CATEGORY NAME]</a:t>
                    </a:fld>
                    <a:r>
                      <a:rPr lang="en-US" baseline="0"/>
                      <a:t>
65%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A5-4F22-8DA3-D448080D6BBD}"/>
                </c:ext>
              </c:extLst>
            </c:dLbl>
            <c:dLbl>
              <c:idx val="1"/>
              <c:tx>
                <c:rich>
                  <a:bodyPr/>
                  <a:lstStyle/>
                  <a:p>
                    <a:fld id="{DAAC9A27-D23B-457D-BACA-258327F54E73}" type="CATEGORYNAME">
                      <a:rPr lang="en-US"/>
                      <a:pPr/>
                      <a:t>[CATEGORY NAME]</a:t>
                    </a:fld>
                    <a:r>
                      <a:rPr lang="en-US" baseline="0"/>
                      <a:t>
14%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A5-4F22-8DA3-D448080D6BBD}"/>
                </c:ext>
              </c:extLst>
            </c:dLbl>
            <c:dLbl>
              <c:idx val="2"/>
              <c:layout>
                <c:manualLayout>
                  <c:x val="0.14920696380842299"/>
                  <c:y val="0.11264707296203355"/>
                </c:manualLayout>
              </c:layout>
              <c:tx>
                <c:rich>
                  <a:bodyPr/>
                  <a:lstStyle/>
                  <a:p>
                    <a:fld id="{21E1AB60-E32A-4322-99E2-2F3B05335889}" type="CATEGORYNAME">
                      <a:rPr lang="en-US"/>
                      <a:pPr/>
                      <a:t>[CATEGORY NAME]</a:t>
                    </a:fld>
                    <a:r>
                      <a:rPr lang="en-US" baseline="0"/>
                      <a:t>
21%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A5-4F22-8DA3-D448080D6BB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Eurobond!$A$13:$A$15</c:f>
              <c:strCache>
                <c:ptCount val="3"/>
                <c:pt idx="0">
                  <c:v>Nigerian Sovereign Eurobonds</c:v>
                </c:pt>
                <c:pt idx="1">
                  <c:v>Nigerian Corporate Eurobonds</c:v>
                </c:pt>
                <c:pt idx="2">
                  <c:v>Money Market Instruments</c:v>
                </c:pt>
              </c:strCache>
            </c:strRef>
          </c:cat>
          <c:val>
            <c:numRef>
              <c:f>Eurobond!$B$13:$B$15</c:f>
              <c:numCache>
                <c:formatCode>0.00%</c:formatCode>
                <c:ptCount val="3"/>
                <c:pt idx="0">
                  <c:v>0.60709999999999997</c:v>
                </c:pt>
                <c:pt idx="1">
                  <c:v>0.16550000000000001</c:v>
                </c:pt>
                <c:pt idx="2">
                  <c:v>0.22740000000000002</c:v>
                </c:pt>
              </c:numCache>
            </c:numRef>
          </c:val>
          <c:extLst>
            <c:ext xmlns:c16="http://schemas.microsoft.com/office/drawing/2014/chart" uri="{C3380CC4-5D6E-409C-BE32-E72D297353CC}">
              <c16:uniqueId val="{00000006-3CA5-4F22-8DA3-D448080D6BBD}"/>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rgbClr val="07315B"/>
              </a:solidFill>
              <a:round/>
            </a:ln>
            <a:effectLst/>
          </c:spPr>
          <c:marker>
            <c:symbol val="none"/>
          </c:marker>
          <c:cat>
            <c:numRef>
              <c:f>'Fund Price'!$AG$3:$AG$61</c:f>
              <c:numCache>
                <c:formatCode>m/d/yyyy</c:formatCode>
                <c:ptCount val="59"/>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numCache>
            </c:numRef>
          </c:cat>
          <c:val>
            <c:numRef>
              <c:f>'Fund Price'!$AH$3:$AH$61</c:f>
              <c:numCache>
                <c:formatCode>_(* #,##0.00_);_(* \(#,##0.00\);_(* "-"??_);_(@_)</c:formatCode>
                <c:ptCount val="59"/>
                <c:pt idx="0">
                  <c:v>186.33804074057832</c:v>
                </c:pt>
                <c:pt idx="1">
                  <c:v>177.59817036569447</c:v>
                </c:pt>
                <c:pt idx="2">
                  <c:v>177.670985818274</c:v>
                </c:pt>
                <c:pt idx="3">
                  <c:v>177.70900225798289</c:v>
                </c:pt>
                <c:pt idx="4">
                  <c:v>177.74701669780376</c:v>
                </c:pt>
                <c:pt idx="5">
                  <c:v>177.96131774058139</c:v>
                </c:pt>
                <c:pt idx="6">
                  <c:v>178.5059348501787</c:v>
                </c:pt>
                <c:pt idx="7">
                  <c:v>178.40085114748567</c:v>
                </c:pt>
                <c:pt idx="8">
                  <c:v>178.20130612424165</c:v>
                </c:pt>
                <c:pt idx="9">
                  <c:v>178.2368620084529</c:v>
                </c:pt>
                <c:pt idx="10">
                  <c:v>178.27923201079278</c:v>
                </c:pt>
                <c:pt idx="11">
                  <c:v>178.31721645317887</c:v>
                </c:pt>
                <c:pt idx="12">
                  <c:v>178.51049246960622</c:v>
                </c:pt>
                <c:pt idx="13">
                  <c:v>179.26265521208717</c:v>
                </c:pt>
                <c:pt idx="14">
                  <c:v>179.4464443421972</c:v>
                </c:pt>
                <c:pt idx="15">
                  <c:v>179.23958612208406</c:v>
                </c:pt>
                <c:pt idx="16">
                  <c:v>182.20920698846405</c:v>
                </c:pt>
                <c:pt idx="17">
                  <c:v>182.24698469108043</c:v>
                </c:pt>
                <c:pt idx="18">
                  <c:v>182.28476040636772</c:v>
                </c:pt>
                <c:pt idx="19">
                  <c:v>181.54170438100581</c:v>
                </c:pt>
                <c:pt idx="20">
                  <c:v>181.20458618562452</c:v>
                </c:pt>
                <c:pt idx="21">
                  <c:v>181.09857435722566</c:v>
                </c:pt>
                <c:pt idx="22">
                  <c:v>181.29484147553472</c:v>
                </c:pt>
                <c:pt idx="23">
                  <c:v>181.37095096457429</c:v>
                </c:pt>
                <c:pt idx="24">
                  <c:v>181.40913822002719</c:v>
                </c:pt>
                <c:pt idx="25">
                  <c:v>181.44732346660618</c:v>
                </c:pt>
                <c:pt idx="26">
                  <c:v>181.54721768237371</c:v>
                </c:pt>
                <c:pt idx="27">
                  <c:v>181.56372620995182</c:v>
                </c:pt>
                <c:pt idx="28">
                  <c:v>181.68271609083709</c:v>
                </c:pt>
                <c:pt idx="29">
                  <c:v>181.61760539687597</c:v>
                </c:pt>
                <c:pt idx="30">
                  <c:v>182.14922773180353</c:v>
                </c:pt>
                <c:pt idx="31">
                  <c:v>182.14466414850438</c:v>
                </c:pt>
                <c:pt idx="32">
                  <c:v>182.1825761817031</c:v>
                </c:pt>
                <c:pt idx="33">
                  <c:v>182.0950057030023</c:v>
                </c:pt>
                <c:pt idx="34">
                  <c:v>182.13036143264105</c:v>
                </c:pt>
                <c:pt idx="35">
                  <c:v>182.33847603141888</c:v>
                </c:pt>
                <c:pt idx="36">
                  <c:v>182.35336384868219</c:v>
                </c:pt>
                <c:pt idx="37">
                  <c:v>182.32778025262189</c:v>
                </c:pt>
                <c:pt idx="38">
                  <c:v>182.36590118049122</c:v>
                </c:pt>
                <c:pt idx="39">
                  <c:v>182.40402010297575</c:v>
                </c:pt>
                <c:pt idx="40">
                  <c:v>181.98659055442769</c:v>
                </c:pt>
                <c:pt idx="41">
                  <c:v>181.97657814320823</c:v>
                </c:pt>
                <c:pt idx="42">
                  <c:v>182.04623841658344</c:v>
                </c:pt>
                <c:pt idx="43">
                  <c:v>184.02613659841498</c:v>
                </c:pt>
                <c:pt idx="44">
                  <c:v>185.58379309172503</c:v>
                </c:pt>
                <c:pt idx="45">
                  <c:v>185.62194019109853</c:v>
                </c:pt>
                <c:pt idx="46">
                  <c:v>185.65301224261475</c:v>
                </c:pt>
                <c:pt idx="47">
                  <c:v>184.64876416241276</c:v>
                </c:pt>
                <c:pt idx="48">
                  <c:v>178.95637416060728</c:v>
                </c:pt>
                <c:pt idx="49">
                  <c:v>179.27156696659711</c:v>
                </c:pt>
                <c:pt idx="50">
                  <c:v>179.36464771303355</c:v>
                </c:pt>
                <c:pt idx="51">
                  <c:v>179.48380102466098</c:v>
                </c:pt>
                <c:pt idx="52">
                  <c:v>179.52093826409563</c:v>
                </c:pt>
                <c:pt idx="53">
                  <c:v>179.55115952249619</c:v>
                </c:pt>
                <c:pt idx="54">
                  <c:v>179.63941773713816</c:v>
                </c:pt>
                <c:pt idx="55">
                  <c:v>179.68273399705666</c:v>
                </c:pt>
                <c:pt idx="56">
                  <c:v>180.68750848336455</c:v>
                </c:pt>
                <c:pt idx="57">
                  <c:v>180.57369167789844</c:v>
                </c:pt>
                <c:pt idx="58">
                  <c:v>180.76021178633363</c:v>
                </c:pt>
              </c:numCache>
            </c:numRef>
          </c:val>
          <c:smooth val="0"/>
          <c:extLst>
            <c:ext xmlns:c16="http://schemas.microsoft.com/office/drawing/2014/chart" uri="{C3380CC4-5D6E-409C-BE32-E72D297353CC}">
              <c16:uniqueId val="{00000000-CD63-4919-B3E3-A94AB75E1073}"/>
            </c:ext>
          </c:extLst>
        </c:ser>
        <c:dLbls>
          <c:showLegendKey val="0"/>
          <c:showVal val="0"/>
          <c:showCatName val="0"/>
          <c:showSerName val="0"/>
          <c:showPercent val="0"/>
          <c:showBubbleSize val="0"/>
        </c:dLbls>
        <c:smooth val="0"/>
        <c:axId val="1181396143"/>
        <c:axId val="1181399983"/>
      </c:lineChart>
      <c:dateAx>
        <c:axId val="1181396143"/>
        <c:scaling>
          <c:orientation val="minMax"/>
        </c:scaling>
        <c:delete val="0"/>
        <c:axPos val="b"/>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181399983"/>
        <c:crosses val="autoZero"/>
        <c:auto val="1"/>
        <c:lblOffset val="100"/>
        <c:baseTimeUnit val="days"/>
        <c:majorUnit val="12"/>
        <c:majorTimeUnit val="days"/>
      </c:dateAx>
      <c:valAx>
        <c:axId val="1181399983"/>
        <c:scaling>
          <c:orientation val="minMax"/>
        </c:scaling>
        <c:delete val="0"/>
        <c:axPos val="l"/>
        <c:numFmt formatCode="_(* #,##0.00_);_(* \(#,##0.00\);_(* &quot;-&quot;??_);_(@_)"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181396143"/>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Eurobond!$B$22</c:f>
              <c:strCache>
                <c:ptCount val="1"/>
                <c:pt idx="0">
                  <c:v>Total Return </c:v>
                </c:pt>
              </c:strCache>
            </c:strRef>
          </c:tx>
          <c:spPr>
            <a:solidFill>
              <a:srgbClr val="002E5A"/>
            </a:solidFill>
            <a:ln>
              <a:noFill/>
            </a:ln>
            <a:effectLst/>
          </c:spPr>
          <c:invertIfNegative val="0"/>
          <c:dLbls>
            <c:dLbl>
              <c:idx val="0"/>
              <c:tx>
                <c:rich>
                  <a:bodyPr/>
                  <a:lstStyle/>
                  <a:p>
                    <a:r>
                      <a:rPr lang="en-US"/>
                      <a:t>3.05%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84-4973-9F14-51D1E9D321CB}"/>
                </c:ext>
              </c:extLst>
            </c:dLbl>
            <c:dLbl>
              <c:idx val="4"/>
              <c:layout>
                <c:manualLayout>
                  <c:x val="-2.0611914173287772E-2"/>
                  <c:y val="-5.2309548964003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53-48B7-AC51-F4A99F8E237B}"/>
                </c:ext>
              </c:extLst>
            </c:dLbl>
            <c:dLbl>
              <c:idx val="5"/>
              <c:layout>
                <c:manualLayout>
                  <c:x val="-2.7777777777777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53-48B7-AC51-F4A99F8E237B}"/>
                </c:ext>
              </c:extLst>
            </c:dLbl>
            <c:dLbl>
              <c:idx val="6"/>
              <c:layout>
                <c:manualLayout>
                  <c:x val="-2.3832525762863984E-2"/>
                  <c:y val="4.2094770898591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53-48B7-AC51-F4A99F8E237B}"/>
                </c:ext>
              </c:extLst>
            </c:dLbl>
            <c:dLbl>
              <c:idx val="7"/>
              <c:layout>
                <c:manualLayout>
                  <c:x val="-5.1529785433220374E-3"/>
                  <c:y val="5.2309548964003206E-3"/>
                </c:manualLayout>
              </c:layout>
              <c:tx>
                <c:rich>
                  <a:bodyPr/>
                  <a:lstStyle/>
                  <a:p>
                    <a:r>
                      <a:rPr lang="en-US"/>
                      <a:t>142.88%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053-48B7-AC51-F4A99F8E237B}"/>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Eurobond!$A$23:$A$30</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Eurobond!$B$23:$B$30</c:f>
              <c:numCache>
                <c:formatCode>0.00%</c:formatCode>
                <c:ptCount val="8"/>
                <c:pt idx="0">
                  <c:v>2.5397578922383035E-2</c:v>
                </c:pt>
                <c:pt idx="1">
                  <c:v>7.8899999999999998E-2</c:v>
                </c:pt>
                <c:pt idx="2">
                  <c:v>6.9500000000000006E-2</c:v>
                </c:pt>
                <c:pt idx="3">
                  <c:v>5.04E-2</c:v>
                </c:pt>
                <c:pt idx="4">
                  <c:v>5.21E-2</c:v>
                </c:pt>
                <c:pt idx="5">
                  <c:v>7.2999999999999995E-2</c:v>
                </c:pt>
                <c:pt idx="6">
                  <c:v>0.10349999999999999</c:v>
                </c:pt>
                <c:pt idx="7">
                  <c:v>1.4168014114584011</c:v>
                </c:pt>
              </c:numCache>
            </c:numRef>
          </c:val>
          <c:extLst>
            <c:ext xmlns:c16="http://schemas.microsoft.com/office/drawing/2014/chart" uri="{C3380CC4-5D6E-409C-BE32-E72D297353CC}">
              <c16:uniqueId val="{00000004-5053-48B7-AC51-F4A99F8E237B}"/>
            </c:ext>
          </c:extLst>
        </c:ser>
        <c:ser>
          <c:idx val="1"/>
          <c:order val="1"/>
          <c:tx>
            <c:strRef>
              <c:f>Eurobond!$C$22</c:f>
              <c:strCache>
                <c:ptCount val="1"/>
                <c:pt idx="0">
                  <c:v>Benchmark</c:v>
                </c:pt>
              </c:strCache>
            </c:strRef>
          </c:tx>
          <c:spPr>
            <a:solidFill>
              <a:srgbClr val="D2D7DB"/>
            </a:solidFill>
            <a:ln>
              <a:noFill/>
            </a:ln>
            <a:effectLst/>
          </c:spPr>
          <c:invertIfNegative val="0"/>
          <c:dLbls>
            <c:dLbl>
              <c:idx val="0"/>
              <c:layout>
                <c:manualLayout>
                  <c:x val="0"/>
                  <c:y val="-0.14960914820393298"/>
                </c:manualLayout>
              </c:layout>
              <c:tx>
                <c:rich>
                  <a:bodyPr/>
                  <a:lstStyle/>
                  <a:p>
                    <a:r>
                      <a:rPr lang="en-US"/>
                      <a:t>3.96%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053-48B7-AC51-F4A99F8E237B}"/>
                </c:ext>
              </c:extLst>
            </c:dLbl>
            <c:dLbl>
              <c:idx val="1"/>
              <c:layout>
                <c:manualLayout>
                  <c:x val="0"/>
                  <c:y val="-0.144479078974312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53-48B7-AC51-F4A99F8E237B}"/>
                </c:ext>
              </c:extLst>
            </c:dLbl>
            <c:dLbl>
              <c:idx val="2"/>
              <c:layout>
                <c:manualLayout>
                  <c:x val="2.0781812244157542E-2"/>
                  <c:y val="-8.25594289747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53-48B7-AC51-F4A99F8E237B}"/>
                </c:ext>
              </c:extLst>
            </c:dLbl>
            <c:dLbl>
              <c:idx val="4"/>
              <c:layout>
                <c:manualLayout>
                  <c:x val="0"/>
                  <c:y val="-6.8799524145653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53-48B7-AC51-F4A99F8E237B}"/>
                </c:ext>
              </c:extLst>
            </c:dLbl>
            <c:dLbl>
              <c:idx val="5"/>
              <c:layout>
                <c:manualLayout>
                  <c:x val="-2.9688303205940431E-3"/>
                  <c:y val="-8.25594289747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53-48B7-AC51-F4A99F8E237B}"/>
                </c:ext>
              </c:extLst>
            </c:dLbl>
            <c:dLbl>
              <c:idx val="6"/>
              <c:layout>
                <c:manualLayout>
                  <c:x val="1.4049981457392171E-2"/>
                  <c:y val="-3.0662045303364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53-48B7-AC51-F4A99F8E237B}"/>
                </c:ext>
              </c:extLst>
            </c:dLbl>
            <c:dLbl>
              <c:idx val="7"/>
              <c:layout>
                <c:manualLayout>
                  <c:x val="3.3494360531592625E-2"/>
                  <c:y val="-1.0461909792800641E-2"/>
                </c:manualLayout>
              </c:layout>
              <c:tx>
                <c:rich>
                  <a:bodyPr/>
                  <a:lstStyle/>
                  <a:p>
                    <a:r>
                      <a:rPr lang="en-US"/>
                      <a:t>43.12%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053-48B7-AC51-F4A99F8E237B}"/>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Eurobond!$A$23:$A$30</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Eurobond!$C$23:$C$30</c:f>
              <c:numCache>
                <c:formatCode>0.00%</c:formatCode>
                <c:ptCount val="8"/>
                <c:pt idx="0">
                  <c:v>8.3196702761374423E-3</c:v>
                </c:pt>
                <c:pt idx="1">
                  <c:v>8.4699999999999998E-2</c:v>
                </c:pt>
                <c:pt idx="2">
                  <c:v>5.3454326986107824E-2</c:v>
                </c:pt>
                <c:pt idx="3">
                  <c:v>-2.7E-2</c:v>
                </c:pt>
                <c:pt idx="4">
                  <c:v>1.9199999999999998E-2</c:v>
                </c:pt>
                <c:pt idx="5">
                  <c:v>7.5999999999999998E-2</c:v>
                </c:pt>
                <c:pt idx="6">
                  <c:v>0.12909999999999999</c:v>
                </c:pt>
                <c:pt idx="7">
                  <c:v>0.38816319296689494</c:v>
                </c:pt>
              </c:numCache>
            </c:numRef>
          </c:val>
          <c:extLst>
            <c:ext xmlns:c16="http://schemas.microsoft.com/office/drawing/2014/chart" uri="{C3380CC4-5D6E-409C-BE32-E72D297353CC}">
              <c16:uniqueId val="{00000007-5053-48B7-AC51-F4A99F8E237B}"/>
            </c:ext>
          </c:extLst>
        </c:ser>
        <c:dLbls>
          <c:showLegendKey val="0"/>
          <c:showVal val="0"/>
          <c:showCatName val="0"/>
          <c:showSerName val="0"/>
          <c:showPercent val="0"/>
          <c:showBubbleSize val="0"/>
        </c:dLbls>
        <c:gapWidth val="219"/>
        <c:axId val="319702440"/>
        <c:axId val="319700088"/>
      </c:barChart>
      <c:catAx>
        <c:axId val="319702440"/>
        <c:scaling>
          <c:orientation val="minMax"/>
        </c:scaling>
        <c:delete val="0"/>
        <c:axPos val="b"/>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19700088"/>
        <c:crosses val="autoZero"/>
        <c:auto val="1"/>
        <c:lblAlgn val="ctr"/>
        <c:lblOffset val="600"/>
        <c:noMultiLvlLbl val="0"/>
      </c:catAx>
      <c:valAx>
        <c:axId val="319700088"/>
        <c:scaling>
          <c:orientation val="minMax"/>
        </c:scaling>
        <c:delete val="1"/>
        <c:axPos val="l"/>
        <c:numFmt formatCode="0.00%" sourceLinked="1"/>
        <c:majorTickMark val="in"/>
        <c:minorTickMark val="none"/>
        <c:tickLblPos val="nextTo"/>
        <c:crossAx val="319702440"/>
        <c:crosses val="autoZero"/>
        <c:crossBetween val="between"/>
        <c:majorUnit val="0.4"/>
      </c:valAx>
      <c:spPr>
        <a:noFill/>
        <a:ln>
          <a:noFill/>
        </a:ln>
        <a:effectLst/>
      </c:spPr>
    </c:plotArea>
    <c:legend>
      <c:legendPos val="b"/>
      <c:layout>
        <c:manualLayout>
          <c:xMode val="edge"/>
          <c:yMode val="edge"/>
          <c:x val="0.23629844386606491"/>
          <c:y val="4.2799180208759079E-2"/>
          <c:w val="0.42419530194708938"/>
          <c:h val="7.884255071179908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accent1"/>
              </a:solidFill>
              <a:round/>
            </a:ln>
            <a:effectLst/>
          </c:spPr>
          <c:marker>
            <c:symbol val="none"/>
          </c:marker>
          <c:cat>
            <c:numRef>
              <c:f>'Fund Price'!$AP$3:$AP$33</c:f>
              <c:numCache>
                <c:formatCode>m/d/yyyy</c:formatCode>
                <c:ptCount val="31"/>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numCache>
            </c:numRef>
          </c:cat>
          <c:val>
            <c:numRef>
              <c:f>'Fund Price'!$AQ$3:$AQ$33</c:f>
              <c:numCache>
                <c:formatCode>0.00</c:formatCode>
                <c:ptCount val="31"/>
                <c:pt idx="0">
                  <c:v>118.73</c:v>
                </c:pt>
                <c:pt idx="1">
                  <c:v>118.76</c:v>
                </c:pt>
                <c:pt idx="2">
                  <c:v>118.79</c:v>
                </c:pt>
                <c:pt idx="3">
                  <c:v>118.82</c:v>
                </c:pt>
                <c:pt idx="4">
                  <c:v>118.85</c:v>
                </c:pt>
                <c:pt idx="5">
                  <c:v>118.87</c:v>
                </c:pt>
                <c:pt idx="6">
                  <c:v>118.9</c:v>
                </c:pt>
                <c:pt idx="7">
                  <c:v>118.93</c:v>
                </c:pt>
                <c:pt idx="8">
                  <c:v>118.96</c:v>
                </c:pt>
                <c:pt idx="9">
                  <c:v>118.99</c:v>
                </c:pt>
                <c:pt idx="10">
                  <c:v>119.02</c:v>
                </c:pt>
                <c:pt idx="11">
                  <c:v>119.05</c:v>
                </c:pt>
                <c:pt idx="12">
                  <c:v>119.08</c:v>
                </c:pt>
                <c:pt idx="13">
                  <c:v>119.1</c:v>
                </c:pt>
                <c:pt idx="14">
                  <c:v>119.13</c:v>
                </c:pt>
                <c:pt idx="15">
                  <c:v>119.16</c:v>
                </c:pt>
                <c:pt idx="16">
                  <c:v>119.19</c:v>
                </c:pt>
                <c:pt idx="17">
                  <c:v>119.22</c:v>
                </c:pt>
                <c:pt idx="18">
                  <c:v>119.25</c:v>
                </c:pt>
                <c:pt idx="19">
                  <c:v>119.27</c:v>
                </c:pt>
                <c:pt idx="20">
                  <c:v>119.3</c:v>
                </c:pt>
                <c:pt idx="21">
                  <c:v>119.33</c:v>
                </c:pt>
                <c:pt idx="22">
                  <c:v>119.36</c:v>
                </c:pt>
                <c:pt idx="23">
                  <c:v>119.39</c:v>
                </c:pt>
                <c:pt idx="24">
                  <c:v>119.42</c:v>
                </c:pt>
                <c:pt idx="25">
                  <c:v>119.45</c:v>
                </c:pt>
                <c:pt idx="26">
                  <c:v>119.47</c:v>
                </c:pt>
                <c:pt idx="27">
                  <c:v>119.5</c:v>
                </c:pt>
                <c:pt idx="28">
                  <c:v>119.53</c:v>
                </c:pt>
                <c:pt idx="29">
                  <c:v>119.56</c:v>
                </c:pt>
                <c:pt idx="30">
                  <c:v>119.59</c:v>
                </c:pt>
              </c:numCache>
            </c:numRef>
          </c:val>
          <c:smooth val="0"/>
          <c:extLst>
            <c:ext xmlns:c16="http://schemas.microsoft.com/office/drawing/2014/chart" uri="{C3380CC4-5D6E-409C-BE32-E72D297353CC}">
              <c16:uniqueId val="{00000000-D44C-4697-928F-DBC37E0D916A}"/>
            </c:ext>
          </c:extLst>
        </c:ser>
        <c:dLbls>
          <c:showLegendKey val="0"/>
          <c:showVal val="0"/>
          <c:showCatName val="0"/>
          <c:showSerName val="0"/>
          <c:showPercent val="0"/>
          <c:showBubbleSize val="0"/>
        </c:dLbls>
        <c:smooth val="0"/>
        <c:axId val="453175376"/>
        <c:axId val="453171536"/>
      </c:lineChart>
      <c:dateAx>
        <c:axId val="453175376"/>
        <c:scaling>
          <c:orientation val="minMax"/>
        </c:scaling>
        <c:delete val="0"/>
        <c:axPos val="b"/>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453171536"/>
        <c:crosses val="autoZero"/>
        <c:auto val="1"/>
        <c:lblOffset val="100"/>
        <c:baseTimeUnit val="days"/>
        <c:majorUnit val="9"/>
        <c:majorTimeUnit val="days"/>
      </c:dateAx>
      <c:valAx>
        <c:axId val="453171536"/>
        <c:scaling>
          <c:orientation val="minMax"/>
        </c:scaling>
        <c:delete val="0"/>
        <c:axPos val="l"/>
        <c:numFmt formatCode="0.0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45317537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2E5A"/>
              </a:solidFill>
              <a:ln>
                <a:noFill/>
              </a:ln>
              <a:effectLst/>
              <a:sp3d/>
            </c:spPr>
            <c:extLst>
              <c:ext xmlns:c16="http://schemas.microsoft.com/office/drawing/2014/chart" uri="{C3380CC4-5D6E-409C-BE32-E72D297353CC}">
                <c16:uniqueId val="{00000001-8AF3-4CB9-A02D-8D17A7A588BD}"/>
              </c:ext>
            </c:extLst>
          </c:dPt>
          <c:dPt>
            <c:idx val="1"/>
            <c:bubble3D val="0"/>
            <c:spPr>
              <a:solidFill>
                <a:srgbClr val="D2D7DB"/>
              </a:solidFill>
              <a:ln>
                <a:noFill/>
              </a:ln>
              <a:effectLst/>
              <a:sp3d/>
            </c:spPr>
            <c:extLst>
              <c:ext xmlns:c16="http://schemas.microsoft.com/office/drawing/2014/chart" uri="{C3380CC4-5D6E-409C-BE32-E72D297353CC}">
                <c16:uniqueId val="{00000003-8AF3-4CB9-A02D-8D17A7A588BD}"/>
              </c:ext>
            </c:extLst>
          </c:dPt>
          <c:dPt>
            <c:idx val="2"/>
            <c:bubble3D val="0"/>
            <c:spPr>
              <a:solidFill>
                <a:schemeClr val="accent3"/>
              </a:solidFill>
              <a:ln>
                <a:noFill/>
              </a:ln>
              <a:effectLst/>
              <a:sp3d/>
            </c:spPr>
            <c:extLst>
              <c:ext xmlns:c16="http://schemas.microsoft.com/office/drawing/2014/chart" uri="{C3380CC4-5D6E-409C-BE32-E72D297353CC}">
                <c16:uniqueId val="{00000005-8AF3-4CB9-A02D-8D17A7A588BD}"/>
              </c:ext>
            </c:extLst>
          </c:dPt>
          <c:dPt>
            <c:idx val="3"/>
            <c:bubble3D val="0"/>
            <c:spPr>
              <a:solidFill>
                <a:srgbClr val="F0BD2D"/>
              </a:solidFill>
              <a:ln>
                <a:noFill/>
              </a:ln>
              <a:effectLst/>
              <a:sp3d/>
            </c:spPr>
            <c:extLst>
              <c:ext xmlns:c16="http://schemas.microsoft.com/office/drawing/2014/chart" uri="{C3380CC4-5D6E-409C-BE32-E72D297353CC}">
                <c16:uniqueId val="{00000007-8AF3-4CB9-A02D-8D17A7A588BD}"/>
              </c:ext>
            </c:extLst>
          </c:dPt>
          <c:dLbls>
            <c:dLbl>
              <c:idx val="0"/>
              <c:tx>
                <c:rich>
                  <a:bodyPr/>
                  <a:lstStyle/>
                  <a:p>
                    <a:fld id="{B976FA8B-0AD5-4CBE-8AB3-01C9B53502B4}" type="CATEGORYNAME">
                      <a:rPr lang="en-US"/>
                      <a:pPr/>
                      <a:t>[CATEGORY NAME]</a:t>
                    </a:fld>
                    <a:r>
                      <a:rPr lang="en-US" baseline="0"/>
                      <a:t>
68%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F3-4CB9-A02D-8D17A7A588BD}"/>
                </c:ext>
              </c:extLst>
            </c:dLbl>
            <c:dLbl>
              <c:idx val="1"/>
              <c:tx>
                <c:rich>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fld id="{EB794A01-2384-4CC0-9C07-DFAEAC23D648}" type="CATEGORYNAME">
                      <a:rPr lang="en-US"/>
                      <a:pPr>
                        <a:defRPr>
                          <a:solidFill>
                            <a:schemeClr val="tx1"/>
                          </a:solidFill>
                        </a:defRPr>
                      </a:pPr>
                      <a:t>[CATEGORY NAME]</a:t>
                    </a:fld>
                    <a:r>
                      <a:rPr lang="en-US" baseline="0"/>
                      <a:t>
10%</a:t>
                    </a:r>
                  </a:p>
                </c:rich>
              </c:tx>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AF3-4CB9-A02D-8D17A7A588BD}"/>
                </c:ext>
              </c:extLst>
            </c:dLbl>
            <c:dLbl>
              <c:idx val="2"/>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5-8AF3-4CB9-A02D-8D17A7A588BD}"/>
                </c:ext>
              </c:extLst>
            </c:dLbl>
            <c:dLbl>
              <c:idx val="3"/>
              <c:tx>
                <c:rich>
                  <a:bodyPr/>
                  <a:lstStyle/>
                  <a:p>
                    <a:fld id="{21175487-FF1A-4994-B433-C5C7C003F531}" type="CATEGORYNAME">
                      <a:rPr lang="en-US"/>
                      <a:pPr/>
                      <a:t>[CATEGORY NAME]</a:t>
                    </a:fld>
                    <a:r>
                      <a:rPr lang="en-US" baseline="0"/>
                      <a:t>
21%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AF3-4CB9-A02D-8D17A7A588BD}"/>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'Specialized Dollar'!$A$10:$A$13</c:f>
              <c:strCache>
                <c:ptCount val="4"/>
                <c:pt idx="0">
                  <c:v>Sovereign Eurobonds</c:v>
                </c:pt>
                <c:pt idx="1">
                  <c:v>Non-Nigerian Sovereign Eurobonds</c:v>
                </c:pt>
                <c:pt idx="2">
                  <c:v>US Treasuries </c:v>
                </c:pt>
                <c:pt idx="3">
                  <c:v>Money Market Instrument</c:v>
                </c:pt>
              </c:strCache>
            </c:strRef>
          </c:cat>
          <c:val>
            <c:numRef>
              <c:f>'Specialized Dollar'!$B$10:$B$13</c:f>
              <c:numCache>
                <c:formatCode>0.00%</c:formatCode>
                <c:ptCount val="4"/>
                <c:pt idx="0">
                  <c:v>0.58140000000000003</c:v>
                </c:pt>
                <c:pt idx="1">
                  <c:v>0.12039999999999999</c:v>
                </c:pt>
                <c:pt idx="2">
                  <c:v>7.4000000000000003E-3</c:v>
                </c:pt>
                <c:pt idx="3">
                  <c:v>0.29079999999999995</c:v>
                </c:pt>
              </c:numCache>
            </c:numRef>
          </c:val>
          <c:extLst>
            <c:ext xmlns:c16="http://schemas.microsoft.com/office/drawing/2014/chart" uri="{C3380CC4-5D6E-409C-BE32-E72D297353CC}">
              <c16:uniqueId val="{00000008-8AF3-4CB9-A02D-8D17A7A588BD}"/>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sz="70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58382887093731E-2"/>
          <c:y val="0.12931714775926645"/>
          <c:w val="0.87297247080897122"/>
          <c:h val="0.79190504568220699"/>
        </c:manualLayout>
      </c:layout>
      <c:barChart>
        <c:barDir val="col"/>
        <c:grouping val="clustered"/>
        <c:varyColors val="0"/>
        <c:ser>
          <c:idx val="0"/>
          <c:order val="0"/>
          <c:tx>
            <c:strRef>
              <c:f>'Specialized Dollar'!$B$25</c:f>
              <c:strCache>
                <c:ptCount val="1"/>
                <c:pt idx="0">
                  <c:v>Total Return</c:v>
                </c:pt>
              </c:strCache>
            </c:strRef>
          </c:tx>
          <c:spPr>
            <a:solidFill>
              <a:srgbClr val="002E5A"/>
            </a:solidFill>
            <a:ln>
              <a:noFill/>
            </a:ln>
            <a:effectLst/>
          </c:spPr>
          <c:invertIfNegative val="0"/>
          <c:dLbls>
            <c:dLbl>
              <c:idx val="0"/>
              <c:tx>
                <c:rich>
                  <a:bodyPr/>
                  <a:lstStyle/>
                  <a:p>
                    <a:r>
                      <a:rPr lang="en-US"/>
                      <a:t>3.39%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3C1-4803-AF92-112BF8ABCA8C}"/>
                </c:ext>
              </c:extLst>
            </c:dLbl>
            <c:dLbl>
              <c:idx val="4"/>
              <c:layout>
                <c:manualLayout>
                  <c:x val="-9.9009875260551803E-3"/>
                  <c:y val="0"/>
                </c:manualLayout>
              </c:layout>
              <c:tx>
                <c:rich>
                  <a:bodyPr/>
                  <a:lstStyle/>
                  <a:p>
                    <a:r>
                      <a:rPr lang="en-US"/>
                      <a:t>29.49%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B19-428E-86E6-B0BAA43F6F60}"/>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'Specialized Dollar'!$A$26:$A$30</c:f>
              <c:strCache>
                <c:ptCount val="5"/>
                <c:pt idx="0">
                  <c:v>Year to Date 2025</c:v>
                </c:pt>
                <c:pt idx="1">
                  <c:v>Full Year 2024</c:v>
                </c:pt>
                <c:pt idx="2">
                  <c:v>Full Year 2023</c:v>
                </c:pt>
                <c:pt idx="3">
                  <c:v>Aug - Dec 2022</c:v>
                </c:pt>
                <c:pt idx="4">
                  <c:v>Inception to date</c:v>
                </c:pt>
              </c:strCache>
            </c:strRef>
          </c:cat>
          <c:val>
            <c:numRef>
              <c:f>'Specialized Dollar'!$B$26:$B$30</c:f>
              <c:numCache>
                <c:formatCode>0.00%</c:formatCode>
                <c:ptCount val="5"/>
                <c:pt idx="0">
                  <c:v>2.6951907689716226E-2</c:v>
                </c:pt>
                <c:pt idx="1">
                  <c:v>9.3899999999999997E-2</c:v>
                </c:pt>
                <c:pt idx="2">
                  <c:v>0.1021</c:v>
                </c:pt>
                <c:pt idx="3">
                  <c:v>3.8899999999999997E-2</c:v>
                </c:pt>
                <c:pt idx="4">
                  <c:v>0.28624137917193337</c:v>
                </c:pt>
              </c:numCache>
            </c:numRef>
          </c:val>
          <c:extLst>
            <c:ext xmlns:c16="http://schemas.microsoft.com/office/drawing/2014/chart" uri="{C3380CC4-5D6E-409C-BE32-E72D297353CC}">
              <c16:uniqueId val="{00000000-7B19-428E-86E6-B0BAA43F6F60}"/>
            </c:ext>
          </c:extLst>
        </c:ser>
        <c:ser>
          <c:idx val="1"/>
          <c:order val="1"/>
          <c:tx>
            <c:strRef>
              <c:f>'Specialized Dollar'!$C$25</c:f>
              <c:strCache>
                <c:ptCount val="1"/>
                <c:pt idx="0">
                  <c:v>Benchmark</c:v>
                </c:pt>
              </c:strCache>
            </c:strRef>
          </c:tx>
          <c:spPr>
            <a:solidFill>
              <a:srgbClr val="D2D7DB"/>
            </a:solidFill>
            <a:ln>
              <a:noFill/>
            </a:ln>
            <a:effectLst/>
          </c:spPr>
          <c:invertIfNegative val="0"/>
          <c:dLbls>
            <c:dLbl>
              <c:idx val="0"/>
              <c:layout>
                <c:manualLayout>
                  <c:x val="7.7422218103875015E-3"/>
                  <c:y val="-8.4865566408976301E-2"/>
                </c:manualLayout>
              </c:layout>
              <c:tx>
                <c:rich>
                  <a:bodyPr/>
                  <a:lstStyle/>
                  <a:p>
                    <a:r>
                      <a:rPr lang="en-US"/>
                      <a:t>3.96%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B19-428E-86E6-B0BAA43F6F60}"/>
                </c:ext>
              </c:extLst>
            </c:dLbl>
            <c:dLbl>
              <c:idx val="1"/>
              <c:layout>
                <c:manualLayout>
                  <c:x val="1.5484443620774955E-2"/>
                  <c:y val="-8.486556640897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19-428E-86E6-B0BAA43F6F60}"/>
                </c:ext>
              </c:extLst>
            </c:dLbl>
            <c:dLbl>
              <c:idx val="2"/>
              <c:layout>
                <c:manualLayout>
                  <c:x val="1.8065184224237502E-2"/>
                  <c:y val="-0.113154088545301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19-428E-86E6-B0BAA43F6F60}"/>
                </c:ext>
              </c:extLst>
            </c:dLbl>
            <c:dLbl>
              <c:idx val="3"/>
              <c:layout>
                <c:manualLayout>
                  <c:x val="7.9230338606760486E-2"/>
                  <c:y val="0.12500691558237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19-428E-86E6-B0BAA43F6F60}"/>
                </c:ext>
              </c:extLst>
            </c:dLbl>
            <c:dLbl>
              <c:idx val="4"/>
              <c:layout>
                <c:manualLayout>
                  <c:x val="1.5484443620775003E-2"/>
                  <c:y val="-9.4295073787751468E-2"/>
                </c:manualLayout>
              </c:layout>
              <c:tx>
                <c:rich>
                  <a:bodyPr/>
                  <a:lstStyle/>
                  <a:p>
                    <a:r>
                      <a:rPr lang="en-US"/>
                      <a:t>15.60%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B19-428E-86E6-B0BAA43F6F60}"/>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'Specialized Dollar'!$A$26:$A$30</c:f>
              <c:strCache>
                <c:ptCount val="5"/>
                <c:pt idx="0">
                  <c:v>Year to Date 2025</c:v>
                </c:pt>
                <c:pt idx="1">
                  <c:v>Full Year 2024</c:v>
                </c:pt>
                <c:pt idx="2">
                  <c:v>Full Year 2023</c:v>
                </c:pt>
                <c:pt idx="3">
                  <c:v>Aug - Dec 2022</c:v>
                </c:pt>
                <c:pt idx="4">
                  <c:v>Inception to date</c:v>
                </c:pt>
              </c:strCache>
            </c:strRef>
          </c:cat>
          <c:val>
            <c:numRef>
              <c:f>'Specialized Dollar'!$C$26:$C$30</c:f>
              <c:numCache>
                <c:formatCode>0.00%</c:formatCode>
                <c:ptCount val="5"/>
                <c:pt idx="0">
                  <c:v>8.3196702761374423E-3</c:v>
                </c:pt>
                <c:pt idx="1">
                  <c:v>8.48E-2</c:v>
                </c:pt>
                <c:pt idx="2">
                  <c:v>5.3499999999999999E-2</c:v>
                </c:pt>
                <c:pt idx="3">
                  <c:v>-2.7E-2</c:v>
                </c:pt>
                <c:pt idx="4">
                  <c:v>0.1212315150708394</c:v>
                </c:pt>
              </c:numCache>
            </c:numRef>
          </c:val>
          <c:extLst>
            <c:ext xmlns:c16="http://schemas.microsoft.com/office/drawing/2014/chart" uri="{C3380CC4-5D6E-409C-BE32-E72D297353CC}">
              <c16:uniqueId val="{00000002-7B19-428E-86E6-B0BAA43F6F60}"/>
            </c:ext>
          </c:extLst>
        </c:ser>
        <c:dLbls>
          <c:showLegendKey val="0"/>
          <c:showVal val="0"/>
          <c:showCatName val="0"/>
          <c:showSerName val="0"/>
          <c:showPercent val="0"/>
          <c:showBubbleSize val="0"/>
        </c:dLbls>
        <c:gapWidth val="242"/>
        <c:axId val="319697736"/>
        <c:axId val="319704792"/>
      </c:barChart>
      <c:catAx>
        <c:axId val="319697736"/>
        <c:scaling>
          <c:orientation val="minMax"/>
        </c:scaling>
        <c:delete val="0"/>
        <c:axPos val="b"/>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19704792"/>
        <c:crosses val="autoZero"/>
        <c:auto val="1"/>
        <c:lblAlgn val="ctr"/>
        <c:lblOffset val="1000"/>
        <c:noMultiLvlLbl val="0"/>
      </c:catAx>
      <c:valAx>
        <c:axId val="319704792"/>
        <c:scaling>
          <c:orientation val="minMax"/>
        </c:scaling>
        <c:delete val="1"/>
        <c:axPos val="l"/>
        <c:numFmt formatCode="0.0%" sourceLinked="0"/>
        <c:majorTickMark val="in"/>
        <c:minorTickMark val="none"/>
        <c:tickLblPos val="nextTo"/>
        <c:crossAx val="319697736"/>
        <c:crosses val="autoZero"/>
        <c:crossBetween val="between"/>
        <c:majorUnit val="4.0000000000000008E-2"/>
      </c:valAx>
      <c:spPr>
        <a:noFill/>
        <a:ln>
          <a:noFill/>
        </a:ln>
        <a:effectLst/>
      </c:spPr>
    </c:plotArea>
    <c:legend>
      <c:legendPos val="b"/>
      <c:layout>
        <c:manualLayout>
          <c:xMode val="edge"/>
          <c:yMode val="edge"/>
          <c:x val="0.32213732163342018"/>
          <c:y val="3.928084731582069E-2"/>
          <c:w val="0.31358841665470849"/>
          <c:h val="7.2741404737216353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'Fund Price'!$B$2</c:f>
              <c:strCache>
                <c:ptCount val="1"/>
                <c:pt idx="0">
                  <c:v>BalF</c:v>
                </c:pt>
              </c:strCache>
            </c:strRef>
          </c:tx>
          <c:spPr>
            <a:ln w="12700" cap="rnd">
              <a:solidFill>
                <a:schemeClr val="accent1"/>
              </a:solidFill>
              <a:round/>
            </a:ln>
            <a:effectLst/>
          </c:spPr>
          <c:marker>
            <c:symbol val="none"/>
          </c:marker>
          <c:cat>
            <c:numRef>
              <c:f>'Fund Price'!$A$3:$A$61</c:f>
              <c:numCache>
                <c:formatCode>m/d/yyyy</c:formatCode>
                <c:ptCount val="59"/>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numCache>
            </c:numRef>
          </c:cat>
          <c:val>
            <c:numRef>
              <c:f>'Fund Price'!$B$3:$B$61</c:f>
              <c:numCache>
                <c:formatCode>General</c:formatCode>
                <c:ptCount val="59"/>
                <c:pt idx="0">
                  <c:v>326.7052815338684</c:v>
                </c:pt>
                <c:pt idx="1">
                  <c:v>327.44151315508674</c:v>
                </c:pt>
                <c:pt idx="2">
                  <c:v>328.0485112828751</c:v>
                </c:pt>
                <c:pt idx="3">
                  <c:v>328.12610899746693</c:v>
                </c:pt>
                <c:pt idx="4">
                  <c:v>328.20370262996306</c:v>
                </c:pt>
                <c:pt idx="5">
                  <c:v>328.32495232451225</c:v>
                </c:pt>
                <c:pt idx="6">
                  <c:v>327.89010804705521</c:v>
                </c:pt>
                <c:pt idx="7">
                  <c:v>328.19388637084381</c:v>
                </c:pt>
                <c:pt idx="8">
                  <c:v>330.18546342613917</c:v>
                </c:pt>
                <c:pt idx="9">
                  <c:v>330.60987322934909</c:v>
                </c:pt>
                <c:pt idx="10">
                  <c:v>330.68972085722424</c:v>
                </c:pt>
                <c:pt idx="11">
                  <c:v>330.76956428464518</c:v>
                </c:pt>
                <c:pt idx="12">
                  <c:v>331.3986040897949</c:v>
                </c:pt>
                <c:pt idx="13">
                  <c:v>329.68341719723924</c:v>
                </c:pt>
                <c:pt idx="14">
                  <c:v>329.05753000968866</c:v>
                </c:pt>
                <c:pt idx="15">
                  <c:v>329.60419769818844</c:v>
                </c:pt>
                <c:pt idx="16">
                  <c:v>329.84297231928298</c:v>
                </c:pt>
                <c:pt idx="17">
                  <c:v>329.62935745313536</c:v>
                </c:pt>
                <c:pt idx="18">
                  <c:v>329.70924510014856</c:v>
                </c:pt>
                <c:pt idx="19">
                  <c:v>330.52634948630373</c:v>
                </c:pt>
                <c:pt idx="20">
                  <c:v>331.0702574618112</c:v>
                </c:pt>
                <c:pt idx="21">
                  <c:v>330.98890291632608</c:v>
                </c:pt>
                <c:pt idx="22">
                  <c:v>331.37456344692623</c:v>
                </c:pt>
                <c:pt idx="23">
                  <c:v>332.60664641175009</c:v>
                </c:pt>
                <c:pt idx="24">
                  <c:v>332.68639663387751</c:v>
                </c:pt>
                <c:pt idx="25">
                  <c:v>332.76614266067463</c:v>
                </c:pt>
                <c:pt idx="26">
                  <c:v>335.97734326628114</c:v>
                </c:pt>
                <c:pt idx="27">
                  <c:v>336.34313172000003</c:v>
                </c:pt>
                <c:pt idx="28">
                  <c:v>336.57653668617223</c:v>
                </c:pt>
                <c:pt idx="29">
                  <c:v>336.71298816432244</c:v>
                </c:pt>
                <c:pt idx="30">
                  <c:v>336.09267094834524</c:v>
                </c:pt>
                <c:pt idx="31">
                  <c:v>333.73342006163415</c:v>
                </c:pt>
                <c:pt idx="32">
                  <c:v>333.81392996581991</c:v>
                </c:pt>
                <c:pt idx="33">
                  <c:v>336.36061574797213</c:v>
                </c:pt>
                <c:pt idx="34">
                  <c:v>337.35421297492064</c:v>
                </c:pt>
                <c:pt idx="35">
                  <c:v>338.49889165448906</c:v>
                </c:pt>
                <c:pt idx="36">
                  <c:v>338.86222780355104</c:v>
                </c:pt>
                <c:pt idx="37">
                  <c:v>341.1296271960403</c:v>
                </c:pt>
                <c:pt idx="38">
                  <c:v>341.20948082775107</c:v>
                </c:pt>
                <c:pt idx="39">
                  <c:v>341.28933025869185</c:v>
                </c:pt>
                <c:pt idx="40">
                  <c:v>341.81485934720882</c:v>
                </c:pt>
                <c:pt idx="41">
                  <c:v>342.28878967946332</c:v>
                </c:pt>
                <c:pt idx="42">
                  <c:v>343.98258270921843</c:v>
                </c:pt>
                <c:pt idx="43">
                  <c:v>344.92992470730428</c:v>
                </c:pt>
                <c:pt idx="44">
                  <c:v>343.51979531095191</c:v>
                </c:pt>
                <c:pt idx="45">
                  <c:v>343.59976469419377</c:v>
                </c:pt>
                <c:pt idx="46">
                  <c:v>343.67972987057652</c:v>
                </c:pt>
                <c:pt idx="47">
                  <c:v>343.40914544282401</c:v>
                </c:pt>
                <c:pt idx="48">
                  <c:v>342.91581989852784</c:v>
                </c:pt>
                <c:pt idx="49">
                  <c:v>344.41068968036774</c:v>
                </c:pt>
                <c:pt idx="50">
                  <c:v>344.5007306416112</c:v>
                </c:pt>
                <c:pt idx="51">
                  <c:v>344.2601113251506</c:v>
                </c:pt>
                <c:pt idx="52">
                  <c:v>346.99078088889081</c:v>
                </c:pt>
                <c:pt idx="53">
                  <c:v>344.37735405362656</c:v>
                </c:pt>
                <c:pt idx="54">
                  <c:v>343.8434890360802</c:v>
                </c:pt>
                <c:pt idx="55">
                  <c:v>344.06078425445691</c:v>
                </c:pt>
                <c:pt idx="56">
                  <c:v>344.46237030314478</c:v>
                </c:pt>
                <c:pt idx="57">
                  <c:v>343.4050925211323</c:v>
                </c:pt>
                <c:pt idx="58">
                  <c:v>344.3132986473716</c:v>
                </c:pt>
              </c:numCache>
            </c:numRef>
          </c:val>
          <c:smooth val="1"/>
          <c:extLst>
            <c:ext xmlns:c16="http://schemas.microsoft.com/office/drawing/2014/chart" uri="{C3380CC4-5D6E-409C-BE32-E72D297353CC}">
              <c16:uniqueId val="{00000000-EC96-44CA-9F7A-656A05F575E6}"/>
            </c:ext>
          </c:extLst>
        </c:ser>
        <c:dLbls>
          <c:showLegendKey val="0"/>
          <c:showVal val="0"/>
          <c:showCatName val="0"/>
          <c:showSerName val="0"/>
          <c:showPercent val="0"/>
          <c:showBubbleSize val="0"/>
        </c:dLbls>
        <c:smooth val="0"/>
        <c:axId val="1840994495"/>
        <c:axId val="1840994975"/>
      </c:lineChart>
      <c:dateAx>
        <c:axId val="1840994495"/>
        <c:scaling>
          <c:orientation val="minMax"/>
        </c:scaling>
        <c:delete val="0"/>
        <c:axPos val="b"/>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40994975"/>
        <c:crosses val="autoZero"/>
        <c:auto val="1"/>
        <c:lblOffset val="100"/>
        <c:baseTimeUnit val="days"/>
        <c:majorUnit val="10"/>
        <c:majorTimeUnit val="days"/>
      </c:dateAx>
      <c:valAx>
        <c:axId val="1840994975"/>
        <c:scaling>
          <c:orientation val="minMax"/>
        </c:scaling>
        <c:delete val="0"/>
        <c:axPos val="l"/>
        <c:numFmt formatCode="General" sourceLinked="1"/>
        <c:majorTickMark val="none"/>
        <c:minorTickMark val="none"/>
        <c:tickLblPos val="nextTo"/>
        <c:spPr>
          <a:noFill/>
          <a:ln w="6350" cap="flat" cmpd="sng" algn="ctr">
            <a:solidFill>
              <a:schemeClr val="accent2"/>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40994495"/>
        <c:crosses val="autoZero"/>
        <c:crossBetween val="between"/>
        <c:majorUnit val="7"/>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'Balanced Fund'!$B$10</c:f>
              <c:strCache>
                <c:ptCount val="1"/>
                <c:pt idx="0">
                  <c:v>Weights from Portfolio Summary</c:v>
                </c:pt>
              </c:strCache>
            </c:strRef>
          </c:tx>
          <c:spPr>
            <a:solidFill>
              <a:schemeClr val="lt1"/>
            </a:solidFill>
            <a:ln w="19050">
              <a:noFill/>
            </a:ln>
            <a:effectLst/>
          </c:spPr>
          <c:dPt>
            <c:idx val="0"/>
            <c:bubble3D val="0"/>
            <c:spPr>
              <a:solidFill>
                <a:srgbClr val="F0BD2D"/>
              </a:solidFill>
              <a:ln w="19050">
                <a:noFill/>
              </a:ln>
              <a:effectLst/>
            </c:spPr>
            <c:extLst>
              <c:ext xmlns:c16="http://schemas.microsoft.com/office/drawing/2014/chart" uri="{C3380CC4-5D6E-409C-BE32-E72D297353CC}">
                <c16:uniqueId val="{00000001-63CA-4B1E-8E45-50653CFB789B}"/>
              </c:ext>
            </c:extLst>
          </c:dPt>
          <c:dPt>
            <c:idx val="1"/>
            <c:bubble3D val="0"/>
            <c:spPr>
              <a:solidFill>
                <a:srgbClr val="587C92"/>
              </a:solidFill>
              <a:ln w="19050">
                <a:noFill/>
              </a:ln>
              <a:effectLst/>
            </c:spPr>
            <c:extLst>
              <c:ext xmlns:c16="http://schemas.microsoft.com/office/drawing/2014/chart" uri="{C3380CC4-5D6E-409C-BE32-E72D297353CC}">
                <c16:uniqueId val="{00000003-63CA-4B1E-8E45-50653CFB789B}"/>
              </c:ext>
            </c:extLst>
          </c:dPt>
          <c:dPt>
            <c:idx val="2"/>
            <c:bubble3D val="0"/>
            <c:spPr>
              <a:solidFill>
                <a:srgbClr val="002E5A"/>
              </a:solidFill>
              <a:ln w="19050">
                <a:noFill/>
              </a:ln>
              <a:effectLst/>
            </c:spPr>
            <c:extLst>
              <c:ext xmlns:c16="http://schemas.microsoft.com/office/drawing/2014/chart" uri="{C3380CC4-5D6E-409C-BE32-E72D297353CC}">
                <c16:uniqueId val="{00000005-63CA-4B1E-8E45-50653CFB789B}"/>
              </c:ext>
            </c:extLst>
          </c:dPt>
          <c:dLbls>
            <c:dLbl>
              <c:idx val="0"/>
              <c:layout>
                <c:manualLayout>
                  <c:x val="-0.18068073843710714"/>
                  <c:y val="0.19754952997861741"/>
                </c:manualLayout>
              </c:layout>
              <c:tx>
                <c:rich>
                  <a:bodyPr/>
                  <a:lstStyle/>
                  <a:p>
                    <a:fld id="{46E334BA-F624-42D8-9972-AB231D8A8250}" type="CATEGORYNAME">
                      <a:rPr lang="en-US"/>
                      <a:pPr/>
                      <a:t>[CATEGORY NAME]</a:t>
                    </a:fld>
                    <a:r>
                      <a:rPr lang="en-US" baseline="0"/>
                      <a:t>
30%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CA-4B1E-8E45-50653CFB789B}"/>
                </c:ext>
              </c:extLst>
            </c:dLbl>
            <c:dLbl>
              <c:idx val="1"/>
              <c:layout>
                <c:manualLayout>
                  <c:x val="-0.1343619400516112"/>
                  <c:y val="-0.2237753904108998"/>
                </c:manualLayout>
              </c:layout>
              <c:tx>
                <c:rich>
                  <a:bodyPr/>
                  <a:lstStyle/>
                  <a:p>
                    <a:fld id="{A5CA6BC9-8281-430F-9789-1514B5B93728}" type="CATEGORYNAME">
                      <a:rPr lang="en-US" smtClean="0"/>
                      <a:pPr/>
                      <a:t>[CATEGORY NAME]</a:t>
                    </a:fld>
                    <a:r>
                      <a:rPr lang="en-US" baseline="0"/>
                      <a:t>
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CA-4B1E-8E45-50653CFB789B}"/>
                </c:ext>
              </c:extLst>
            </c:dLbl>
            <c:dLbl>
              <c:idx val="2"/>
              <c:layout>
                <c:manualLayout>
                  <c:x val="0.1781409382650698"/>
                  <c:y val="1.2487053773066116E-2"/>
                </c:manualLayout>
              </c:layout>
              <c:tx>
                <c:rich>
                  <a:bodyPr/>
                  <a:lstStyle/>
                  <a:p>
                    <a:fld id="{C4510B9E-F1F6-4568-85D0-BCE214BA0D52}" type="CATEGORYNAME">
                      <a:rPr lang="en-US"/>
                      <a:pPr/>
                      <a:t>[CATEGORY NAME]</a:t>
                    </a:fld>
                    <a:r>
                      <a:rPr lang="en-US" baseline="0"/>
                      <a:t>
50%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CA-4B1E-8E45-50653CFB789B}"/>
                </c:ext>
              </c:extLst>
            </c:dLbl>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'Balanced Fund'!$A$11:$A$13</c:f>
              <c:strCache>
                <c:ptCount val="3"/>
                <c:pt idx="0">
                  <c:v>Money Market </c:v>
                </c:pt>
                <c:pt idx="1">
                  <c:v>Bonds</c:v>
                </c:pt>
                <c:pt idx="2">
                  <c:v>Equities</c:v>
                </c:pt>
              </c:strCache>
            </c:strRef>
          </c:cat>
          <c:val>
            <c:numRef>
              <c:f>'Balanced Fund'!$B$11:$B$13</c:f>
              <c:numCache>
                <c:formatCode>0.00%</c:formatCode>
                <c:ptCount val="3"/>
                <c:pt idx="0">
                  <c:v>0.26739999999999992</c:v>
                </c:pt>
                <c:pt idx="1">
                  <c:v>0.2656</c:v>
                </c:pt>
                <c:pt idx="2">
                  <c:v>0.46700000000000003</c:v>
                </c:pt>
              </c:numCache>
            </c:numRef>
          </c:val>
          <c:extLst>
            <c:ext xmlns:c16="http://schemas.microsoft.com/office/drawing/2014/chart" uri="{C3380CC4-5D6E-409C-BE32-E72D297353CC}">
              <c16:uniqueId val="{00000006-63CA-4B1E-8E45-50653CFB789B}"/>
            </c:ext>
          </c:extLst>
        </c:ser>
        <c:ser>
          <c:idx val="0"/>
          <c:order val="1"/>
          <c:tx>
            <c:strRef>
              <c:f>'Balanced Fund'!$B$10</c:f>
              <c:strCache>
                <c:ptCount val="1"/>
                <c:pt idx="0">
                  <c:v>Weights from Portfolio Summary</c:v>
                </c:pt>
              </c:strCache>
            </c:strRef>
          </c:tx>
          <c:spPr>
            <a:solidFill>
              <a:schemeClr val="lt1"/>
            </a:solidFill>
            <a:ln w="19050">
              <a:noFill/>
            </a:ln>
            <a:effectLst/>
          </c:spPr>
          <c:dPt>
            <c:idx val="0"/>
            <c:bubble3D val="0"/>
            <c:spPr>
              <a:solidFill>
                <a:schemeClr val="lt1"/>
              </a:solidFill>
              <a:ln w="19050">
                <a:noFill/>
              </a:ln>
              <a:effectLst/>
            </c:spPr>
            <c:extLst>
              <c:ext xmlns:c16="http://schemas.microsoft.com/office/drawing/2014/chart" uri="{C3380CC4-5D6E-409C-BE32-E72D297353CC}">
                <c16:uniqueId val="{00000008-63CA-4B1E-8E45-50653CFB789B}"/>
              </c:ext>
            </c:extLst>
          </c:dPt>
          <c:dPt>
            <c:idx val="1"/>
            <c:bubble3D val="0"/>
            <c:spPr>
              <a:solidFill>
                <a:schemeClr val="lt1"/>
              </a:solidFill>
              <a:ln w="19050">
                <a:noFill/>
              </a:ln>
              <a:effectLst/>
            </c:spPr>
            <c:extLst>
              <c:ext xmlns:c16="http://schemas.microsoft.com/office/drawing/2014/chart" uri="{C3380CC4-5D6E-409C-BE32-E72D297353CC}">
                <c16:uniqueId val="{0000000A-63CA-4B1E-8E45-50653CFB789B}"/>
              </c:ext>
            </c:extLst>
          </c:dPt>
          <c:dPt>
            <c:idx val="2"/>
            <c:bubble3D val="0"/>
            <c:spPr>
              <a:solidFill>
                <a:schemeClr val="lt1"/>
              </a:solidFill>
              <a:ln w="19050">
                <a:noFill/>
              </a:ln>
              <a:effectLst/>
            </c:spPr>
            <c:extLst>
              <c:ext xmlns:c16="http://schemas.microsoft.com/office/drawing/2014/chart" uri="{C3380CC4-5D6E-409C-BE32-E72D297353CC}">
                <c16:uniqueId val="{0000000C-63CA-4B1E-8E45-50653CFB789B}"/>
              </c:ext>
            </c:extLst>
          </c:dPt>
          <c:dLbls>
            <c:spPr>
              <a:noFill/>
              <a:ln>
                <a:noFill/>
              </a:ln>
              <a:effectLst/>
            </c:spPr>
            <c:txPr>
              <a:bodyPr rot="0" spcFirstLastPara="1" vertOverflow="ellipsis" vert="horz" wrap="square" anchor="ctr" anchorCtr="1"/>
              <a:lstStyle/>
              <a:p>
                <a:pPr>
                  <a:defRPr sz="700" b="1" i="0" u="none" strike="noStrike" kern="120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'Balanced Fund'!$A$11:$A$13</c:f>
              <c:strCache>
                <c:ptCount val="3"/>
                <c:pt idx="0">
                  <c:v>Money Market </c:v>
                </c:pt>
                <c:pt idx="1">
                  <c:v>Bonds</c:v>
                </c:pt>
                <c:pt idx="2">
                  <c:v>Equities</c:v>
                </c:pt>
              </c:strCache>
            </c:strRef>
          </c:cat>
          <c:val>
            <c:numRef>
              <c:f>'Balanced Fund'!$B$11:$B$13</c:f>
              <c:numCache>
                <c:formatCode>0.00%</c:formatCode>
                <c:ptCount val="3"/>
                <c:pt idx="0">
                  <c:v>0.26739999999999992</c:v>
                </c:pt>
                <c:pt idx="1">
                  <c:v>0.2656</c:v>
                </c:pt>
                <c:pt idx="2">
                  <c:v>0.46700000000000003</c:v>
                </c:pt>
              </c:numCache>
            </c:numRef>
          </c:val>
          <c:extLst>
            <c:ext xmlns:c16="http://schemas.microsoft.com/office/drawing/2014/chart" uri="{C3380CC4-5D6E-409C-BE32-E72D297353CC}">
              <c16:uniqueId val="{0000000D-63CA-4B1E-8E45-50653CFB789B}"/>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'System Liquidity'!$F$370</c:f>
              <c:strCache>
                <c:ptCount val="1"/>
                <c:pt idx="0">
                  <c:v>Movement in Liquidity (NGN'bn)</c:v>
                </c:pt>
              </c:strCache>
            </c:strRef>
          </c:tx>
          <c:spPr>
            <a:ln w="12700" cap="rnd">
              <a:solidFill>
                <a:srgbClr val="B20B5B"/>
              </a:solidFill>
              <a:round/>
            </a:ln>
            <a:effectLst/>
          </c:spPr>
          <c:marker>
            <c:symbol val="none"/>
          </c:marker>
          <c:cat>
            <c:strRef>
              <c:f>'System Liquidity'!$E$371:$E$393</c:f>
              <c:strCache>
                <c:ptCount val="23"/>
                <c:pt idx="0">
                  <c:v>02/05/2025</c:v>
                </c:pt>
                <c:pt idx="1">
                  <c:v>05/05/2025</c:v>
                </c:pt>
                <c:pt idx="2">
                  <c:v>06/05/2025</c:v>
                </c:pt>
                <c:pt idx="3">
                  <c:v>07/05/2025</c:v>
                </c:pt>
                <c:pt idx="4">
                  <c:v>08/05/2025</c:v>
                </c:pt>
                <c:pt idx="5">
                  <c:v>09/05/2025</c:v>
                </c:pt>
                <c:pt idx="6">
                  <c:v>12/05/2025</c:v>
                </c:pt>
                <c:pt idx="7">
                  <c:v>13/05/2025</c:v>
                </c:pt>
                <c:pt idx="8">
                  <c:v>14/05/2025</c:v>
                </c:pt>
                <c:pt idx="9">
                  <c:v>14/05/2025</c:v>
                </c:pt>
                <c:pt idx="10">
                  <c:v>15/05/2025</c:v>
                </c:pt>
                <c:pt idx="11">
                  <c:v>16/05/2025</c:v>
                </c:pt>
                <c:pt idx="12">
                  <c:v>19/05/2025</c:v>
                </c:pt>
                <c:pt idx="13">
                  <c:v>20/05/2025</c:v>
                </c:pt>
                <c:pt idx="14">
                  <c:v>21/05/2025</c:v>
                </c:pt>
                <c:pt idx="15">
                  <c:v>22/05/2025</c:v>
                </c:pt>
                <c:pt idx="16">
                  <c:v>23/05/2025</c:v>
                </c:pt>
                <c:pt idx="17">
                  <c:v>26/05/2025</c:v>
                </c:pt>
                <c:pt idx="18">
                  <c:v>27/05/2025</c:v>
                </c:pt>
                <c:pt idx="19">
                  <c:v>28/05/2025</c:v>
                </c:pt>
                <c:pt idx="20">
                  <c:v>29/05/2025</c:v>
                </c:pt>
                <c:pt idx="21">
                  <c:v>30/05/2025</c:v>
                </c:pt>
                <c:pt idx="22">
                  <c:v>02/06/2025</c:v>
                </c:pt>
              </c:strCache>
            </c:strRef>
          </c:cat>
          <c:val>
            <c:numRef>
              <c:f>'System Liquidity'!$F$371:$F$393</c:f>
              <c:numCache>
                <c:formatCode>_(* #,##0.00_);_(* \(#,##0.00\);_(* "-"??_);_(@_)</c:formatCode>
                <c:ptCount val="23"/>
                <c:pt idx="0">
                  <c:v>1248.1424099999999</c:v>
                </c:pt>
                <c:pt idx="1">
                  <c:v>1299.2630699999997</c:v>
                </c:pt>
                <c:pt idx="2">
                  <c:v>450.91950999999989</c:v>
                </c:pt>
                <c:pt idx="3">
                  <c:v>894.00485000000003</c:v>
                </c:pt>
                <c:pt idx="4">
                  <c:v>490.57442000000009</c:v>
                </c:pt>
                <c:pt idx="5">
                  <c:v>684.79372000000001</c:v>
                </c:pt>
                <c:pt idx="6">
                  <c:v>294.22550999999993</c:v>
                </c:pt>
                <c:pt idx="7">
                  <c:v>151.16009999999997</c:v>
                </c:pt>
                <c:pt idx="8">
                  <c:v>77.082680000000039</c:v>
                </c:pt>
                <c:pt idx="9">
                  <c:v>77.082680000000039</c:v>
                </c:pt>
                <c:pt idx="10">
                  <c:v>391.39762999999999</c:v>
                </c:pt>
                <c:pt idx="11">
                  <c:v>423.89987000000002</c:v>
                </c:pt>
                <c:pt idx="12">
                  <c:v>438.93191999999999</c:v>
                </c:pt>
                <c:pt idx="13">
                  <c:v>1524.8034399999999</c:v>
                </c:pt>
                <c:pt idx="14">
                  <c:v>52.484069999999946</c:v>
                </c:pt>
                <c:pt idx="15">
                  <c:v>784.53433999999982</c:v>
                </c:pt>
                <c:pt idx="16">
                  <c:v>431.87464999999997</c:v>
                </c:pt>
                <c:pt idx="17">
                  <c:v>2030.4586300000001</c:v>
                </c:pt>
                <c:pt idx="18">
                  <c:v>2296.6061299999997</c:v>
                </c:pt>
                <c:pt idx="19">
                  <c:v>1609.3335400000003</c:v>
                </c:pt>
                <c:pt idx="20">
                  <c:v>1580.0368700000001</c:v>
                </c:pt>
                <c:pt idx="21">
                  <c:v>1899.4083699999999</c:v>
                </c:pt>
                <c:pt idx="22">
                  <c:v>1842.9944800000001</c:v>
                </c:pt>
              </c:numCache>
            </c:numRef>
          </c:val>
          <c:smooth val="1"/>
          <c:extLst>
            <c:ext xmlns:c16="http://schemas.microsoft.com/office/drawing/2014/chart" uri="{C3380CC4-5D6E-409C-BE32-E72D297353CC}">
              <c16:uniqueId val="{00000000-5B96-45EF-BAA3-80FBB69ED1F4}"/>
            </c:ext>
          </c:extLst>
        </c:ser>
        <c:dLbls>
          <c:showLegendKey val="0"/>
          <c:showVal val="0"/>
          <c:showCatName val="0"/>
          <c:showSerName val="0"/>
          <c:showPercent val="0"/>
          <c:showBubbleSize val="0"/>
        </c:dLbls>
        <c:smooth val="0"/>
        <c:axId val="1398585584"/>
        <c:axId val="1398594224"/>
      </c:lineChart>
      <c:catAx>
        <c:axId val="139858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8594224"/>
        <c:crosses val="autoZero"/>
        <c:auto val="1"/>
        <c:lblAlgn val="ctr"/>
        <c:lblOffset val="100"/>
        <c:noMultiLvlLbl val="0"/>
      </c:catAx>
      <c:valAx>
        <c:axId val="1398594224"/>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858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60875151996001E-2"/>
          <c:y val="9.6171693120290183E-2"/>
          <c:w val="0.95117414213889617"/>
          <c:h val="0.56310270662576711"/>
        </c:manualLayout>
      </c:layout>
      <c:barChart>
        <c:barDir val="col"/>
        <c:grouping val="clustered"/>
        <c:varyColors val="0"/>
        <c:ser>
          <c:idx val="0"/>
          <c:order val="0"/>
          <c:tx>
            <c:strRef>
              <c:f>'Balanced Fund'!$B$20</c:f>
              <c:strCache>
                <c:ptCount val="1"/>
                <c:pt idx="0">
                  <c:v>Total Return</c:v>
                </c:pt>
              </c:strCache>
            </c:strRef>
          </c:tx>
          <c:spPr>
            <a:solidFill>
              <a:srgbClr val="002E5A"/>
            </a:solidFill>
            <a:ln>
              <a:noFill/>
            </a:ln>
            <a:effectLst/>
          </c:spPr>
          <c:invertIfNegative val="0"/>
          <c:dLbls>
            <c:dLbl>
              <c:idx val="0"/>
              <c:tx>
                <c:rich>
                  <a:bodyPr/>
                  <a:lstStyle/>
                  <a:p>
                    <a:r>
                      <a:rPr lang="en-US"/>
                      <a:t>13.09%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99-4054-A418-1EEA7FD1416F}"/>
                </c:ext>
              </c:extLst>
            </c:dLbl>
            <c:dLbl>
              <c:idx val="7"/>
              <c:tx>
                <c:rich>
                  <a:bodyPr/>
                  <a:lstStyle/>
                  <a:p>
                    <a:r>
                      <a:rPr lang="en-US"/>
                      <a:t>503.87%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B99-4054-A418-1EEA7FD1416F}"/>
                </c:ext>
              </c:extLst>
            </c:dLbl>
            <c:spPr>
              <a:noFill/>
              <a:ln>
                <a:noFill/>
              </a:ln>
              <a:effectLst/>
            </c:spPr>
            <c:txPr>
              <a:bodyPr rot="0" spcFirstLastPara="1" vertOverflow="ellipsis" vert="horz" wrap="square" anchor="ctr" anchorCtr="1"/>
              <a:lstStyle/>
              <a:p>
                <a:pPr>
                  <a:defRPr sz="6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'Balanced Fund'!$A$21:$A$28</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'Balanced Fund'!$B$21:$B$28</c:f>
              <c:numCache>
                <c:formatCode>0.00%</c:formatCode>
                <c:ptCount val="8"/>
                <c:pt idx="0">
                  <c:v>8.3882684998302315E-2</c:v>
                </c:pt>
                <c:pt idx="1">
                  <c:v>0.32140000000000002</c:v>
                </c:pt>
                <c:pt idx="2">
                  <c:v>0.4607</c:v>
                </c:pt>
                <c:pt idx="3">
                  <c:v>0.1394</c:v>
                </c:pt>
                <c:pt idx="4">
                  <c:v>5.1299999999999998E-2</c:v>
                </c:pt>
                <c:pt idx="5">
                  <c:v>0.27800000000000002</c:v>
                </c:pt>
                <c:pt idx="6">
                  <c:v>2.8299999999999999E-2</c:v>
                </c:pt>
                <c:pt idx="7">
                  <c:v>4.7876533032218473</c:v>
                </c:pt>
              </c:numCache>
            </c:numRef>
          </c:val>
          <c:extLst>
            <c:ext xmlns:c16="http://schemas.microsoft.com/office/drawing/2014/chart" uri="{C3380CC4-5D6E-409C-BE32-E72D297353CC}">
              <c16:uniqueId val="{00000000-F90F-4C8B-9999-79818614E8C5}"/>
            </c:ext>
          </c:extLst>
        </c:ser>
        <c:ser>
          <c:idx val="1"/>
          <c:order val="1"/>
          <c:tx>
            <c:strRef>
              <c:f>'Balanced Fund'!$C$20</c:f>
              <c:strCache>
                <c:ptCount val="1"/>
                <c:pt idx="0">
                  <c:v>Benchmark</c:v>
                </c:pt>
              </c:strCache>
            </c:strRef>
          </c:tx>
          <c:spPr>
            <a:solidFill>
              <a:srgbClr val="D2D7DB"/>
            </a:solidFill>
            <a:ln>
              <a:noFill/>
            </a:ln>
            <a:effectLst/>
          </c:spPr>
          <c:invertIfNegative val="0"/>
          <c:dLbls>
            <c:dLbl>
              <c:idx val="0"/>
              <c:layout>
                <c:manualLayout>
                  <c:x val="1.0952335779642454E-2"/>
                  <c:y val="-0.18280538461480186"/>
                </c:manualLayout>
              </c:layout>
              <c:tx>
                <c:rich>
                  <a:bodyPr/>
                  <a:lstStyle/>
                  <a:p>
                    <a:r>
                      <a:rPr lang="en-US"/>
                      <a:t>10.81%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90F-4C8B-9999-79818614E8C5}"/>
                </c:ext>
              </c:extLst>
            </c:dLbl>
            <c:dLbl>
              <c:idx val="1"/>
              <c:layout>
                <c:manualLayout>
                  <c:x val="1.4603114372856605E-2"/>
                  <c:y val="-0.19242672064715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0F-4C8B-9999-79818614E8C5}"/>
                </c:ext>
              </c:extLst>
            </c:dLbl>
            <c:dLbl>
              <c:idx val="2"/>
              <c:layout>
                <c:manualLayout>
                  <c:x val="3.8150061373325168E-2"/>
                  <c:y val="-0.134698704453011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0F-4C8B-9999-79818614E8C5}"/>
                </c:ext>
              </c:extLst>
            </c:dLbl>
            <c:dLbl>
              <c:idx val="3"/>
              <c:layout>
                <c:manualLayout>
                  <c:x val="1.8525545388951653E-2"/>
                  <c:y val="-0.115456032388295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0F-4C8B-9999-79818614E8C5}"/>
                </c:ext>
              </c:extLst>
            </c:dLbl>
            <c:dLbl>
              <c:idx val="4"/>
              <c:layout>
                <c:manualLayout>
                  <c:x val="4.2886587269418833E-3"/>
                  <c:y val="-8.6592024291222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0F-4C8B-9999-79818614E8C5}"/>
                </c:ext>
              </c:extLst>
            </c:dLbl>
            <c:dLbl>
              <c:idx val="5"/>
              <c:layout>
                <c:manualLayout>
                  <c:x val="2.6464982709107687E-2"/>
                  <c:y val="-7.70578105930152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0F-4C8B-9999-79818614E8C5}"/>
                </c:ext>
              </c:extLst>
            </c:dLbl>
            <c:dLbl>
              <c:idx val="6"/>
              <c:layout>
                <c:manualLayout>
                  <c:x val="1.3232516147316358E-2"/>
                  <c:y val="-9.70873786407766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0F-4C8B-9999-79818614E8C5}"/>
                </c:ext>
              </c:extLst>
            </c:dLbl>
            <c:dLbl>
              <c:idx val="7"/>
              <c:layout>
                <c:manualLayout>
                  <c:x val="1.8525522606243038E-2"/>
                  <c:y val="0"/>
                </c:manualLayout>
              </c:layout>
              <c:tx>
                <c:rich>
                  <a:bodyPr/>
                  <a:lstStyle/>
                  <a:p>
                    <a:r>
                      <a:rPr lang="en-US"/>
                      <a:t>278.87%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90F-4C8B-9999-79818614E8C5}"/>
                </c:ext>
              </c:extLst>
            </c:dLbl>
            <c:spPr>
              <a:noFill/>
              <a:ln>
                <a:noFill/>
              </a:ln>
              <a:effectLst/>
            </c:spPr>
            <c:txPr>
              <a:bodyPr rot="0" spcFirstLastPara="1" vertOverflow="ellipsis" vert="horz" wrap="square" anchor="ctr" anchorCtr="1"/>
              <a:lstStyle/>
              <a:p>
                <a:pPr>
                  <a:defRPr sz="6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'Balanced Fund'!$A$21:$A$28</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'Balanced Fund'!$C$21:$C$28</c:f>
              <c:numCache>
                <c:formatCode>0.00%</c:formatCode>
                <c:ptCount val="8"/>
                <c:pt idx="0">
                  <c:v>6.9882376013220726E-2</c:v>
                </c:pt>
                <c:pt idx="1">
                  <c:v>0.14219999999999999</c:v>
                </c:pt>
                <c:pt idx="2">
                  <c:v>0.27360000000000001</c:v>
                </c:pt>
                <c:pt idx="3">
                  <c:v>0.1026</c:v>
                </c:pt>
                <c:pt idx="4">
                  <c:v>3.56E-2</c:v>
                </c:pt>
                <c:pt idx="5">
                  <c:v>0.25800000000000001</c:v>
                </c:pt>
                <c:pt idx="6">
                  <c:v>1.06E-2</c:v>
                </c:pt>
                <c:pt idx="7">
                  <c:v>2.6580978070458552</c:v>
                </c:pt>
              </c:numCache>
            </c:numRef>
          </c:val>
          <c:extLst>
            <c:ext xmlns:c16="http://schemas.microsoft.com/office/drawing/2014/chart" uri="{C3380CC4-5D6E-409C-BE32-E72D297353CC}">
              <c16:uniqueId val="{00000007-F90F-4C8B-9999-79818614E8C5}"/>
            </c:ext>
          </c:extLst>
        </c:ser>
        <c:dLbls>
          <c:dLblPos val="outEnd"/>
          <c:showLegendKey val="0"/>
          <c:showVal val="1"/>
          <c:showCatName val="0"/>
          <c:showSerName val="0"/>
          <c:showPercent val="0"/>
          <c:showBubbleSize val="0"/>
        </c:dLbls>
        <c:gapWidth val="100"/>
        <c:overlap val="-24"/>
        <c:axId val="1107966320"/>
        <c:axId val="1107965904"/>
      </c:barChart>
      <c:catAx>
        <c:axId val="1107966320"/>
        <c:scaling>
          <c:orientation val="minMax"/>
        </c:scaling>
        <c:delete val="0"/>
        <c:axPos val="b"/>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6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07965904"/>
        <c:crosses val="autoZero"/>
        <c:auto val="1"/>
        <c:lblAlgn val="ctr"/>
        <c:lblOffset val="100"/>
        <c:noMultiLvlLbl val="0"/>
      </c:catAx>
      <c:valAx>
        <c:axId val="1107965904"/>
        <c:scaling>
          <c:orientation val="minMax"/>
        </c:scaling>
        <c:delete val="1"/>
        <c:axPos val="l"/>
        <c:numFmt formatCode="0.00%" sourceLinked="1"/>
        <c:majorTickMark val="in"/>
        <c:minorTickMark val="none"/>
        <c:tickLblPos val="nextTo"/>
        <c:crossAx val="1107966320"/>
        <c:crosses val="autoZero"/>
        <c:crossBetween val="between"/>
        <c:majorUnit val="0.70000000000000007"/>
      </c:valAx>
      <c:spPr>
        <a:noFill/>
        <a:ln>
          <a:noFill/>
        </a:ln>
        <a:effectLst/>
      </c:spPr>
    </c:plotArea>
    <c:legend>
      <c:legendPos val="t"/>
      <c:overlay val="0"/>
      <c:spPr>
        <a:noFill/>
        <a:ln>
          <a:noFill/>
        </a:ln>
        <a:effectLst/>
      </c:spPr>
      <c:txPr>
        <a:bodyPr rot="0" spcFirstLastPara="1" vertOverflow="ellipsis" vert="horz" wrap="square" anchor="ctr" anchorCtr="1"/>
        <a:lstStyle/>
        <a:p>
          <a:pPr>
            <a:defRPr sz="600" b="0" i="0" u="none" strike="noStrike"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accent1"/>
              </a:solidFill>
              <a:round/>
            </a:ln>
            <a:effectLst/>
          </c:spPr>
          <c:marker>
            <c:symbol val="none"/>
          </c:marker>
          <c:cat>
            <c:numRef>
              <c:f>'Fund Price'!$J$3:$J$33</c:f>
              <c:numCache>
                <c:formatCode>m/d/yyyy</c:formatCode>
                <c:ptCount val="31"/>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numCache>
            </c:numRef>
          </c:cat>
          <c:val>
            <c:numRef>
              <c:f>'Fund Price'!$K$3:$K$33</c:f>
              <c:numCache>
                <c:formatCode>_(* #,##0.00_);_(* \(#,##0.00\);_(* "-"??_);_(@_)</c:formatCode>
                <c:ptCount val="31"/>
                <c:pt idx="0">
                  <c:v>323.84022075004697</c:v>
                </c:pt>
                <c:pt idx="1">
                  <c:v>328.68036289871986</c:v>
                </c:pt>
                <c:pt idx="2">
                  <c:v>330.16187797090259</c:v>
                </c:pt>
                <c:pt idx="3">
                  <c:v>330.19014312972371</c:v>
                </c:pt>
                <c:pt idx="4">
                  <c:v>330.21840678090831</c:v>
                </c:pt>
                <c:pt idx="5">
                  <c:v>331.82160295100147</c:v>
                </c:pt>
                <c:pt idx="6">
                  <c:v>329.73908200120547</c:v>
                </c:pt>
                <c:pt idx="7">
                  <c:v>330.42121949124538</c:v>
                </c:pt>
                <c:pt idx="8">
                  <c:v>334.14516765783355</c:v>
                </c:pt>
                <c:pt idx="9">
                  <c:v>334.31784202465531</c:v>
                </c:pt>
                <c:pt idx="10">
                  <c:v>334.34653603266031</c:v>
                </c:pt>
                <c:pt idx="11">
                  <c:v>334.3752285101545</c:v>
                </c:pt>
                <c:pt idx="12">
                  <c:v>340.8822341787295</c:v>
                </c:pt>
                <c:pt idx="13">
                  <c:v>337.60369722308553</c:v>
                </c:pt>
                <c:pt idx="14">
                  <c:v>337.04932390132041</c:v>
                </c:pt>
                <c:pt idx="15">
                  <c:v>337.87329787317822</c:v>
                </c:pt>
                <c:pt idx="16">
                  <c:v>332.57563816085036</c:v>
                </c:pt>
                <c:pt idx="17">
                  <c:v>332.60414462218893</c:v>
                </c:pt>
                <c:pt idx="18">
                  <c:v>332.63264956302027</c:v>
                </c:pt>
                <c:pt idx="19">
                  <c:v>332.43171392998096</c:v>
                </c:pt>
                <c:pt idx="20">
                  <c:v>333.0291460329812</c:v>
                </c:pt>
                <c:pt idx="21">
                  <c:v>332.28010199552676</c:v>
                </c:pt>
                <c:pt idx="22">
                  <c:v>333.55124645383029</c:v>
                </c:pt>
                <c:pt idx="23">
                  <c:v>335.72192292675112</c:v>
                </c:pt>
                <c:pt idx="24">
                  <c:v>335.7502750907384</c:v>
                </c:pt>
                <c:pt idx="25">
                  <c:v>335.77862574244853</c:v>
                </c:pt>
                <c:pt idx="26">
                  <c:v>344.43668426726185</c:v>
                </c:pt>
                <c:pt idx="27">
                  <c:v>344.30878564627511</c:v>
                </c:pt>
                <c:pt idx="28">
                  <c:v>345.69027192589499</c:v>
                </c:pt>
                <c:pt idx="29">
                  <c:v>345.30590767940646</c:v>
                </c:pt>
                <c:pt idx="30">
                  <c:v>343.36815615023471</c:v>
                </c:pt>
              </c:numCache>
            </c:numRef>
          </c:val>
          <c:smooth val="1"/>
          <c:extLst>
            <c:ext xmlns:c16="http://schemas.microsoft.com/office/drawing/2014/chart" uri="{C3380CC4-5D6E-409C-BE32-E72D297353CC}">
              <c16:uniqueId val="{00000000-2D0F-4B25-B763-F05575D8FFA8}"/>
            </c:ext>
          </c:extLst>
        </c:ser>
        <c:dLbls>
          <c:showLegendKey val="0"/>
          <c:showVal val="0"/>
          <c:showCatName val="0"/>
          <c:showSerName val="0"/>
          <c:showPercent val="0"/>
          <c:showBubbleSize val="0"/>
        </c:dLbls>
        <c:smooth val="0"/>
        <c:axId val="1621316063"/>
        <c:axId val="1621312223"/>
      </c:lineChart>
      <c:dateAx>
        <c:axId val="1621316063"/>
        <c:scaling>
          <c:orientation val="minMax"/>
        </c:scaling>
        <c:delete val="0"/>
        <c:axPos val="b"/>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1621312223"/>
        <c:crosses val="autoZero"/>
        <c:auto val="1"/>
        <c:lblOffset val="100"/>
        <c:baseTimeUnit val="days"/>
        <c:majorUnit val="8"/>
        <c:majorTimeUnit val="days"/>
      </c:dateAx>
      <c:valAx>
        <c:axId val="1621312223"/>
        <c:scaling>
          <c:orientation val="minMax"/>
        </c:scaling>
        <c:delete val="0"/>
        <c:axPos val="l"/>
        <c:numFmt formatCode="_(* #,##0.00_);_(* \(#,##0.00\);_(* &quot;-&quot;??_);_(@_)"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1621316063"/>
        <c:crosses val="autoZero"/>
        <c:crossBetween val="between"/>
        <c:majorUnit val="11"/>
      </c:valAx>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149"/>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2E5A"/>
            </a:solidFill>
          </c:spPr>
          <c:dPt>
            <c:idx val="0"/>
            <c:bubble3D val="0"/>
            <c:spPr>
              <a:solidFill>
                <a:srgbClr val="002E5A"/>
              </a:solidFill>
              <a:ln>
                <a:noFill/>
              </a:ln>
              <a:effectLst/>
              <a:sp3d/>
            </c:spPr>
            <c:extLst>
              <c:ext xmlns:c16="http://schemas.microsoft.com/office/drawing/2014/chart" uri="{C3380CC4-5D6E-409C-BE32-E72D297353CC}">
                <c16:uniqueId val="{00000001-BCA9-4724-9DB3-2D9F044FBE6F}"/>
              </c:ext>
            </c:extLst>
          </c:dPt>
          <c:dPt>
            <c:idx val="1"/>
            <c:bubble3D val="0"/>
            <c:spPr>
              <a:solidFill>
                <a:srgbClr val="F0BD2D"/>
              </a:solidFill>
              <a:ln>
                <a:noFill/>
              </a:ln>
              <a:effectLst/>
              <a:sp3d/>
            </c:spPr>
            <c:extLst>
              <c:ext xmlns:c16="http://schemas.microsoft.com/office/drawing/2014/chart" uri="{C3380CC4-5D6E-409C-BE32-E72D297353CC}">
                <c16:uniqueId val="{00000003-BCA9-4724-9DB3-2D9F044FBE6F}"/>
              </c:ext>
            </c:extLst>
          </c:dPt>
          <c:dLbls>
            <c:dLbl>
              <c:idx val="0"/>
              <c:layout>
                <c:manualLayout>
                  <c:x val="0.2361984650089794"/>
                  <c:y val="2.9954488444070698E-2"/>
                </c:manualLayout>
              </c:layout>
              <c:tx>
                <c:rich>
                  <a:bodyPr rot="0" spcFirstLastPara="1" vertOverflow="ellipsis" vert="horz" wrap="square" lIns="38100" tIns="19050" rIns="38100" bIns="19050" anchor="ctr" anchorCtr="1">
                    <a:no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fld id="{4A30812E-F2E5-48A1-A4CA-72A3BF3EEE7F}" type="CATEGORYNAME">
                      <a:rPr lang="en-US" sz="700">
                        <a:latin typeface="Calibri" panose="020F0502020204030204" pitchFamily="34" charset="0"/>
                        <a:ea typeface="Calibri" panose="020F0502020204030204" pitchFamily="34" charset="0"/>
                        <a:cs typeface="Calibri" panose="020F0502020204030204" pitchFamily="34" charset="0"/>
                      </a:rPr>
                      <a:pPr>
                        <a:defRPr sz="700" b="1">
                          <a:solidFill>
                            <a:schemeClr val="bg1"/>
                          </a:solidFill>
                          <a:latin typeface="Calibri" panose="020F0502020204030204" pitchFamily="34" charset="0"/>
                          <a:ea typeface="Calibri" panose="020F0502020204030204" pitchFamily="34" charset="0"/>
                          <a:cs typeface="Calibri" panose="020F0502020204030204" pitchFamily="34" charset="0"/>
                        </a:defRPr>
                      </a:pPr>
                      <a:t>[CATEGORY NAME]</a:t>
                    </a:fld>
                    <a:r>
                      <a:rPr lang="en-US" sz="700" baseline="0">
                        <a:latin typeface="Calibri" panose="020F0502020204030204" pitchFamily="34" charset="0"/>
                        <a:ea typeface="Calibri" panose="020F0502020204030204" pitchFamily="34" charset="0"/>
                        <a:cs typeface="Calibri" panose="020F0502020204030204" pitchFamily="34" charset="0"/>
                      </a:rPr>
                      <a:t>
73.1%</a:t>
                    </a:r>
                  </a:p>
                </c:rich>
              </c:tx>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6574462707957499"/>
                      <c:h val="0.16261836899173543"/>
                    </c:manualLayout>
                  </c15:layout>
                  <c15:dlblFieldTable/>
                  <c15:showDataLabelsRange val="0"/>
                </c:ext>
                <c:ext xmlns:c16="http://schemas.microsoft.com/office/drawing/2014/chart" uri="{C3380CC4-5D6E-409C-BE32-E72D297353CC}">
                  <c16:uniqueId val="{00000001-BCA9-4724-9DB3-2D9F044FBE6F}"/>
                </c:ext>
              </c:extLst>
            </c:dLbl>
            <c:dLbl>
              <c:idx val="1"/>
              <c:layout>
                <c:manualLayout>
                  <c:x val="-0.22831861799078781"/>
                  <c:y val="-8.3599466514908023E-3"/>
                </c:manualLayout>
              </c:layout>
              <c:tx>
                <c:rich>
                  <a:bodyPr rot="0" spcFirstLastPara="1" vertOverflow="ellipsis" vert="horz" wrap="square" lIns="38100" tIns="19050" rIns="38100" bIns="19050" anchor="ctr" anchorCtr="1">
                    <a:no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r>
                      <a:rPr lang="en-US" sz="700">
                        <a:latin typeface="Calibri" panose="020F0502020204030204" pitchFamily="34" charset="0"/>
                        <a:ea typeface="Calibri" panose="020F0502020204030204" pitchFamily="34" charset="0"/>
                        <a:cs typeface="Calibri" panose="020F0502020204030204" pitchFamily="34" charset="0"/>
                      </a:rPr>
                      <a:t>Money Market 26.9%</a:t>
                    </a:r>
                  </a:p>
                </c:rich>
              </c:tx>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4689799872795617"/>
                      <c:h val="0.22964418960657859"/>
                    </c:manualLayout>
                  </c15:layout>
                  <c15:showDataLabelsRange val="0"/>
                </c:ext>
                <c:ext xmlns:c16="http://schemas.microsoft.com/office/drawing/2014/chart" uri="{C3380CC4-5D6E-409C-BE32-E72D297353CC}">
                  <c16:uniqueId val="{00000003-BCA9-4724-9DB3-2D9F044FBE6F}"/>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'Smart Beta '!$A$11:$A$12</c:f>
              <c:strCache>
                <c:ptCount val="2"/>
                <c:pt idx="0">
                  <c:v>Equity</c:v>
                </c:pt>
                <c:pt idx="1">
                  <c:v>Money Market</c:v>
                </c:pt>
              </c:strCache>
            </c:strRef>
          </c:cat>
          <c:val>
            <c:numRef>
              <c:f>'Smart Beta '!$C$11:$C$12</c:f>
              <c:numCache>
                <c:formatCode>0%</c:formatCode>
                <c:ptCount val="2"/>
                <c:pt idx="0">
                  <c:v>0.67600000000000005</c:v>
                </c:pt>
                <c:pt idx="1">
                  <c:v>0.32399999999999995</c:v>
                </c:pt>
              </c:numCache>
            </c:numRef>
          </c:val>
          <c:extLst>
            <c:ext xmlns:c16="http://schemas.microsoft.com/office/drawing/2014/chart" uri="{C3380CC4-5D6E-409C-BE32-E72D297353CC}">
              <c16:uniqueId val="{00000004-BCA9-4724-9DB3-2D9F044FBE6F}"/>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39796866972861E-2"/>
          <c:y val="0.13273969430291802"/>
          <c:w val="0.93476734776076442"/>
          <c:h val="0.66225026925333508"/>
        </c:manualLayout>
      </c:layout>
      <c:barChart>
        <c:barDir val="col"/>
        <c:grouping val="clustered"/>
        <c:varyColors val="0"/>
        <c:ser>
          <c:idx val="0"/>
          <c:order val="0"/>
          <c:tx>
            <c:strRef>
              <c:f>'Smart Beta '!$B$20</c:f>
              <c:strCache>
                <c:ptCount val="1"/>
                <c:pt idx="0">
                  <c:v>Total Return </c:v>
                </c:pt>
              </c:strCache>
            </c:strRef>
          </c:tx>
          <c:spPr>
            <a:solidFill>
              <a:srgbClr val="002E5A"/>
            </a:solidFill>
            <a:ln>
              <a:noFill/>
            </a:ln>
            <a:effectLst/>
          </c:spPr>
          <c:invertIfNegative val="0"/>
          <c:dLbls>
            <c:dLbl>
              <c:idx val="0"/>
              <c:tx>
                <c:rich>
                  <a:bodyPr/>
                  <a:lstStyle/>
                  <a:p>
                    <a:r>
                      <a:rPr lang="en-US"/>
                      <a:t>19.40%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BB7-4FF6-9CA9-6870A1ECC822}"/>
                </c:ext>
              </c:extLst>
            </c:dLbl>
            <c:dLbl>
              <c:idx val="2"/>
              <c:layout>
                <c:manualLayout>
                  <c:x val="-2.7777777777777779E-3"/>
                  <c:y val="-3.3281933508311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E3-409E-8990-FE1DF3CDFC47}"/>
                </c:ext>
              </c:extLst>
            </c:dLbl>
            <c:dLbl>
              <c:idx val="3"/>
              <c:layout>
                <c:manualLayout>
                  <c:x val="-5.2424639580602884E-3"/>
                  <c:y val="-1.1957230178442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E3-409E-8990-FE1DF3CDFC47}"/>
                </c:ext>
              </c:extLst>
            </c:dLbl>
            <c:dLbl>
              <c:idx val="4"/>
              <c:layout>
                <c:manualLayout>
                  <c:x val="-5.0925337632079971E-17"/>
                  <c:y val="-2.8632618839311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E3-409E-8990-FE1DF3CDFC47}"/>
                </c:ext>
              </c:extLst>
            </c:dLbl>
            <c:dLbl>
              <c:idx val="5"/>
              <c:layout>
                <c:manualLayout>
                  <c:x val="3.3370387453742968E-2"/>
                  <c:y val="-0.143215229133899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E3-409E-8990-FE1DF3CDFC47}"/>
                </c:ext>
              </c:extLst>
            </c:dLbl>
            <c:dLbl>
              <c:idx val="6"/>
              <c:layout>
                <c:manualLayout>
                  <c:x val="-6.6666666666666666E-2"/>
                  <c:y val="5.8318022747156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E3-409E-8990-FE1DF3CDFC47}"/>
                </c:ext>
              </c:extLst>
            </c:dLbl>
            <c:dLbl>
              <c:idx val="7"/>
              <c:layout>
                <c:manualLayout>
                  <c:x val="5.8333333333333334E-2"/>
                  <c:y val="1.579323417906095E-2"/>
                </c:manualLayout>
              </c:layout>
              <c:tx>
                <c:rich>
                  <a:bodyPr/>
                  <a:lstStyle/>
                  <a:p>
                    <a:r>
                      <a:rPr lang="en-US"/>
                      <a:t>468.78%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DE3-409E-8990-FE1DF3CDFC4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'Smart Beta '!$A$21:$A$28</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'Smart Beta '!$B$21:$B$28</c:f>
              <c:numCache>
                <c:formatCode>0.00%</c:formatCode>
                <c:ptCount val="8"/>
                <c:pt idx="0">
                  <c:v>0.1318</c:v>
                </c:pt>
                <c:pt idx="1">
                  <c:v>0.43209999999999998</c:v>
                </c:pt>
                <c:pt idx="2">
                  <c:v>0.63749999999999996</c:v>
                </c:pt>
                <c:pt idx="3">
                  <c:v>0.1032</c:v>
                </c:pt>
                <c:pt idx="4">
                  <c:v>0.1348</c:v>
                </c:pt>
                <c:pt idx="5">
                  <c:v>0.16200000000000001</c:v>
                </c:pt>
                <c:pt idx="6">
                  <c:v>-0.13250000000000001</c:v>
                </c:pt>
                <c:pt idx="7">
                  <c:v>4.3917126060502332</c:v>
                </c:pt>
              </c:numCache>
            </c:numRef>
          </c:val>
          <c:extLst>
            <c:ext xmlns:c16="http://schemas.microsoft.com/office/drawing/2014/chart" uri="{C3380CC4-5D6E-409C-BE32-E72D297353CC}">
              <c16:uniqueId val="{00000006-FDE3-409E-8990-FE1DF3CDFC47}"/>
            </c:ext>
          </c:extLst>
        </c:ser>
        <c:ser>
          <c:idx val="1"/>
          <c:order val="1"/>
          <c:tx>
            <c:strRef>
              <c:f>'Smart Beta '!$C$20</c:f>
              <c:strCache>
                <c:ptCount val="1"/>
                <c:pt idx="0">
                  <c:v>Benchmark</c:v>
                </c:pt>
              </c:strCache>
            </c:strRef>
          </c:tx>
          <c:spPr>
            <a:solidFill>
              <a:srgbClr val="D2D7DB"/>
            </a:solidFill>
            <a:ln>
              <a:noFill/>
            </a:ln>
            <a:effectLst/>
          </c:spPr>
          <c:invertIfNegative val="0"/>
          <c:dLbls>
            <c:dLbl>
              <c:idx val="0"/>
              <c:layout>
                <c:manualLayout>
                  <c:x val="0"/>
                  <c:y val="-0.15742023628185245"/>
                </c:manualLayout>
              </c:layout>
              <c:tx>
                <c:rich>
                  <a:bodyPr/>
                  <a:lstStyle/>
                  <a:p>
                    <a:r>
                      <a:rPr lang="en-US"/>
                      <a:t>8.08%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DE3-409E-8990-FE1DF3CDFC47}"/>
                </c:ext>
              </c:extLst>
            </c:dLbl>
            <c:dLbl>
              <c:idx val="1"/>
              <c:layout>
                <c:manualLayout>
                  <c:x val="7.2453784326762813E-3"/>
                  <c:y val="-0.139929098917202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E3-409E-8990-FE1DF3CDFC47}"/>
                </c:ext>
              </c:extLst>
            </c:dLbl>
            <c:dLbl>
              <c:idx val="2"/>
              <c:layout>
                <c:manualLayout>
                  <c:x val="1.8113446081690784E-2"/>
                  <c:y val="-0.12243796155255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DE3-409E-8990-FE1DF3CDFC47}"/>
                </c:ext>
              </c:extLst>
            </c:dLbl>
            <c:dLbl>
              <c:idx val="3"/>
              <c:layout>
                <c:manualLayout>
                  <c:x val="2.5593871436749984E-2"/>
                  <c:y val="-0.183656942328827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E3-409E-8990-FE1DF3CDFC47}"/>
                </c:ext>
              </c:extLst>
            </c:dLbl>
            <c:dLbl>
              <c:idx val="4"/>
              <c:layout>
                <c:manualLayout>
                  <c:x val="1.0868067649014405E-2"/>
                  <c:y val="-0.253621491787428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E3-409E-8990-FE1DF3CDFC47}"/>
                </c:ext>
              </c:extLst>
            </c:dLbl>
            <c:dLbl>
              <c:idx val="6"/>
              <c:layout>
                <c:manualLayout>
                  <c:x val="8.9466161087582655E-3"/>
                  <c:y val="-1.38944361656120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E3-409E-8990-FE1DF3CDFC47}"/>
                </c:ext>
              </c:extLst>
            </c:dLbl>
            <c:dLbl>
              <c:idx val="7"/>
              <c:layout>
                <c:manualLayout>
                  <c:x val="-1.3283040346424343E-16"/>
                  <c:y val="0.41978729675160642"/>
                </c:manualLayout>
              </c:layout>
              <c:tx>
                <c:rich>
                  <a:bodyPr/>
                  <a:lstStyle/>
                  <a:p>
                    <a:r>
                      <a:rPr lang="en-US"/>
                      <a:t>211.36%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DE3-409E-8990-FE1DF3CDFC4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'Smart Beta '!$A$21:$A$28</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'Smart Beta '!$C$21:$C$28</c:f>
              <c:numCache>
                <c:formatCode>0.00%</c:formatCode>
                <c:ptCount val="8"/>
                <c:pt idx="0">
                  <c:v>2.9446948273057716E-2</c:v>
                </c:pt>
                <c:pt idx="1">
                  <c:v>0.36609999999999998</c:v>
                </c:pt>
                <c:pt idx="2">
                  <c:v>0.51439891451831765</c:v>
                </c:pt>
                <c:pt idx="3">
                  <c:v>6.9800000000000001E-2</c:v>
                </c:pt>
                <c:pt idx="4">
                  <c:v>5.0099999999999999E-2</c:v>
                </c:pt>
                <c:pt idx="5">
                  <c:v>0.39300000000000002</c:v>
                </c:pt>
                <c:pt idx="6">
                  <c:v>-0.16900000000000001</c:v>
                </c:pt>
                <c:pt idx="7">
                  <c:v>1.9655611593329594</c:v>
                </c:pt>
              </c:numCache>
            </c:numRef>
          </c:val>
          <c:extLst>
            <c:ext xmlns:c16="http://schemas.microsoft.com/office/drawing/2014/chart" uri="{C3380CC4-5D6E-409C-BE32-E72D297353CC}">
              <c16:uniqueId val="{0000000A-FDE3-409E-8990-FE1DF3CDFC47}"/>
            </c:ext>
          </c:extLst>
        </c:ser>
        <c:dLbls>
          <c:dLblPos val="outEnd"/>
          <c:showLegendKey val="0"/>
          <c:showVal val="1"/>
          <c:showCatName val="0"/>
          <c:showSerName val="0"/>
          <c:showPercent val="0"/>
          <c:showBubbleSize val="0"/>
        </c:dLbls>
        <c:gapWidth val="219"/>
        <c:overlap val="-27"/>
        <c:axId val="1414308464"/>
        <c:axId val="1414321360"/>
      </c:barChart>
      <c:catAx>
        <c:axId val="1414308464"/>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14321360"/>
        <c:crosses val="autoZero"/>
        <c:auto val="1"/>
        <c:lblAlgn val="ctr"/>
        <c:lblOffset val="900"/>
        <c:noMultiLvlLbl val="0"/>
      </c:catAx>
      <c:valAx>
        <c:axId val="1414321360"/>
        <c:scaling>
          <c:orientation val="minMax"/>
        </c:scaling>
        <c:delete val="1"/>
        <c:axPos val="l"/>
        <c:numFmt formatCode="0.00%" sourceLinked="1"/>
        <c:majorTickMark val="in"/>
        <c:minorTickMark val="none"/>
        <c:tickLblPos val="nextTo"/>
        <c:crossAx val="1414308464"/>
        <c:crosses val="autoZero"/>
        <c:crossBetween val="between"/>
        <c:majorUnit val="0.60000000000000009"/>
      </c:valAx>
      <c:spPr>
        <a:noFill/>
        <a:ln>
          <a:noFill/>
        </a:ln>
        <a:effectLst/>
      </c:spPr>
    </c:plotArea>
    <c:legend>
      <c:legendPos val="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spPr>
            <a:solidFill>
              <a:srgbClr val="002E5A"/>
            </a:solidFill>
          </c:spPr>
          <c:dPt>
            <c:idx val="0"/>
            <c:bubble3D val="0"/>
            <c:spPr>
              <a:solidFill>
                <a:srgbClr val="002E5A"/>
              </a:solidFill>
              <a:ln w="25400">
                <a:solidFill>
                  <a:schemeClr val="accent1">
                    <a:lumMod val="50000"/>
                  </a:schemeClr>
                </a:solidFill>
              </a:ln>
              <a:effectLst/>
              <a:sp3d contourW="25400">
                <a:contourClr>
                  <a:schemeClr val="accent1">
                    <a:lumMod val="50000"/>
                  </a:schemeClr>
                </a:contourClr>
              </a:sp3d>
            </c:spPr>
            <c:extLst>
              <c:ext xmlns:c16="http://schemas.microsoft.com/office/drawing/2014/chart" uri="{C3380CC4-5D6E-409C-BE32-E72D297353CC}">
                <c16:uniqueId val="{00000001-56B9-4D0E-ADAB-C6342A951D4C}"/>
              </c:ext>
            </c:extLst>
          </c:dPt>
          <c:dPt>
            <c:idx val="1"/>
            <c:bubble3D val="0"/>
            <c:spPr>
              <a:solidFill>
                <a:srgbClr val="F0BD2D"/>
              </a:solidFill>
              <a:ln w="25400">
                <a:solidFill>
                  <a:schemeClr val="lt1"/>
                </a:solidFill>
              </a:ln>
              <a:effectLst/>
              <a:sp3d contourW="25400">
                <a:contourClr>
                  <a:schemeClr val="lt1"/>
                </a:contourClr>
              </a:sp3d>
            </c:spPr>
            <c:extLst>
              <c:ext xmlns:c16="http://schemas.microsoft.com/office/drawing/2014/chart" uri="{C3380CC4-5D6E-409C-BE32-E72D297353CC}">
                <c16:uniqueId val="{00000003-56B9-4D0E-ADAB-C6342A951D4C}"/>
              </c:ext>
            </c:extLst>
          </c:dPt>
          <c:dPt>
            <c:idx val="2"/>
            <c:bubble3D val="0"/>
            <c:spPr>
              <a:solidFill>
                <a:srgbClr val="002E5A"/>
              </a:solidFill>
              <a:ln w="25400">
                <a:solidFill>
                  <a:schemeClr val="lt1"/>
                </a:solidFill>
              </a:ln>
              <a:effectLst/>
              <a:sp3d contourW="25400">
                <a:contourClr>
                  <a:schemeClr val="lt1"/>
                </a:contourClr>
              </a:sp3d>
            </c:spPr>
            <c:extLst>
              <c:ext xmlns:c16="http://schemas.microsoft.com/office/drawing/2014/chart" uri="{C3380CC4-5D6E-409C-BE32-E72D297353CC}">
                <c16:uniqueId val="{00000005-56B9-4D0E-ADAB-C6342A951D4C}"/>
              </c:ext>
            </c:extLst>
          </c:dPt>
          <c:dLbls>
            <c:dLbl>
              <c:idx val="0"/>
              <c:layout>
                <c:manualLayout>
                  <c:x val="-0.17315184782996013"/>
                  <c:y val="-0.18684145610882053"/>
                </c:manualLayout>
              </c:layout>
              <c:tx>
                <c:rich>
                  <a:bodyPr/>
                  <a:lstStyle/>
                  <a:p>
                    <a:fld id="{0456B2BB-BB77-4403-9375-80147F52FC22}" type="CATEGORYNAME">
                      <a:rPr lang="en-US">
                        <a:solidFill>
                          <a:schemeClr val="bg1"/>
                        </a:solidFill>
                      </a:rPr>
                      <a:pPr/>
                      <a:t>[CATEGORY NAME]</a:t>
                    </a:fld>
                    <a:r>
                      <a:rPr lang="en-US" baseline="0"/>
                      <a:t>
</a:t>
                    </a:r>
                    <a:r>
                      <a:rPr lang="en-US" baseline="0">
                        <a:solidFill>
                          <a:schemeClr val="bg1"/>
                        </a:solidFill>
                      </a:rPr>
                      <a:t>67%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B9-4D0E-ADAB-C6342A951D4C}"/>
                </c:ext>
              </c:extLst>
            </c:dLbl>
            <c:dLbl>
              <c:idx val="1"/>
              <c:tx>
                <c:rich>
                  <a:bodyPr/>
                  <a:lstStyle/>
                  <a:p>
                    <a:fld id="{DC7FF5B5-187C-4516-AF11-6BBD69F1D747}" type="CATEGORYNAME">
                      <a:rPr lang="en-US"/>
                      <a:pPr/>
                      <a:t>[CATEGORY NAME]</a:t>
                    </a:fld>
                    <a:r>
                      <a:rPr lang="en-US" baseline="0"/>
                      <a:t>
33%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B9-4D0E-ADAB-C6342A951D4C}"/>
                </c:ext>
              </c:extLst>
            </c:dLbl>
            <c:dLbl>
              <c:idx val="2"/>
              <c:layout>
                <c:manualLayout>
                  <c:x val="-0.22971309160593745"/>
                  <c:y val="8.8637267514527274E-2"/>
                </c:manualLayout>
              </c:layout>
              <c:spPr>
                <a:noFill/>
                <a:ln>
                  <a:noFill/>
                </a:ln>
                <a:effectLst/>
              </c:spPr>
              <c:txPr>
                <a:bodyPr rot="0" vert="horz"/>
                <a:lstStyle/>
                <a:p>
                  <a:pPr>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B9-4D0E-ADAB-C6342A951D4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'Money Market'!$A$10:$A$12</c:f>
              <c:strCache>
                <c:ptCount val="3"/>
                <c:pt idx="0">
                  <c:v>Bank Placements</c:v>
                </c:pt>
                <c:pt idx="1">
                  <c:v>Treasury Bills</c:v>
                </c:pt>
                <c:pt idx="2">
                  <c:v>Other money market instruments</c:v>
                </c:pt>
              </c:strCache>
            </c:strRef>
          </c:cat>
          <c:val>
            <c:numRef>
              <c:f>'Money Market'!$B$10:$B$12</c:f>
              <c:numCache>
                <c:formatCode>0.00%</c:formatCode>
                <c:ptCount val="3"/>
                <c:pt idx="0">
                  <c:v>0.626</c:v>
                </c:pt>
                <c:pt idx="1">
                  <c:v>0.36919999999999997</c:v>
                </c:pt>
                <c:pt idx="2">
                  <c:v>4.7999999999999996E-3</c:v>
                </c:pt>
              </c:numCache>
            </c:numRef>
          </c:val>
          <c:extLst>
            <c:ext xmlns:c16="http://schemas.microsoft.com/office/drawing/2014/chart" uri="{C3380CC4-5D6E-409C-BE32-E72D297353CC}">
              <c16:uniqueId val="{00000006-56B9-4D0E-ADAB-C6342A951D4C}"/>
            </c:ext>
          </c:extLst>
        </c:ser>
        <c:ser>
          <c:idx val="0"/>
          <c:order val="1"/>
          <c:dLbls>
            <c:spPr>
              <a:noFill/>
              <a:ln>
                <a:noFill/>
              </a:ln>
              <a:effectLst/>
            </c:spPr>
            <c:txPr>
              <a:bodyPr rot="0" vert="horz"/>
              <a:lstStyle/>
              <a:p>
                <a:pPr>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'Money Market'!$A$10:$A$12</c:f>
              <c:strCache>
                <c:ptCount val="3"/>
                <c:pt idx="0">
                  <c:v>Bank Placements</c:v>
                </c:pt>
                <c:pt idx="1">
                  <c:v>Treasury Bills</c:v>
                </c:pt>
                <c:pt idx="2">
                  <c:v>Other money market instruments</c:v>
                </c:pt>
              </c:strCache>
            </c:strRef>
          </c:cat>
          <c:val>
            <c:numRef>
              <c:f>'Money Market'!$B$10:$B$12</c:f>
              <c:numCache>
                <c:formatCode>0.00%</c:formatCode>
                <c:ptCount val="3"/>
                <c:pt idx="0">
                  <c:v>0.626</c:v>
                </c:pt>
                <c:pt idx="1">
                  <c:v>0.36919999999999997</c:v>
                </c:pt>
                <c:pt idx="2">
                  <c:v>4.7999999999999996E-3</c:v>
                </c:pt>
              </c:numCache>
            </c:numRef>
          </c:val>
          <c:extLst>
            <c:ext xmlns:c16="http://schemas.microsoft.com/office/drawing/2014/chart" uri="{C3380CC4-5D6E-409C-BE32-E72D297353CC}">
              <c16:uniqueId val="{00000007-56B9-4D0E-ADAB-C6342A951D4C}"/>
            </c:ext>
          </c:extLst>
        </c:ser>
        <c:dLbls>
          <c:showLegendKey val="0"/>
          <c:showVal val="0"/>
          <c:showCatName val="1"/>
          <c:showSerName val="0"/>
          <c:showPercent val="1"/>
          <c:showBubbleSize val="0"/>
          <c:showLeaderLines val="1"/>
        </c:dLbls>
      </c:pie3DChart>
    </c:plotArea>
    <c:plotVisOnly val="1"/>
    <c:dispBlanksAs val="gap"/>
    <c:showDLblsOverMax val="0"/>
    <c:extLst/>
  </c:chart>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accent1"/>
              </a:solidFill>
              <a:round/>
            </a:ln>
            <a:effectLst/>
          </c:spPr>
          <c:marker>
            <c:symbol val="none"/>
          </c:marker>
          <c:cat>
            <c:numRef>
              <c:f>'Fund Price'!$BX$3:$BX$61</c:f>
              <c:numCache>
                <c:formatCode>m/d/yyyy</c:formatCode>
                <c:ptCount val="59"/>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numCache>
            </c:numRef>
          </c:cat>
          <c:val>
            <c:numRef>
              <c:f>'Fund Price'!$BY$3:$BY$61</c:f>
              <c:numCache>
                <c:formatCode>0.00%</c:formatCode>
                <c:ptCount val="59"/>
                <c:pt idx="0">
                  <c:v>0.2263</c:v>
                </c:pt>
                <c:pt idx="1">
                  <c:v>0.22520499999999999</c:v>
                </c:pt>
                <c:pt idx="2">
                  <c:v>0.22484000000000001</c:v>
                </c:pt>
                <c:pt idx="3">
                  <c:v>0.22484000000000001</c:v>
                </c:pt>
                <c:pt idx="4">
                  <c:v>0.22484000000000001</c:v>
                </c:pt>
                <c:pt idx="5">
                  <c:v>0.2263</c:v>
                </c:pt>
                <c:pt idx="6">
                  <c:v>0.22411</c:v>
                </c:pt>
                <c:pt idx="7">
                  <c:v>0.22337999999999997</c:v>
                </c:pt>
                <c:pt idx="8">
                  <c:v>0.22301500000000002</c:v>
                </c:pt>
                <c:pt idx="9">
                  <c:v>0.22556999999999999</c:v>
                </c:pt>
                <c:pt idx="10">
                  <c:v>0.22556999999999999</c:v>
                </c:pt>
                <c:pt idx="11">
                  <c:v>0.22556999999999999</c:v>
                </c:pt>
                <c:pt idx="12">
                  <c:v>0.2263</c:v>
                </c:pt>
                <c:pt idx="13">
                  <c:v>0.22666500000000001</c:v>
                </c:pt>
                <c:pt idx="14">
                  <c:v>0.225935</c:v>
                </c:pt>
                <c:pt idx="15">
                  <c:v>0.22666500000000001</c:v>
                </c:pt>
                <c:pt idx="16">
                  <c:v>0.22775999999999999</c:v>
                </c:pt>
                <c:pt idx="17">
                  <c:v>0.22775999999999999</c:v>
                </c:pt>
                <c:pt idx="18">
                  <c:v>0.22775999999999999</c:v>
                </c:pt>
                <c:pt idx="19">
                  <c:v>0.22775999999999999</c:v>
                </c:pt>
                <c:pt idx="20">
                  <c:v>0.228855</c:v>
                </c:pt>
                <c:pt idx="21">
                  <c:v>0.22849</c:v>
                </c:pt>
                <c:pt idx="22">
                  <c:v>0.22812499999999999</c:v>
                </c:pt>
                <c:pt idx="23">
                  <c:v>0.22958500000000001</c:v>
                </c:pt>
                <c:pt idx="24">
                  <c:v>0.228855</c:v>
                </c:pt>
                <c:pt idx="25">
                  <c:v>0.228855</c:v>
                </c:pt>
                <c:pt idx="26">
                  <c:v>0.22849</c:v>
                </c:pt>
                <c:pt idx="27">
                  <c:v>0.228855</c:v>
                </c:pt>
                <c:pt idx="28">
                  <c:v>0.228855</c:v>
                </c:pt>
                <c:pt idx="29" formatCode="General">
                  <c:v>0.228855</c:v>
                </c:pt>
                <c:pt idx="30" formatCode="General">
                  <c:v>0.22921999999999998</c:v>
                </c:pt>
                <c:pt idx="31">
                  <c:v>0.22921999999999998</c:v>
                </c:pt>
                <c:pt idx="32">
                  <c:v>0.22921999999999998</c:v>
                </c:pt>
                <c:pt idx="33">
                  <c:v>0.22447499999999998</c:v>
                </c:pt>
                <c:pt idx="34">
                  <c:v>0.225935</c:v>
                </c:pt>
                <c:pt idx="35">
                  <c:v>0.21535000000000001</c:v>
                </c:pt>
                <c:pt idx="36">
                  <c:v>0.22265000000000001</c:v>
                </c:pt>
                <c:pt idx="37">
                  <c:v>0.2263</c:v>
                </c:pt>
                <c:pt idx="38">
                  <c:v>0.2263</c:v>
                </c:pt>
                <c:pt idx="39">
                  <c:v>0.2263</c:v>
                </c:pt>
                <c:pt idx="40">
                  <c:v>0.22337999999999997</c:v>
                </c:pt>
                <c:pt idx="41">
                  <c:v>0.21972999999999998</c:v>
                </c:pt>
                <c:pt idx="42">
                  <c:v>0.22337999999999997</c:v>
                </c:pt>
                <c:pt idx="43">
                  <c:v>0.22520499999999999</c:v>
                </c:pt>
                <c:pt idx="44">
                  <c:v>0.22556999999999999</c:v>
                </c:pt>
                <c:pt idx="45">
                  <c:v>0.22556999999999999</c:v>
                </c:pt>
                <c:pt idx="46">
                  <c:v>0.22556999999999999</c:v>
                </c:pt>
                <c:pt idx="47">
                  <c:v>0.22484000000000001</c:v>
                </c:pt>
                <c:pt idx="48">
                  <c:v>0.22301500000000002</c:v>
                </c:pt>
                <c:pt idx="49">
                  <c:v>0.22265000000000001</c:v>
                </c:pt>
                <c:pt idx="50">
                  <c:v>0.22337999999999997</c:v>
                </c:pt>
                <c:pt idx="51">
                  <c:v>0.223745</c:v>
                </c:pt>
                <c:pt idx="52">
                  <c:v>0.22228500000000001</c:v>
                </c:pt>
                <c:pt idx="53">
                  <c:v>0.22228500000000001</c:v>
                </c:pt>
                <c:pt idx="54">
                  <c:v>0.223745</c:v>
                </c:pt>
                <c:pt idx="55">
                  <c:v>0.223745</c:v>
                </c:pt>
                <c:pt idx="56">
                  <c:v>0.223745</c:v>
                </c:pt>
                <c:pt idx="57">
                  <c:v>0.22337999999999997</c:v>
                </c:pt>
                <c:pt idx="58">
                  <c:v>0.21936499999999998</c:v>
                </c:pt>
              </c:numCache>
            </c:numRef>
          </c:val>
          <c:smooth val="1"/>
          <c:extLst>
            <c:ext xmlns:c16="http://schemas.microsoft.com/office/drawing/2014/chart" uri="{C3380CC4-5D6E-409C-BE32-E72D297353CC}">
              <c16:uniqueId val="{00000000-CC9F-4C25-8FA1-294219B83EB8}"/>
            </c:ext>
          </c:extLst>
        </c:ser>
        <c:dLbls>
          <c:showLegendKey val="0"/>
          <c:showVal val="0"/>
          <c:showCatName val="0"/>
          <c:showSerName val="0"/>
          <c:showPercent val="0"/>
          <c:showBubbleSize val="0"/>
        </c:dLbls>
        <c:smooth val="0"/>
        <c:axId val="2142051503"/>
        <c:axId val="2142054863"/>
      </c:lineChart>
      <c:dateAx>
        <c:axId val="2142051503"/>
        <c:scaling>
          <c:orientation val="minMax"/>
        </c:scaling>
        <c:delete val="0"/>
        <c:axPos val="b"/>
        <c:numFmt formatCode="m/d/yy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42054863"/>
        <c:crosses val="autoZero"/>
        <c:auto val="1"/>
        <c:lblOffset val="100"/>
        <c:baseTimeUnit val="days"/>
        <c:majorUnit val="10"/>
        <c:majorTimeUnit val="days"/>
      </c:dateAx>
      <c:valAx>
        <c:axId val="2142054863"/>
        <c:scaling>
          <c:orientation val="minMax"/>
          <c:min val="0.21000000000000002"/>
        </c:scaling>
        <c:delete val="0"/>
        <c:axPos val="l"/>
        <c:numFmt formatCode="0.0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42051503"/>
        <c:crosses val="autoZero"/>
        <c:crossBetween val="between"/>
        <c:majorUnit val="7.0000000000000019E-3"/>
      </c:valAx>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09400759236219E-2"/>
          <c:y val="0.20397853042010525"/>
          <c:w val="0.91978119848152762"/>
          <c:h val="0.61977423650412633"/>
        </c:manualLayout>
      </c:layout>
      <c:barChart>
        <c:barDir val="col"/>
        <c:grouping val="clustered"/>
        <c:varyColors val="0"/>
        <c:ser>
          <c:idx val="0"/>
          <c:order val="0"/>
          <c:tx>
            <c:strRef>
              <c:f>'Money Market'!$B$22</c:f>
              <c:strCache>
                <c:ptCount val="1"/>
                <c:pt idx="0">
                  <c:v>Fund Yield</c:v>
                </c:pt>
              </c:strCache>
            </c:strRef>
          </c:tx>
          <c:spPr>
            <a:solidFill>
              <a:srgbClr val="002E5A"/>
            </a:solidFill>
            <a:ln>
              <a:noFill/>
            </a:ln>
            <a:effectLst/>
          </c:spPr>
          <c:invertIfNegative val="0"/>
          <c:dLbls>
            <c:dLbl>
              <c:idx val="0"/>
              <c:tx>
                <c:rich>
                  <a:bodyPr/>
                  <a:lstStyle/>
                  <a:p>
                    <a:r>
                      <a:rPr lang="en-US" dirty="0"/>
                      <a:t>20.98%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EC6-43E8-9BA7-A1A4E1886917}"/>
                </c:ext>
              </c:extLst>
            </c:dLbl>
            <c:dLbl>
              <c:idx val="1"/>
              <c:tx>
                <c:rich>
                  <a:bodyPr/>
                  <a:lstStyle/>
                  <a:p>
                    <a:r>
                      <a:rPr lang="en-US"/>
                      <a:t>21.24%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C6-43E8-9BA7-A1A4E1886917}"/>
                </c:ext>
              </c:extLst>
            </c:dLbl>
            <c:dLbl>
              <c:idx val="2"/>
              <c:tx>
                <c:rich>
                  <a:bodyPr/>
                  <a:lstStyle/>
                  <a:p>
                    <a:r>
                      <a:rPr lang="en-US"/>
                      <a:t>22.18%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EC6-43E8-9BA7-A1A4E1886917}"/>
                </c:ext>
              </c:extLst>
            </c:dLbl>
            <c:dLbl>
              <c:idx val="3"/>
              <c:tx>
                <c:rich>
                  <a:bodyPr/>
                  <a:lstStyle/>
                  <a:p>
                    <a:r>
                      <a:rPr lang="en-US"/>
                      <a:t>21.74%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C6-43E8-9BA7-A1A4E1886917}"/>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'Money Market'!$A$23:$A$26</c:f>
              <c:strCache>
                <c:ptCount val="4"/>
                <c:pt idx="0">
                  <c:v>1 Month</c:v>
                </c:pt>
                <c:pt idx="1">
                  <c:v>3 Month</c:v>
                </c:pt>
                <c:pt idx="2">
                  <c:v>9 Month</c:v>
                </c:pt>
                <c:pt idx="3">
                  <c:v>12 Month</c:v>
                </c:pt>
              </c:strCache>
            </c:strRef>
          </c:cat>
          <c:val>
            <c:numRef>
              <c:f>'Money Market'!$B$23:$B$26</c:f>
              <c:numCache>
                <c:formatCode>0.00%</c:formatCode>
                <c:ptCount val="4"/>
                <c:pt idx="0">
                  <c:v>0.20760000000000001</c:v>
                </c:pt>
                <c:pt idx="1">
                  <c:v>0.21959999999999999</c:v>
                </c:pt>
                <c:pt idx="2">
                  <c:v>0.22320000000000001</c:v>
                </c:pt>
                <c:pt idx="3">
                  <c:v>0.218</c:v>
                </c:pt>
              </c:numCache>
            </c:numRef>
          </c:val>
          <c:extLst>
            <c:ext xmlns:c16="http://schemas.microsoft.com/office/drawing/2014/chart" uri="{C3380CC4-5D6E-409C-BE32-E72D297353CC}">
              <c16:uniqueId val="{00000000-2AA3-4EFD-87B1-08C3882B8AE6}"/>
            </c:ext>
          </c:extLst>
        </c:ser>
        <c:ser>
          <c:idx val="1"/>
          <c:order val="1"/>
          <c:tx>
            <c:strRef>
              <c:f>'Money Market'!$C$22</c:f>
              <c:strCache>
                <c:ptCount val="1"/>
                <c:pt idx="0">
                  <c:v>Benchmark</c:v>
                </c:pt>
              </c:strCache>
            </c:strRef>
          </c:tx>
          <c:spPr>
            <a:solidFill>
              <a:srgbClr val="D2D7DB"/>
            </a:solidFill>
            <a:ln>
              <a:noFill/>
            </a:ln>
            <a:effectLst/>
          </c:spPr>
          <c:invertIfNegative val="0"/>
          <c:dLbls>
            <c:dLbl>
              <c:idx val="0"/>
              <c:layout>
                <c:manualLayout>
                  <c:x val="1.8701332359489651E-2"/>
                  <c:y val="-4.9331097267753709E-17"/>
                </c:manualLayout>
              </c:layout>
              <c:tx>
                <c:rich>
                  <a:bodyPr/>
                  <a:lstStyle/>
                  <a:p>
                    <a:r>
                      <a:rPr lang="en-US"/>
                      <a:t>18.00%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A3-4EFD-87B1-08C3882B8AE6}"/>
                </c:ext>
              </c:extLst>
            </c:dLbl>
            <c:dLbl>
              <c:idx val="1"/>
              <c:layout>
                <c:manualLayout>
                  <c:x val="2.1372951267988247E-2"/>
                  <c:y val="0"/>
                </c:manualLayout>
              </c:layout>
              <c:tx>
                <c:rich>
                  <a:bodyPr/>
                  <a:lstStyle/>
                  <a:p>
                    <a:r>
                      <a:rPr lang="en-US"/>
                      <a:t>17.81%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AA3-4EFD-87B1-08C3882B8AE6}"/>
                </c:ext>
              </c:extLst>
            </c:dLbl>
            <c:dLbl>
              <c:idx val="2"/>
              <c:layout>
                <c:manualLayout>
                  <c:x val="2.6716189084985152E-2"/>
                  <c:y val="0"/>
                </c:manualLayout>
              </c:layout>
              <c:tx>
                <c:rich>
                  <a:bodyPr/>
                  <a:lstStyle/>
                  <a:p>
                    <a:r>
                      <a:rPr lang="en-US"/>
                      <a:t>17.76%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AA3-4EFD-87B1-08C3882B8AE6}"/>
                </c:ext>
              </c:extLst>
            </c:dLbl>
            <c:dLbl>
              <c:idx val="3"/>
              <c:layout>
                <c:manualLayout>
                  <c:x val="1.6029713450991249E-2"/>
                  <c:y val="0"/>
                </c:manualLayout>
              </c:layout>
              <c:tx>
                <c:rich>
                  <a:bodyPr/>
                  <a:lstStyle/>
                  <a:p>
                    <a:r>
                      <a:rPr lang="en-US"/>
                      <a:t>17.55%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AA3-4EFD-87B1-08C3882B8AE6}"/>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'Money Market'!$A$23:$A$26</c:f>
              <c:strCache>
                <c:ptCount val="4"/>
                <c:pt idx="0">
                  <c:v>1 Month</c:v>
                </c:pt>
                <c:pt idx="1">
                  <c:v>3 Month</c:v>
                </c:pt>
                <c:pt idx="2">
                  <c:v>9 Month</c:v>
                </c:pt>
                <c:pt idx="3">
                  <c:v>12 Month</c:v>
                </c:pt>
              </c:strCache>
            </c:strRef>
          </c:cat>
          <c:val>
            <c:numRef>
              <c:f>'Money Market'!$C$23:$C$26</c:f>
              <c:numCache>
                <c:formatCode>0.00%</c:formatCode>
                <c:ptCount val="4"/>
                <c:pt idx="0">
                  <c:v>0.1825</c:v>
                </c:pt>
                <c:pt idx="1">
                  <c:v>0.176875</c:v>
                </c:pt>
                <c:pt idx="2">
                  <c:v>0.17789418356011505</c:v>
                </c:pt>
                <c:pt idx="3">
                  <c:v>0.17517489787319065</c:v>
                </c:pt>
              </c:numCache>
            </c:numRef>
          </c:val>
          <c:extLst>
            <c:ext xmlns:c16="http://schemas.microsoft.com/office/drawing/2014/chart" uri="{C3380CC4-5D6E-409C-BE32-E72D297353CC}">
              <c16:uniqueId val="{00000005-2AA3-4EFD-87B1-08C3882B8AE6}"/>
            </c:ext>
          </c:extLst>
        </c:ser>
        <c:dLbls>
          <c:showLegendKey val="0"/>
          <c:showVal val="0"/>
          <c:showCatName val="0"/>
          <c:showSerName val="0"/>
          <c:showPercent val="0"/>
          <c:showBubbleSize val="0"/>
        </c:dLbls>
        <c:gapWidth val="242"/>
        <c:axId val="319697736"/>
        <c:axId val="319704792"/>
      </c:barChart>
      <c:catAx>
        <c:axId val="31969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19704792"/>
        <c:crosses val="autoZero"/>
        <c:auto val="1"/>
        <c:lblAlgn val="ctr"/>
        <c:lblOffset val="100"/>
        <c:noMultiLvlLbl val="0"/>
      </c:catAx>
      <c:valAx>
        <c:axId val="319704792"/>
        <c:scaling>
          <c:orientation val="minMax"/>
          <c:max val="0.30000000000000004"/>
        </c:scaling>
        <c:delete val="1"/>
        <c:axPos val="l"/>
        <c:numFmt formatCode="0.0%" sourceLinked="0"/>
        <c:majorTickMark val="none"/>
        <c:minorTickMark val="none"/>
        <c:tickLblPos val="nextTo"/>
        <c:crossAx val="319697736"/>
        <c:crosses val="autoZero"/>
        <c:crossBetween val="between"/>
        <c:majorUnit val="5.000000000000001E-2"/>
      </c:valAx>
      <c:spPr>
        <a:noFill/>
        <a:ln>
          <a:noFill/>
        </a:ln>
        <a:effectLst/>
      </c:spPr>
    </c:plotArea>
    <c:legend>
      <c:legendPos val="b"/>
      <c:layout>
        <c:manualLayout>
          <c:xMode val="edge"/>
          <c:yMode val="edge"/>
          <c:x val="0.28802540371117125"/>
          <c:y val="4.2740786913894227E-2"/>
          <c:w val="0.50330665689723775"/>
          <c:h val="9.081575014290999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accent1"/>
              </a:solidFill>
              <a:round/>
            </a:ln>
            <a:effectLst/>
          </c:spPr>
          <c:marker>
            <c:symbol val="none"/>
          </c:marker>
          <c:cat>
            <c:numRef>
              <c:f>'Fund Price'!$Q$3:$Q$61</c:f>
              <c:numCache>
                <c:formatCode>[$-409]d\-mmm\-yy;@</c:formatCode>
                <c:ptCount val="59"/>
                <c:pt idx="0">
                  <c:v>45658</c:v>
                </c:pt>
                <c:pt idx="1">
                  <c:v>45659</c:v>
                </c:pt>
                <c:pt idx="2">
                  <c:v>45660</c:v>
                </c:pt>
                <c:pt idx="3">
                  <c:v>45661</c:v>
                </c:pt>
                <c:pt idx="4">
                  <c:v>45662</c:v>
                </c:pt>
                <c:pt idx="5">
                  <c:v>45663</c:v>
                </c:pt>
                <c:pt idx="6">
                  <c:v>45664</c:v>
                </c:pt>
                <c:pt idx="7">
                  <c:v>45665</c:v>
                </c:pt>
                <c:pt idx="8">
                  <c:v>45666</c:v>
                </c:pt>
                <c:pt idx="9">
                  <c:v>45667</c:v>
                </c:pt>
                <c:pt idx="10">
                  <c:v>45668</c:v>
                </c:pt>
                <c:pt idx="11">
                  <c:v>45669</c:v>
                </c:pt>
                <c:pt idx="12">
                  <c:v>45670</c:v>
                </c:pt>
                <c:pt idx="13">
                  <c:v>45671</c:v>
                </c:pt>
                <c:pt idx="14">
                  <c:v>45672</c:v>
                </c:pt>
                <c:pt idx="15">
                  <c:v>45673</c:v>
                </c:pt>
                <c:pt idx="16">
                  <c:v>45674</c:v>
                </c:pt>
                <c:pt idx="17">
                  <c:v>45675</c:v>
                </c:pt>
                <c:pt idx="18">
                  <c:v>45676</c:v>
                </c:pt>
                <c:pt idx="19">
                  <c:v>45677</c:v>
                </c:pt>
                <c:pt idx="20">
                  <c:v>45678</c:v>
                </c:pt>
                <c:pt idx="21">
                  <c:v>45679</c:v>
                </c:pt>
                <c:pt idx="22">
                  <c:v>45680</c:v>
                </c:pt>
                <c:pt idx="23">
                  <c:v>45681</c:v>
                </c:pt>
                <c:pt idx="24">
                  <c:v>45682</c:v>
                </c:pt>
                <c:pt idx="25">
                  <c:v>45683</c:v>
                </c:pt>
                <c:pt idx="26">
                  <c:v>45684</c:v>
                </c:pt>
                <c:pt idx="27">
                  <c:v>45685</c:v>
                </c:pt>
                <c:pt idx="28">
                  <c:v>45686</c:v>
                </c:pt>
                <c:pt idx="29">
                  <c:v>45687</c:v>
                </c:pt>
                <c:pt idx="30">
                  <c:v>45688</c:v>
                </c:pt>
                <c:pt idx="31">
                  <c:v>45689</c:v>
                </c:pt>
                <c:pt idx="32">
                  <c:v>45690</c:v>
                </c:pt>
                <c:pt idx="33">
                  <c:v>45691</c:v>
                </c:pt>
                <c:pt idx="34">
                  <c:v>45692</c:v>
                </c:pt>
                <c:pt idx="35">
                  <c:v>45693</c:v>
                </c:pt>
                <c:pt idx="36">
                  <c:v>45694</c:v>
                </c:pt>
                <c:pt idx="37">
                  <c:v>45695</c:v>
                </c:pt>
                <c:pt idx="38">
                  <c:v>45696</c:v>
                </c:pt>
                <c:pt idx="39">
                  <c:v>45697</c:v>
                </c:pt>
                <c:pt idx="40">
                  <c:v>45698</c:v>
                </c:pt>
                <c:pt idx="41">
                  <c:v>45699</c:v>
                </c:pt>
                <c:pt idx="42">
                  <c:v>45700</c:v>
                </c:pt>
                <c:pt idx="43">
                  <c:v>45701</c:v>
                </c:pt>
                <c:pt idx="44">
                  <c:v>45702</c:v>
                </c:pt>
                <c:pt idx="45">
                  <c:v>45703</c:v>
                </c:pt>
                <c:pt idx="46">
                  <c:v>45704</c:v>
                </c:pt>
                <c:pt idx="47">
                  <c:v>45705</c:v>
                </c:pt>
                <c:pt idx="48">
                  <c:v>45706</c:v>
                </c:pt>
                <c:pt idx="49">
                  <c:v>45707</c:v>
                </c:pt>
                <c:pt idx="50">
                  <c:v>45708</c:v>
                </c:pt>
                <c:pt idx="51">
                  <c:v>45709</c:v>
                </c:pt>
                <c:pt idx="52">
                  <c:v>45710</c:v>
                </c:pt>
                <c:pt idx="53">
                  <c:v>45711</c:v>
                </c:pt>
                <c:pt idx="54">
                  <c:v>45712</c:v>
                </c:pt>
                <c:pt idx="55">
                  <c:v>45713</c:v>
                </c:pt>
                <c:pt idx="56">
                  <c:v>45714</c:v>
                </c:pt>
                <c:pt idx="57">
                  <c:v>45715</c:v>
                </c:pt>
                <c:pt idx="58">
                  <c:v>45716</c:v>
                </c:pt>
              </c:numCache>
            </c:numRef>
          </c:cat>
          <c:val>
            <c:numRef>
              <c:f>'Fund Price'!$R$3:$R$61</c:f>
              <c:numCache>
                <c:formatCode>_(* #,##0.00_);_(* \(#,##0.00\);_(* "-"??_);_(@_)</c:formatCode>
                <c:ptCount val="59"/>
                <c:pt idx="0">
                  <c:v>143.53</c:v>
                </c:pt>
                <c:pt idx="1">
                  <c:v>143.59</c:v>
                </c:pt>
                <c:pt idx="2">
                  <c:v>143.65</c:v>
                </c:pt>
                <c:pt idx="3">
                  <c:v>143.71</c:v>
                </c:pt>
                <c:pt idx="4">
                  <c:v>143.77000000000001</c:v>
                </c:pt>
                <c:pt idx="5">
                  <c:v>143.83000000000001</c:v>
                </c:pt>
                <c:pt idx="6">
                  <c:v>143.88</c:v>
                </c:pt>
                <c:pt idx="7">
                  <c:v>143.94</c:v>
                </c:pt>
                <c:pt idx="8">
                  <c:v>144</c:v>
                </c:pt>
                <c:pt idx="9">
                  <c:v>144.06</c:v>
                </c:pt>
                <c:pt idx="10">
                  <c:v>144.12</c:v>
                </c:pt>
                <c:pt idx="11">
                  <c:v>144.18</c:v>
                </c:pt>
                <c:pt idx="12">
                  <c:v>144.22999999999999</c:v>
                </c:pt>
                <c:pt idx="13">
                  <c:v>144.29</c:v>
                </c:pt>
                <c:pt idx="14">
                  <c:v>144.35</c:v>
                </c:pt>
                <c:pt idx="15">
                  <c:v>144.41</c:v>
                </c:pt>
                <c:pt idx="16">
                  <c:v>144.47</c:v>
                </c:pt>
                <c:pt idx="17">
                  <c:v>144.52000000000001</c:v>
                </c:pt>
                <c:pt idx="18">
                  <c:v>144.58000000000001</c:v>
                </c:pt>
                <c:pt idx="19">
                  <c:v>144.63999999999999</c:v>
                </c:pt>
                <c:pt idx="20">
                  <c:v>144.69999999999999</c:v>
                </c:pt>
                <c:pt idx="21">
                  <c:v>144.76</c:v>
                </c:pt>
                <c:pt idx="22">
                  <c:v>144.82</c:v>
                </c:pt>
                <c:pt idx="23">
                  <c:v>144.88</c:v>
                </c:pt>
                <c:pt idx="24">
                  <c:v>144.94</c:v>
                </c:pt>
                <c:pt idx="25">
                  <c:v>145</c:v>
                </c:pt>
                <c:pt idx="26">
                  <c:v>145.05000000000001</c:v>
                </c:pt>
                <c:pt idx="27">
                  <c:v>145.11000000000001</c:v>
                </c:pt>
                <c:pt idx="28">
                  <c:v>145.16</c:v>
                </c:pt>
                <c:pt idx="29">
                  <c:v>145.26</c:v>
                </c:pt>
                <c:pt idx="30">
                  <c:v>145.35</c:v>
                </c:pt>
                <c:pt idx="31">
                  <c:v>145.44</c:v>
                </c:pt>
                <c:pt idx="32">
                  <c:v>145.53</c:v>
                </c:pt>
                <c:pt idx="33">
                  <c:v>145.66999999999999</c:v>
                </c:pt>
                <c:pt idx="34">
                  <c:v>145.79</c:v>
                </c:pt>
                <c:pt idx="35">
                  <c:v>145.91</c:v>
                </c:pt>
                <c:pt idx="36">
                  <c:v>146.05000000000001</c:v>
                </c:pt>
                <c:pt idx="37">
                  <c:v>146.15</c:v>
                </c:pt>
                <c:pt idx="38">
                  <c:v>146.25</c:v>
                </c:pt>
                <c:pt idx="39">
                  <c:v>146.36000000000001</c:v>
                </c:pt>
                <c:pt idx="40">
                  <c:v>146.46</c:v>
                </c:pt>
                <c:pt idx="41">
                  <c:v>146.57</c:v>
                </c:pt>
                <c:pt idx="42">
                  <c:v>146.68</c:v>
                </c:pt>
                <c:pt idx="43">
                  <c:v>146.77000000000001</c:v>
                </c:pt>
                <c:pt idx="44">
                  <c:v>146.83000000000001</c:v>
                </c:pt>
                <c:pt idx="45">
                  <c:v>146.88999999999999</c:v>
                </c:pt>
                <c:pt idx="46">
                  <c:v>146.94</c:v>
                </c:pt>
                <c:pt idx="47">
                  <c:v>147</c:v>
                </c:pt>
                <c:pt idx="48">
                  <c:v>147.06</c:v>
                </c:pt>
                <c:pt idx="49">
                  <c:v>147.12</c:v>
                </c:pt>
                <c:pt idx="50">
                  <c:v>147.18</c:v>
                </c:pt>
                <c:pt idx="51">
                  <c:v>147.24</c:v>
                </c:pt>
                <c:pt idx="52">
                  <c:v>147.30000000000001</c:v>
                </c:pt>
                <c:pt idx="53">
                  <c:v>147.36000000000001</c:v>
                </c:pt>
                <c:pt idx="54">
                  <c:v>147.41999999999999</c:v>
                </c:pt>
                <c:pt idx="55">
                  <c:v>147.47</c:v>
                </c:pt>
                <c:pt idx="56">
                  <c:v>147.53</c:v>
                </c:pt>
                <c:pt idx="57">
                  <c:v>147.59</c:v>
                </c:pt>
                <c:pt idx="58">
                  <c:v>147.65</c:v>
                </c:pt>
              </c:numCache>
            </c:numRef>
          </c:val>
          <c:smooth val="0"/>
          <c:extLst>
            <c:ext xmlns:c16="http://schemas.microsoft.com/office/drawing/2014/chart" uri="{C3380CC4-5D6E-409C-BE32-E72D297353CC}">
              <c16:uniqueId val="{00000000-FDEB-4822-ADC1-19A6C3E01E10}"/>
            </c:ext>
          </c:extLst>
        </c:ser>
        <c:dLbls>
          <c:showLegendKey val="0"/>
          <c:showVal val="0"/>
          <c:showCatName val="0"/>
          <c:showSerName val="0"/>
          <c:showPercent val="0"/>
          <c:showBubbleSize val="0"/>
        </c:dLbls>
        <c:smooth val="0"/>
        <c:axId val="766661551"/>
        <c:axId val="766669231"/>
      </c:lineChart>
      <c:dateAx>
        <c:axId val="766661551"/>
        <c:scaling>
          <c:orientation val="minMax"/>
        </c:scaling>
        <c:delete val="0"/>
        <c:axPos val="b"/>
        <c:numFmt formatCode="[$-409]d\-mmm\-yy;@"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766669231"/>
        <c:crosses val="autoZero"/>
        <c:auto val="1"/>
        <c:lblOffset val="100"/>
        <c:baseTimeUnit val="days"/>
        <c:majorUnit val="9"/>
        <c:majorTimeUnit val="days"/>
      </c:dateAx>
      <c:valAx>
        <c:axId val="766669231"/>
        <c:scaling>
          <c:orientation val="minMax"/>
        </c:scaling>
        <c:delete val="0"/>
        <c:axPos val="l"/>
        <c:numFmt formatCode="_(* #,##0.00_);_(* \(#,##0.00\);_(* &quot;-&quot;??_);_(@_)"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766661551"/>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en-GB" sz="1100" b="1">
                <a:solidFill>
                  <a:sysClr val="windowText" lastClr="000000"/>
                </a:solidFill>
                <a:latin typeface="+mn-lt"/>
              </a:rPr>
              <a:t>Asset</a:t>
            </a:r>
            <a:r>
              <a:rPr lang="en-GB" sz="1100" b="1" baseline="0">
                <a:solidFill>
                  <a:sysClr val="windowText" lastClr="000000"/>
                </a:solidFill>
                <a:latin typeface="+mn-lt"/>
              </a:rPr>
              <a:t> Allocation</a:t>
            </a:r>
          </a:p>
        </c:rich>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8929189333167"/>
          <c:y val="0.11921981833009292"/>
          <c:w val="0.85054937177613932"/>
          <c:h val="0.7608855014604774"/>
        </c:manualLayout>
      </c:layout>
      <c:pie3DChart>
        <c:varyColors val="1"/>
        <c:ser>
          <c:idx val="0"/>
          <c:order val="0"/>
          <c:dPt>
            <c:idx val="0"/>
            <c:bubble3D val="0"/>
            <c:spPr>
              <a:solidFill>
                <a:schemeClr val="bg1">
                  <a:lumMod val="65000"/>
                </a:schemeClr>
              </a:solidFill>
              <a:ln>
                <a:noFill/>
              </a:ln>
              <a:effectLst/>
              <a:sp3d/>
            </c:spPr>
            <c:extLst>
              <c:ext xmlns:c16="http://schemas.microsoft.com/office/drawing/2014/chart" uri="{C3380CC4-5D6E-409C-BE32-E72D297353CC}">
                <c16:uniqueId val="{00000001-9A1C-4C6A-A0FA-E34AA6C3A74D}"/>
              </c:ext>
            </c:extLst>
          </c:dPt>
          <c:dPt>
            <c:idx val="1"/>
            <c:bubble3D val="0"/>
            <c:spPr>
              <a:solidFill>
                <a:srgbClr val="002E5A"/>
              </a:solidFill>
              <a:ln>
                <a:noFill/>
              </a:ln>
              <a:effectLst/>
              <a:sp3d/>
            </c:spPr>
            <c:extLst>
              <c:ext xmlns:c16="http://schemas.microsoft.com/office/drawing/2014/chart" uri="{C3380CC4-5D6E-409C-BE32-E72D297353CC}">
                <c16:uniqueId val="{00000003-9A1C-4C6A-A0FA-E34AA6C3A74D}"/>
              </c:ext>
            </c:extLst>
          </c:dPt>
          <c:dPt>
            <c:idx val="2"/>
            <c:bubble3D val="0"/>
            <c:spPr>
              <a:solidFill>
                <a:srgbClr val="F0BD2D"/>
              </a:solidFill>
              <a:ln>
                <a:noFill/>
              </a:ln>
              <a:effectLst/>
              <a:sp3d/>
            </c:spPr>
            <c:extLst>
              <c:ext xmlns:c16="http://schemas.microsoft.com/office/drawing/2014/chart" uri="{C3380CC4-5D6E-409C-BE32-E72D297353CC}">
                <c16:uniqueId val="{00000005-9A1C-4C6A-A0FA-E34AA6C3A74D}"/>
              </c:ext>
            </c:extLst>
          </c:dPt>
          <c:dLbls>
            <c:dLbl>
              <c:idx val="0"/>
              <c:layout>
                <c:manualLayout>
                  <c:x val="-0.11661960146590888"/>
                  <c:y val="0.24120547013522553"/>
                </c:manualLayout>
              </c:layout>
              <c:tx>
                <c:rich>
                  <a:bodyPr rot="0" spcFirstLastPara="1" vertOverflow="ellipsis" vert="horz" wrap="square" lIns="38100" tIns="19050" rIns="38100" bIns="19050" anchor="ctr" anchorCtr="1">
                    <a:no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fld id="{269DE216-4B56-4E14-ACF9-ADD8E9049BC8}" type="CATEGORYNAME">
                      <a:rPr lang="en-US" sz="700">
                        <a:latin typeface="Calibri" panose="020F0502020204030204" pitchFamily="34" charset="0"/>
                        <a:ea typeface="Calibri" panose="020F0502020204030204" pitchFamily="34" charset="0"/>
                        <a:cs typeface="Calibri" panose="020F0502020204030204" pitchFamily="34" charset="0"/>
                      </a:rPr>
                      <a:pPr>
                        <a:defRPr sz="700" b="1">
                          <a:solidFill>
                            <a:schemeClr val="bg1"/>
                          </a:solidFill>
                          <a:latin typeface="Calibri" panose="020F0502020204030204" pitchFamily="34" charset="0"/>
                          <a:ea typeface="Calibri" panose="020F0502020204030204" pitchFamily="34" charset="0"/>
                          <a:cs typeface="Calibri" panose="020F0502020204030204" pitchFamily="34" charset="0"/>
                        </a:defRPr>
                      </a:pPr>
                      <a:t>[CATEGORY NAME]</a:t>
                    </a:fld>
                    <a:r>
                      <a:rPr lang="en-US" sz="700" baseline="0" dirty="0">
                        <a:latin typeface="Calibri" panose="020F0502020204030204" pitchFamily="34" charset="0"/>
                        <a:ea typeface="Calibri" panose="020F0502020204030204" pitchFamily="34" charset="0"/>
                        <a:cs typeface="Calibri" panose="020F0502020204030204" pitchFamily="34" charset="0"/>
                      </a:rPr>
                      <a:t>
10%</a:t>
                    </a:r>
                  </a:p>
                </c:rich>
              </c:tx>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9888555178683709"/>
                      <c:h val="0.23336012043364779"/>
                    </c:manualLayout>
                  </c15:layout>
                  <c15:dlblFieldTable/>
                  <c15:showDataLabelsRange val="0"/>
                </c:ext>
                <c:ext xmlns:c16="http://schemas.microsoft.com/office/drawing/2014/chart" uri="{C3380CC4-5D6E-409C-BE32-E72D297353CC}">
                  <c16:uniqueId val="{00000001-9A1C-4C6A-A0FA-E34AA6C3A74D}"/>
                </c:ext>
              </c:extLst>
            </c:dLbl>
            <c:dLbl>
              <c:idx val="1"/>
              <c:tx>
                <c:rich>
                  <a:bodyPr/>
                  <a:lstStyle/>
                  <a:p>
                    <a:fld id="{A371C7EE-7FC3-4098-93EB-5924ADEE5B1B}" type="CATEGORYNAME">
                      <a:rPr lang="en-US"/>
                      <a:pPr/>
                      <a:t>[CATEGORY NAME]</a:t>
                    </a:fld>
                    <a:r>
                      <a:rPr lang="en-US" baseline="0" dirty="0"/>
                      <a:t>
73%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1C-4C6A-A0FA-E34AA6C3A74D}"/>
                </c:ext>
              </c:extLst>
            </c:dLbl>
            <c:dLbl>
              <c:idx val="2"/>
              <c:layout>
                <c:manualLayout>
                  <c:x val="-0.14423919685771139"/>
                  <c:y val="5.0786067275982436E-2"/>
                </c:manualLayout>
              </c:layout>
              <c:tx>
                <c:rich>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fld id="{D4AE6802-BD96-4349-BA18-A987E5640649}" type="CATEGORYNAME">
                      <a:rPr lang="en-US" sz="700">
                        <a:latin typeface="Calibri" panose="020F0502020204030204" pitchFamily="34" charset="0"/>
                        <a:ea typeface="Calibri" panose="020F0502020204030204" pitchFamily="34" charset="0"/>
                        <a:cs typeface="Calibri" panose="020F0502020204030204" pitchFamily="34" charset="0"/>
                      </a:rPr>
                      <a:pPr>
                        <a:defRPr sz="700" b="1">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t>[CATEGORY NAME]</a:t>
                    </a:fld>
                    <a:r>
                      <a:rPr lang="en-US" sz="700" baseline="0" dirty="0">
                        <a:latin typeface="Calibri" panose="020F0502020204030204" pitchFamily="34" charset="0"/>
                        <a:ea typeface="Calibri" panose="020F0502020204030204" pitchFamily="34" charset="0"/>
                        <a:cs typeface="Calibri" panose="020F0502020204030204" pitchFamily="34" charset="0"/>
                      </a:rPr>
                      <a:t>
17%</a:t>
                    </a:r>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A1C-4C6A-A0FA-E34AA6C3A74D}"/>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'Bond Fund'!$A$12:$A$14</c:f>
              <c:strCache>
                <c:ptCount val="3"/>
                <c:pt idx="0">
                  <c:v>Money Market </c:v>
                </c:pt>
                <c:pt idx="1">
                  <c:v>FGN Bonds</c:v>
                </c:pt>
                <c:pt idx="2">
                  <c:v>Corporate Bonds</c:v>
                </c:pt>
              </c:strCache>
            </c:strRef>
          </c:cat>
          <c:val>
            <c:numRef>
              <c:f>'Bond Fund'!$B$12:$B$14</c:f>
              <c:numCache>
                <c:formatCode>0.00%</c:formatCode>
                <c:ptCount val="3"/>
                <c:pt idx="0">
                  <c:v>0.2353886097223698</c:v>
                </c:pt>
                <c:pt idx="1">
                  <c:v>0.58981139027763019</c:v>
                </c:pt>
                <c:pt idx="2">
                  <c:v>0.17480000000000001</c:v>
                </c:pt>
              </c:numCache>
            </c:numRef>
          </c:val>
          <c:extLst>
            <c:ext xmlns:c16="http://schemas.microsoft.com/office/drawing/2014/chart" uri="{C3380CC4-5D6E-409C-BE32-E72D297353CC}">
              <c16:uniqueId val="{00000006-9A1C-4C6A-A0FA-E34AA6C3A74D}"/>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60182897847699E-2"/>
          <c:y val="0.17684806004151449"/>
          <c:w val="0.92551798277912523"/>
          <c:h val="0.63111443557167479"/>
        </c:manualLayout>
      </c:layout>
      <c:barChart>
        <c:barDir val="col"/>
        <c:grouping val="clustered"/>
        <c:varyColors val="0"/>
        <c:ser>
          <c:idx val="0"/>
          <c:order val="0"/>
          <c:tx>
            <c:strRef>
              <c:f>'Bond Fund'!$B$24</c:f>
              <c:strCache>
                <c:ptCount val="1"/>
                <c:pt idx="0">
                  <c:v>Total Return </c:v>
                </c:pt>
              </c:strCache>
            </c:strRef>
          </c:tx>
          <c:spPr>
            <a:solidFill>
              <a:schemeClr val="accent1"/>
            </a:solidFill>
            <a:ln>
              <a:noFill/>
            </a:ln>
            <a:effectLst/>
          </c:spPr>
          <c:invertIfNegative val="0"/>
          <c:dLbls>
            <c:dLbl>
              <c:idx val="0"/>
              <c:tx>
                <c:rich>
                  <a:bodyPr/>
                  <a:lstStyle/>
                  <a:p>
                    <a:r>
                      <a:rPr lang="en-US"/>
                      <a:t>1.36%</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7.3505640428752239E-2"/>
                      <c:h val="0.16538310631126851"/>
                    </c:manualLayout>
                  </c15:layout>
                  <c15:showDataLabelsRange val="0"/>
                </c:ext>
                <c:ext xmlns:c16="http://schemas.microsoft.com/office/drawing/2014/chart" uri="{C3380CC4-5D6E-409C-BE32-E72D297353CC}">
                  <c16:uniqueId val="{00000000-7FAF-4BA6-B34C-0FC433B064FC}"/>
                </c:ext>
              </c:extLst>
            </c:dLbl>
            <c:dLbl>
              <c:idx val="7"/>
              <c:tx>
                <c:rich>
                  <a:bodyPr/>
                  <a:lstStyle/>
                  <a:p>
                    <a:r>
                      <a:rPr lang="en-US"/>
                      <a:t>277.99%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408-4C31-A21B-36E17D5C2352}"/>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'Bond Fund'!$A$25:$A$32</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'Bond Fund'!$B$25:$B$32</c:f>
              <c:numCache>
                <c:formatCode>0.00%</c:formatCode>
                <c:ptCount val="8"/>
                <c:pt idx="0">
                  <c:v>3.2099999999999997E-2</c:v>
                </c:pt>
                <c:pt idx="1">
                  <c:v>9.4100000000000003E-2</c:v>
                </c:pt>
                <c:pt idx="2">
                  <c:v>0.1203</c:v>
                </c:pt>
                <c:pt idx="3">
                  <c:v>0.11459999999999999</c:v>
                </c:pt>
                <c:pt idx="4">
                  <c:v>4.6100000000000002E-2</c:v>
                </c:pt>
                <c:pt idx="5">
                  <c:v>0.1837</c:v>
                </c:pt>
                <c:pt idx="6">
                  <c:v>0.20610000000000001</c:v>
                </c:pt>
                <c:pt idx="7">
                  <c:v>2.8488517233635684</c:v>
                </c:pt>
              </c:numCache>
            </c:numRef>
          </c:val>
          <c:extLst>
            <c:ext xmlns:c16="http://schemas.microsoft.com/office/drawing/2014/chart" uri="{C3380CC4-5D6E-409C-BE32-E72D297353CC}">
              <c16:uniqueId val="{00000000-34BB-40CD-BE7D-AB9711D666DF}"/>
            </c:ext>
          </c:extLst>
        </c:ser>
        <c:ser>
          <c:idx val="1"/>
          <c:order val="1"/>
          <c:tx>
            <c:strRef>
              <c:f>'Bond Fund'!$C$24</c:f>
              <c:strCache>
                <c:ptCount val="1"/>
                <c:pt idx="0">
                  <c:v>Benchmark</c:v>
                </c:pt>
              </c:strCache>
            </c:strRef>
          </c:tx>
          <c:spPr>
            <a:solidFill>
              <a:schemeClr val="accent2"/>
            </a:solidFill>
            <a:ln>
              <a:noFill/>
            </a:ln>
            <a:effectLst/>
          </c:spPr>
          <c:invertIfNegative val="0"/>
          <c:dLbls>
            <c:dLbl>
              <c:idx val="0"/>
              <c:layout>
                <c:manualLayout>
                  <c:x val="6.4766971496412829E-3"/>
                  <c:y val="-7.6058014897788878E-2"/>
                </c:manualLayout>
              </c:layout>
              <c:tx>
                <c:rich>
                  <a:bodyPr/>
                  <a:lstStyle/>
                  <a:p>
                    <a:r>
                      <a:rPr lang="en-US"/>
                      <a:t>10.40%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4BB-40CD-BE7D-AB9711D666DF}"/>
                </c:ext>
              </c:extLst>
            </c:dLbl>
            <c:dLbl>
              <c:idx val="1"/>
              <c:layout>
                <c:manualLayout>
                  <c:x val="1.943009144892385E-2"/>
                  <c:y val="-8.36638163875677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BB-40CD-BE7D-AB9711D666DF}"/>
                </c:ext>
              </c:extLst>
            </c:dLbl>
            <c:dLbl>
              <c:idx val="2"/>
              <c:layout>
                <c:manualLayout>
                  <c:x val="1.2953394299282566E-2"/>
                  <c:y val="-0.121692823836462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BB-40CD-BE7D-AB9711D666DF}"/>
                </c:ext>
              </c:extLst>
            </c:dLbl>
            <c:dLbl>
              <c:idx val="3"/>
              <c:layout>
                <c:manualLayout>
                  <c:x val="3.8860182897847699E-2"/>
                  <c:y val="-0.114087022346683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BB-40CD-BE7D-AB9711D666DF}"/>
                </c:ext>
              </c:extLst>
            </c:dLbl>
            <c:dLbl>
              <c:idx val="5"/>
              <c:layout>
                <c:manualLayout>
                  <c:x val="2.2668440023744491E-2"/>
                  <c:y val="-0.121692823836462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BB-40CD-BE7D-AB9711D666DF}"/>
                </c:ext>
              </c:extLst>
            </c:dLbl>
            <c:dLbl>
              <c:idx val="6"/>
              <c:layout>
                <c:manualLayout>
                  <c:x val="1.6191742874103209E-2"/>
                  <c:y val="-9.1269617877346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BB-40CD-BE7D-AB9711D666DF}"/>
                </c:ext>
              </c:extLst>
            </c:dLbl>
            <c:dLbl>
              <c:idx val="7"/>
              <c:layout>
                <c:manualLayout>
                  <c:x val="2.7004742031705008E-2"/>
                  <c:y val="-4.5634667103623405E-2"/>
                </c:manualLayout>
              </c:layout>
              <c:tx>
                <c:rich>
                  <a:bodyPr/>
                  <a:lstStyle/>
                  <a:p>
                    <a:r>
                      <a:rPr lang="en-US"/>
                      <a:t>207.42%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4BB-40CD-BE7D-AB9711D666DF}"/>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'Bond Fund'!$A$25:$A$32</c:f>
              <c:strCache>
                <c:ptCount val="8"/>
                <c:pt idx="0">
                  <c:v>Year to Date 2025</c:v>
                </c:pt>
                <c:pt idx="1">
                  <c:v>Full Year 2024</c:v>
                </c:pt>
                <c:pt idx="2">
                  <c:v>Full Year 2023</c:v>
                </c:pt>
                <c:pt idx="3">
                  <c:v>Full Year 2022</c:v>
                </c:pt>
                <c:pt idx="4">
                  <c:v>Full Year 2021</c:v>
                </c:pt>
                <c:pt idx="5">
                  <c:v>Full Year 2020</c:v>
                </c:pt>
                <c:pt idx="6">
                  <c:v>Full Year 2019</c:v>
                </c:pt>
                <c:pt idx="7">
                  <c:v>Inception to Date</c:v>
                </c:pt>
              </c:strCache>
            </c:strRef>
          </c:cat>
          <c:val>
            <c:numRef>
              <c:f>'Bond Fund'!$C$25:$C$32</c:f>
              <c:numCache>
                <c:formatCode>0.00%</c:formatCode>
                <c:ptCount val="8"/>
                <c:pt idx="0">
                  <c:v>8.6690098081998651E-2</c:v>
                </c:pt>
                <c:pt idx="1">
                  <c:v>7.7049445775784875E-2</c:v>
                </c:pt>
                <c:pt idx="2">
                  <c:v>8.2129704840693013E-2</c:v>
                </c:pt>
                <c:pt idx="3">
                  <c:v>6.7699999999999996E-2</c:v>
                </c:pt>
                <c:pt idx="4">
                  <c:v>-6.6400000000000001E-2</c:v>
                </c:pt>
                <c:pt idx="5">
                  <c:v>0.248</c:v>
                </c:pt>
                <c:pt idx="6">
                  <c:v>0.24840000000000001</c:v>
                </c:pt>
                <c:pt idx="7">
                  <c:v>2.0258846358617864</c:v>
                </c:pt>
              </c:numCache>
            </c:numRef>
          </c:val>
          <c:extLst>
            <c:ext xmlns:c16="http://schemas.microsoft.com/office/drawing/2014/chart" uri="{C3380CC4-5D6E-409C-BE32-E72D297353CC}">
              <c16:uniqueId val="{00000001-34BB-40CD-BE7D-AB9711D666DF}"/>
            </c:ext>
          </c:extLst>
        </c:ser>
        <c:dLbls>
          <c:dLblPos val="outEnd"/>
          <c:showLegendKey val="0"/>
          <c:showVal val="1"/>
          <c:showCatName val="0"/>
          <c:showSerName val="0"/>
          <c:showPercent val="0"/>
          <c:showBubbleSize val="0"/>
        </c:dLbls>
        <c:gapWidth val="219"/>
        <c:overlap val="-27"/>
        <c:axId val="243447839"/>
        <c:axId val="68800623"/>
      </c:barChart>
      <c:catAx>
        <c:axId val="24344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68800623"/>
        <c:crosses val="autoZero"/>
        <c:auto val="1"/>
        <c:lblAlgn val="ctr"/>
        <c:lblOffset val="500"/>
        <c:noMultiLvlLbl val="0"/>
      </c:catAx>
      <c:valAx>
        <c:axId val="68800623"/>
        <c:scaling>
          <c:orientation val="minMax"/>
        </c:scaling>
        <c:delete val="1"/>
        <c:axPos val="l"/>
        <c:numFmt formatCode="0.00%" sourceLinked="1"/>
        <c:majorTickMark val="none"/>
        <c:minorTickMark val="none"/>
        <c:tickLblPos val="nextTo"/>
        <c:crossAx val="243447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2E5A"/>
              </a:solidFill>
              <a:ln>
                <a:noFill/>
              </a:ln>
              <a:effectLst/>
              <a:sp3d/>
            </c:spPr>
            <c:extLst>
              <c:ext xmlns:c16="http://schemas.microsoft.com/office/drawing/2014/chart" uri="{C3380CC4-5D6E-409C-BE32-E72D297353CC}">
                <c16:uniqueId val="{00000001-2FA7-4449-BD2B-685EC22632EA}"/>
              </c:ext>
            </c:extLst>
          </c:dPt>
          <c:dPt>
            <c:idx val="1"/>
            <c:bubble3D val="0"/>
            <c:spPr>
              <a:solidFill>
                <a:srgbClr val="D2D7DB"/>
              </a:solidFill>
              <a:ln>
                <a:solidFill>
                  <a:srgbClr val="D2D7DB"/>
                </a:solidFill>
              </a:ln>
              <a:effectLst/>
              <a:sp3d>
                <a:contourClr>
                  <a:srgbClr val="D2D7DB"/>
                </a:contourClr>
              </a:sp3d>
            </c:spPr>
            <c:extLst>
              <c:ext xmlns:c16="http://schemas.microsoft.com/office/drawing/2014/chart" uri="{C3380CC4-5D6E-409C-BE32-E72D297353CC}">
                <c16:uniqueId val="{00000003-2FA7-4449-BD2B-685EC22632EA}"/>
              </c:ext>
            </c:extLst>
          </c:dPt>
          <c:dPt>
            <c:idx val="2"/>
            <c:bubble3D val="0"/>
            <c:spPr>
              <a:solidFill>
                <a:srgbClr val="F0BD2D"/>
              </a:solidFill>
              <a:ln>
                <a:noFill/>
              </a:ln>
              <a:effectLst/>
              <a:sp3d/>
            </c:spPr>
            <c:extLst>
              <c:ext xmlns:c16="http://schemas.microsoft.com/office/drawing/2014/chart" uri="{C3380CC4-5D6E-409C-BE32-E72D297353CC}">
                <c16:uniqueId val="{00000005-2FA7-4449-BD2B-685EC22632EA}"/>
              </c:ext>
            </c:extLst>
          </c:dPt>
          <c:dPt>
            <c:idx val="3"/>
            <c:bubble3D val="0"/>
            <c:spPr>
              <a:solidFill>
                <a:srgbClr val="54616C"/>
              </a:solidFill>
              <a:ln>
                <a:noFill/>
              </a:ln>
              <a:effectLst/>
              <a:sp3d/>
            </c:spPr>
            <c:extLst>
              <c:ext xmlns:c16="http://schemas.microsoft.com/office/drawing/2014/chart" uri="{C3380CC4-5D6E-409C-BE32-E72D297353CC}">
                <c16:uniqueId val="{00000007-2FA7-4449-BD2B-685EC22632EA}"/>
              </c:ext>
            </c:extLst>
          </c:dPt>
          <c:dLbls>
            <c:dLbl>
              <c:idx val="0"/>
              <c:layout>
                <c:manualLayout>
                  <c:x val="-0.23103508468639994"/>
                  <c:y val="8.2952284055017159E-2"/>
                </c:manualLayout>
              </c:layout>
              <c:tx>
                <c:rich>
                  <a:bodyPr/>
                  <a:lstStyle/>
                  <a:p>
                    <a:fld id="{0FD2ADEF-8434-4E57-A272-D602D840EAA8}" type="CATEGORYNAME">
                      <a:rPr lang="en-US"/>
                      <a:pPr/>
                      <a:t>[CATEGORY NAME]</a:t>
                    </a:fld>
                    <a:r>
                      <a:rPr lang="en-US" baseline="0"/>
                      <a:t>
52%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A7-4449-BD2B-685EC22632EA}"/>
                </c:ext>
              </c:extLst>
            </c:dLbl>
            <c:dLbl>
              <c:idx val="1"/>
              <c:tx>
                <c:rich>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fld id="{9529E1BB-A8A8-4336-B359-B2F00098EF13}" type="CATEGORYNAME">
                      <a:rPr lang="en-US"/>
                      <a:pPr>
                        <a:defRPr>
                          <a:solidFill>
                            <a:schemeClr val="tx1"/>
                          </a:solidFill>
                        </a:defRPr>
                      </a:pPr>
                      <a:t>[CATEGORY NAME]</a:t>
                    </a:fld>
                    <a:r>
                      <a:rPr lang="en-US" baseline="0"/>
                      <a:t>
8%</a:t>
                    </a:r>
                  </a:p>
                </c:rich>
              </c:tx>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A7-4449-BD2B-685EC22632EA}"/>
                </c:ext>
              </c:extLst>
            </c:dLbl>
            <c:dLbl>
              <c:idx val="3"/>
              <c:tx>
                <c:rich>
                  <a:bodyPr/>
                  <a:lstStyle/>
                  <a:p>
                    <a:fld id="{6E514F55-E59D-425D-A5E4-2F61ED0611A5}" type="CATEGORYNAME">
                      <a:rPr lang="en-US"/>
                      <a:pPr/>
                      <a:t>[CATEGORY NAME]</a:t>
                    </a:fld>
                    <a:r>
                      <a:rPr lang="en-US" baseline="0" dirty="0"/>
                      <a:t>
12%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FA7-4449-BD2B-685EC22632EA}"/>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'Halal Fund'!$A$10:$A$13</c:f>
              <c:strCache>
                <c:ptCount val="4"/>
                <c:pt idx="0">
                  <c:v>FGN Sukuks</c:v>
                </c:pt>
                <c:pt idx="1">
                  <c:v> Corporate  Sukuks</c:v>
                </c:pt>
                <c:pt idx="2">
                  <c:v>Long-term Sharia  Contracts </c:v>
                </c:pt>
                <c:pt idx="3">
                  <c:v>Mudarabah Contracts</c:v>
                </c:pt>
              </c:strCache>
            </c:strRef>
          </c:cat>
          <c:val>
            <c:numRef>
              <c:f>'Halal Fund'!$B$10:$B$13</c:f>
              <c:numCache>
                <c:formatCode>0.00%</c:formatCode>
                <c:ptCount val="4"/>
                <c:pt idx="0">
                  <c:v>0.37269999999999998</c:v>
                </c:pt>
                <c:pt idx="1">
                  <c:v>9.3200000000000005E-2</c:v>
                </c:pt>
                <c:pt idx="2">
                  <c:v>0.28199999999999997</c:v>
                </c:pt>
                <c:pt idx="3">
                  <c:v>0.25209999999999999</c:v>
                </c:pt>
              </c:numCache>
            </c:numRef>
          </c:val>
          <c:extLst>
            <c:ext xmlns:c16="http://schemas.microsoft.com/office/drawing/2014/chart" uri="{C3380CC4-5D6E-409C-BE32-E72D297353CC}">
              <c16:uniqueId val="{00000008-2FA7-4449-BD2B-685EC22632EA}"/>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4T15:56:43.324"/>
    </inkml:context>
    <inkml:brush xml:id="br0">
      <inkml:brushProperty name="width" value="0.035" units="cm"/>
      <inkml:brushProperty name="height" value="0.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7F104-E532-4627-9067-841E5C8F964E}" type="datetimeFigureOut">
              <a:rPr lang="en-US" smtClean="0"/>
              <a:t>6/10/2025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79175-A3E1-4DEC-9E39-50079921B898}" type="slidenum">
              <a:rPr lang="en-US" smtClean="0"/>
              <a:t>‹#›</a:t>
            </a:fld>
            <a:endParaRPr lang="en-US"/>
          </a:p>
        </p:txBody>
      </p:sp>
    </p:spTree>
    <p:extLst>
      <p:ext uri="{BB962C8B-B14F-4D97-AF65-F5344CB8AC3E}">
        <p14:creationId xmlns:p14="http://schemas.microsoft.com/office/powerpoint/2010/main" val="424383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1</a:t>
            </a:fld>
            <a:endParaRPr lang="en-US"/>
          </a:p>
        </p:txBody>
      </p:sp>
    </p:spTree>
    <p:extLst>
      <p:ext uri="{BB962C8B-B14F-4D97-AF65-F5344CB8AC3E}">
        <p14:creationId xmlns:p14="http://schemas.microsoft.com/office/powerpoint/2010/main" val="7578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2</a:t>
            </a:fld>
            <a:endParaRPr lang="en-US"/>
          </a:p>
        </p:txBody>
      </p:sp>
    </p:spTree>
    <p:extLst>
      <p:ext uri="{BB962C8B-B14F-4D97-AF65-F5344CB8AC3E}">
        <p14:creationId xmlns:p14="http://schemas.microsoft.com/office/powerpoint/2010/main" val="389448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3</a:t>
            </a:fld>
            <a:endParaRPr lang="en-US"/>
          </a:p>
        </p:txBody>
      </p:sp>
    </p:spTree>
    <p:extLst>
      <p:ext uri="{BB962C8B-B14F-4D97-AF65-F5344CB8AC3E}">
        <p14:creationId xmlns:p14="http://schemas.microsoft.com/office/powerpoint/2010/main" val="146528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4</a:t>
            </a:fld>
            <a:endParaRPr lang="en-US"/>
          </a:p>
        </p:txBody>
      </p:sp>
    </p:spTree>
    <p:extLst>
      <p:ext uri="{BB962C8B-B14F-4D97-AF65-F5344CB8AC3E}">
        <p14:creationId xmlns:p14="http://schemas.microsoft.com/office/powerpoint/2010/main" val="222261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5</a:t>
            </a:fld>
            <a:endParaRPr lang="en-US"/>
          </a:p>
        </p:txBody>
      </p:sp>
    </p:spTree>
    <p:extLst>
      <p:ext uri="{BB962C8B-B14F-4D97-AF65-F5344CB8AC3E}">
        <p14:creationId xmlns:p14="http://schemas.microsoft.com/office/powerpoint/2010/main" val="401506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B3C79175-A3E1-4DEC-9E39-50079921B898}" type="slidenum">
              <a:rPr lang="en-US" smtClean="0"/>
              <a:t>6</a:t>
            </a:fld>
            <a:endParaRPr lang="en-US"/>
          </a:p>
        </p:txBody>
      </p:sp>
    </p:spTree>
    <p:extLst>
      <p:ext uri="{BB962C8B-B14F-4D97-AF65-F5344CB8AC3E}">
        <p14:creationId xmlns:p14="http://schemas.microsoft.com/office/powerpoint/2010/main" val="207493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8</a:t>
            </a:fld>
            <a:endParaRPr lang="en-US"/>
          </a:p>
        </p:txBody>
      </p:sp>
    </p:spTree>
    <p:extLst>
      <p:ext uri="{BB962C8B-B14F-4D97-AF65-F5344CB8AC3E}">
        <p14:creationId xmlns:p14="http://schemas.microsoft.com/office/powerpoint/2010/main" val="172715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9</a:t>
            </a:fld>
            <a:endParaRPr lang="en-US"/>
          </a:p>
        </p:txBody>
      </p:sp>
    </p:spTree>
    <p:extLst>
      <p:ext uri="{BB962C8B-B14F-4D97-AF65-F5344CB8AC3E}">
        <p14:creationId xmlns:p14="http://schemas.microsoft.com/office/powerpoint/2010/main" val="240589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10</a:t>
            </a:fld>
            <a:endParaRPr lang="en-US"/>
          </a:p>
        </p:txBody>
      </p:sp>
    </p:spTree>
    <p:extLst>
      <p:ext uri="{BB962C8B-B14F-4D97-AF65-F5344CB8AC3E}">
        <p14:creationId xmlns:p14="http://schemas.microsoft.com/office/powerpoint/2010/main" val="1117840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917997-4191-4781-BC2C-A6BB3A421C25}"/>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rgbClr val="F0BD2D"/>
                </a:solidFill>
                <a:latin typeface="SpeakOT-Heavy" panose="02000506030000020004" pitchFamily="50" charset="0"/>
                <a:ea typeface="+mn-ea"/>
                <a:cs typeface="+mn-cs"/>
              </a:rPr>
              <a:t>INVESTING</a:t>
            </a:r>
          </a:p>
        </p:txBody>
      </p:sp>
      <p:sp>
        <p:nvSpPr>
          <p:cNvPr id="18" name="Text Placeholder 15">
            <a:extLst>
              <a:ext uri="{FF2B5EF4-FFF2-40B4-BE49-F238E27FC236}">
                <a16:creationId xmlns:a16="http://schemas.microsoft.com/office/drawing/2014/main" id="{91AAB26E-AE71-4BF3-8DAF-54449E40FF47}"/>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13" name="TextBox 12">
            <a:extLst>
              <a:ext uri="{FF2B5EF4-FFF2-40B4-BE49-F238E27FC236}">
                <a16:creationId xmlns:a16="http://schemas.microsoft.com/office/drawing/2014/main" id="{8B434744-E9F0-4CE2-854C-01B2F6A08C11}"/>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sp>
        <p:nvSpPr>
          <p:cNvPr id="14" name="TextBox 13">
            <a:extLst>
              <a:ext uri="{FF2B5EF4-FFF2-40B4-BE49-F238E27FC236}">
                <a16:creationId xmlns:a16="http://schemas.microsoft.com/office/drawing/2014/main" id="{EFC61E0A-DA10-4DD6-9EAC-A0EEAB964AAA}"/>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b="1" kern="1200">
                <a:solidFill>
                  <a:srgbClr val="F0BD2D"/>
                </a:solidFill>
                <a:latin typeface="SpeakOT-Heavy" panose="02000506030000020004" pitchFamily="50" charset="0"/>
                <a:ea typeface="+mn-ea"/>
                <a:cs typeface="+mn-cs"/>
              </a:rPr>
              <a:t>PUBLIC</a:t>
            </a:r>
          </a:p>
        </p:txBody>
      </p:sp>
      <p:sp>
        <p:nvSpPr>
          <p:cNvPr id="12" name="Parallelogram 11">
            <a:extLst>
              <a:ext uri="{FF2B5EF4-FFF2-40B4-BE49-F238E27FC236}">
                <a16:creationId xmlns:a16="http://schemas.microsoft.com/office/drawing/2014/main" id="{61D2B80D-27A6-3F4B-8ED8-5D97BE7EBE63}"/>
              </a:ext>
            </a:extLst>
          </p:cNvPr>
          <p:cNvSpPr/>
          <p:nvPr userDrawn="1"/>
        </p:nvSpPr>
        <p:spPr>
          <a:xfrm>
            <a:off x="330200" y="1585012"/>
            <a:ext cx="6197600" cy="215444"/>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Executive Summary</a:t>
            </a:r>
          </a:p>
        </p:txBody>
      </p:sp>
      <p:pic>
        <p:nvPicPr>
          <p:cNvPr id="3" name="Picture 2">
            <a:extLst>
              <a:ext uri="{FF2B5EF4-FFF2-40B4-BE49-F238E27FC236}">
                <a16:creationId xmlns:a16="http://schemas.microsoft.com/office/drawing/2014/main" id="{356415AE-2074-68E9-C820-9AA23875D8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63273" y="88511"/>
            <a:ext cx="4096905" cy="953068"/>
          </a:xfrm>
          <a:prstGeom prst="rect">
            <a:avLst/>
          </a:prstGeom>
        </p:spPr>
      </p:pic>
      <p:sp>
        <p:nvSpPr>
          <p:cNvPr id="5" name="TextBox 4">
            <a:extLst>
              <a:ext uri="{FF2B5EF4-FFF2-40B4-BE49-F238E27FC236}">
                <a16:creationId xmlns:a16="http://schemas.microsoft.com/office/drawing/2014/main" id="{95B3DBC8-F4BB-86CD-E3CD-4E1E8B770AE7}"/>
              </a:ext>
            </a:extLst>
          </p:cNvPr>
          <p:cNvSpPr txBox="1"/>
          <p:nvPr userDrawn="1"/>
        </p:nvSpPr>
        <p:spPr>
          <a:xfrm>
            <a:off x="125412" y="9324183"/>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https://first-assetmanagement.com/</a:t>
            </a:r>
          </a:p>
        </p:txBody>
      </p:sp>
      <p:sp>
        <p:nvSpPr>
          <p:cNvPr id="6" name="TextBox 5">
            <a:extLst>
              <a:ext uri="{FF2B5EF4-FFF2-40B4-BE49-F238E27FC236}">
                <a16:creationId xmlns:a16="http://schemas.microsoft.com/office/drawing/2014/main" id="{7AC22045-E40A-7F4A-575B-6842E45F765E}"/>
              </a:ext>
            </a:extLst>
          </p:cNvPr>
          <p:cNvSpPr txBox="1"/>
          <p:nvPr userDrawn="1"/>
        </p:nvSpPr>
        <p:spPr>
          <a:xfrm>
            <a:off x="125411" y="9527088"/>
            <a:ext cx="3660007" cy="290401"/>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a:solidFill>
                  <a:schemeClr val="accent1"/>
                </a:solidFill>
                <a:latin typeface="SpeakOT-Regular" panose="02000503030000020004" pitchFamily="50" charset="0"/>
              </a:rPr>
              <a:t>invest@first-assetmanagement.com</a:t>
            </a:r>
            <a:endParaRPr lang="en-US" sz="600">
              <a:solidFill>
                <a:schemeClr val="accent1"/>
              </a:solidFill>
              <a:latin typeface="SpeakOT-Regular" panose="02000503030000020004" pitchFamily="50" charset="0"/>
            </a:endParaRPr>
          </a:p>
        </p:txBody>
      </p:sp>
    </p:spTree>
    <p:extLst>
      <p:ext uri="{BB962C8B-B14F-4D97-AF65-F5344CB8AC3E}">
        <p14:creationId xmlns:p14="http://schemas.microsoft.com/office/powerpoint/2010/main" val="25620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mplate">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F6FDD12E-1CF6-5A49-B85E-4003F1E0F3B5}"/>
              </a:ext>
            </a:extLst>
          </p:cNvPr>
          <p:cNvSpPr/>
          <p:nvPr userDrawn="1"/>
        </p:nvSpPr>
        <p:spPr>
          <a:xfrm>
            <a:off x="330200" y="5908579"/>
            <a:ext cx="6197600" cy="208806"/>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Outlook</a:t>
            </a:r>
          </a:p>
        </p:txBody>
      </p:sp>
      <p:sp>
        <p:nvSpPr>
          <p:cNvPr id="15" name="Rectangle 14">
            <a:extLst>
              <a:ext uri="{FF2B5EF4-FFF2-40B4-BE49-F238E27FC236}">
                <a16:creationId xmlns:a16="http://schemas.microsoft.com/office/drawing/2014/main" id="{1E9D9386-1EEF-A841-892B-7EB3A81073C8}"/>
              </a:ext>
            </a:extLst>
          </p:cNvPr>
          <p:cNvSpPr/>
          <p:nvPr userDrawn="1"/>
        </p:nvSpPr>
        <p:spPr>
          <a:xfrm>
            <a:off x="3528247" y="2820798"/>
            <a:ext cx="2915586" cy="2952066"/>
          </a:xfrm>
          <a:prstGeom prst="rect">
            <a:avLst/>
          </a:prstGeom>
          <a:solidFill>
            <a:srgbClr val="E8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5">
            <a:extLst>
              <a:ext uri="{FF2B5EF4-FFF2-40B4-BE49-F238E27FC236}">
                <a16:creationId xmlns:a16="http://schemas.microsoft.com/office/drawing/2014/main" id="{70B05E04-5141-C13B-AE2C-4925880B2BBE}"/>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5" name="TextBox 4">
            <a:extLst>
              <a:ext uri="{FF2B5EF4-FFF2-40B4-BE49-F238E27FC236}">
                <a16:creationId xmlns:a16="http://schemas.microsoft.com/office/drawing/2014/main" id="{CE897220-E922-0237-FD0C-8BD10602422E}"/>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pic>
        <p:nvPicPr>
          <p:cNvPr id="2" name="Picture 1">
            <a:extLst>
              <a:ext uri="{FF2B5EF4-FFF2-40B4-BE49-F238E27FC236}">
                <a16:creationId xmlns:a16="http://schemas.microsoft.com/office/drawing/2014/main" id="{FF4E1EBB-C2A0-9199-9B05-C80D3600A6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63273" y="88511"/>
            <a:ext cx="4096905" cy="953068"/>
          </a:xfrm>
          <a:prstGeom prst="rect">
            <a:avLst/>
          </a:prstGeom>
        </p:spPr>
      </p:pic>
      <p:sp>
        <p:nvSpPr>
          <p:cNvPr id="6" name="TextBox 5">
            <a:extLst>
              <a:ext uri="{FF2B5EF4-FFF2-40B4-BE49-F238E27FC236}">
                <a16:creationId xmlns:a16="http://schemas.microsoft.com/office/drawing/2014/main" id="{7093A86F-F668-8BFB-FEB5-EC64E4A70AE0}"/>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rgbClr val="F0BD2D"/>
                </a:solidFill>
                <a:latin typeface="SpeakOT-Heavy" panose="02000506030000020004" pitchFamily="50" charset="0"/>
                <a:ea typeface="+mn-ea"/>
                <a:cs typeface="+mn-cs"/>
              </a:rPr>
              <a:t>INVESTING</a:t>
            </a:r>
          </a:p>
        </p:txBody>
      </p:sp>
      <p:sp>
        <p:nvSpPr>
          <p:cNvPr id="8" name="TextBox 7">
            <a:extLst>
              <a:ext uri="{FF2B5EF4-FFF2-40B4-BE49-F238E27FC236}">
                <a16:creationId xmlns:a16="http://schemas.microsoft.com/office/drawing/2014/main" id="{C924DC47-D718-E9DF-D1DF-545CE2A742D9}"/>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b="1" kern="1200">
                <a:solidFill>
                  <a:srgbClr val="F0BD2D"/>
                </a:solidFill>
                <a:latin typeface="SpeakOT-Heavy" panose="02000506030000020004" pitchFamily="50" charset="0"/>
                <a:ea typeface="+mn-ea"/>
                <a:cs typeface="+mn-cs"/>
              </a:rPr>
              <a:t>PUBLIC</a:t>
            </a:r>
          </a:p>
        </p:txBody>
      </p:sp>
      <p:sp>
        <p:nvSpPr>
          <p:cNvPr id="9" name="TextBox 8">
            <a:extLst>
              <a:ext uri="{FF2B5EF4-FFF2-40B4-BE49-F238E27FC236}">
                <a16:creationId xmlns:a16="http://schemas.microsoft.com/office/drawing/2014/main" id="{FD34EC49-6C34-9A5E-08E4-4900CAE66C89}"/>
              </a:ext>
            </a:extLst>
          </p:cNvPr>
          <p:cNvSpPr txBox="1"/>
          <p:nvPr userDrawn="1"/>
        </p:nvSpPr>
        <p:spPr>
          <a:xfrm>
            <a:off x="125412" y="9324183"/>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https://first-assetmanagement.com/</a:t>
            </a:r>
          </a:p>
        </p:txBody>
      </p:sp>
      <p:sp>
        <p:nvSpPr>
          <p:cNvPr id="13" name="TextBox 12">
            <a:extLst>
              <a:ext uri="{FF2B5EF4-FFF2-40B4-BE49-F238E27FC236}">
                <a16:creationId xmlns:a16="http://schemas.microsoft.com/office/drawing/2014/main" id="{6145B4C9-EF16-CC99-2FF2-33C49C30FB9B}"/>
              </a:ext>
            </a:extLst>
          </p:cNvPr>
          <p:cNvSpPr txBox="1"/>
          <p:nvPr userDrawn="1"/>
        </p:nvSpPr>
        <p:spPr>
          <a:xfrm>
            <a:off x="125411" y="9527088"/>
            <a:ext cx="3402835" cy="289182"/>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a:solidFill>
                  <a:schemeClr val="accent1"/>
                </a:solidFill>
                <a:latin typeface="SpeakOT-Regular" panose="02000503030000020004" pitchFamily="50" charset="0"/>
              </a:rPr>
              <a:t>invest@first-assetmanagement.com</a:t>
            </a:r>
            <a:endParaRPr lang="en-US" sz="600">
              <a:solidFill>
                <a:schemeClr val="accent1"/>
              </a:solidFill>
              <a:latin typeface="SpeakOT-Regular" panose="02000503030000020004" pitchFamily="50" charset="0"/>
            </a:endParaRPr>
          </a:p>
        </p:txBody>
      </p:sp>
    </p:spTree>
    <p:extLst>
      <p:ext uri="{BB962C8B-B14F-4D97-AF65-F5344CB8AC3E}">
        <p14:creationId xmlns:p14="http://schemas.microsoft.com/office/powerpoint/2010/main" val="335835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mpla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01A9B5-EE94-8F4B-B928-EF7BC39F8A51}"/>
              </a:ext>
            </a:extLst>
          </p:cNvPr>
          <p:cNvSpPr/>
          <p:nvPr userDrawn="1"/>
        </p:nvSpPr>
        <p:spPr>
          <a:xfrm>
            <a:off x="3027207" y="2458322"/>
            <a:ext cx="3581937" cy="3049663"/>
          </a:xfrm>
          <a:prstGeom prst="rect">
            <a:avLst/>
          </a:prstGeom>
          <a:solidFill>
            <a:srgbClr val="E8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05948F-B9B9-E34C-95D7-CBFA55BA60B9}"/>
              </a:ext>
            </a:extLst>
          </p:cNvPr>
          <p:cNvSpPr/>
          <p:nvPr userDrawn="1"/>
        </p:nvSpPr>
        <p:spPr>
          <a:xfrm>
            <a:off x="3020291" y="6019800"/>
            <a:ext cx="3581937" cy="2990814"/>
          </a:xfrm>
          <a:prstGeom prst="rect">
            <a:avLst/>
          </a:prstGeom>
          <a:solidFill>
            <a:srgbClr val="E8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5">
            <a:extLst>
              <a:ext uri="{FF2B5EF4-FFF2-40B4-BE49-F238E27FC236}">
                <a16:creationId xmlns:a16="http://schemas.microsoft.com/office/drawing/2014/main" id="{D5EC4256-5108-956E-4289-599A860AEBAC}"/>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5" name="TextBox 4">
            <a:extLst>
              <a:ext uri="{FF2B5EF4-FFF2-40B4-BE49-F238E27FC236}">
                <a16:creationId xmlns:a16="http://schemas.microsoft.com/office/drawing/2014/main" id="{7D83BE4A-0E22-5966-0ACF-9DE6D6038CA2}"/>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pic>
        <p:nvPicPr>
          <p:cNvPr id="2" name="Picture 1">
            <a:extLst>
              <a:ext uri="{FF2B5EF4-FFF2-40B4-BE49-F238E27FC236}">
                <a16:creationId xmlns:a16="http://schemas.microsoft.com/office/drawing/2014/main" id="{FEEAF233-62E2-0664-6A73-2FA745398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63273" y="88511"/>
            <a:ext cx="4096905" cy="953068"/>
          </a:xfrm>
          <a:prstGeom prst="rect">
            <a:avLst/>
          </a:prstGeom>
        </p:spPr>
      </p:pic>
      <p:sp>
        <p:nvSpPr>
          <p:cNvPr id="6" name="TextBox 5">
            <a:extLst>
              <a:ext uri="{FF2B5EF4-FFF2-40B4-BE49-F238E27FC236}">
                <a16:creationId xmlns:a16="http://schemas.microsoft.com/office/drawing/2014/main" id="{DD2DBB28-1891-CCC5-FBF8-39A2410A6E7A}"/>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rgbClr val="F0BD2D"/>
                </a:solidFill>
                <a:latin typeface="SpeakOT-Heavy" panose="02000506030000020004" pitchFamily="50" charset="0"/>
                <a:ea typeface="+mn-ea"/>
                <a:cs typeface="+mn-cs"/>
              </a:rPr>
              <a:t>INVESTING</a:t>
            </a:r>
          </a:p>
        </p:txBody>
      </p:sp>
      <p:sp>
        <p:nvSpPr>
          <p:cNvPr id="8" name="TextBox 7">
            <a:extLst>
              <a:ext uri="{FF2B5EF4-FFF2-40B4-BE49-F238E27FC236}">
                <a16:creationId xmlns:a16="http://schemas.microsoft.com/office/drawing/2014/main" id="{CF7FA1B5-EABC-4CC7-A69E-9F493FA9CE10}"/>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b="1" kern="1200">
                <a:solidFill>
                  <a:srgbClr val="F0BD2D"/>
                </a:solidFill>
                <a:latin typeface="SpeakOT-Heavy" panose="02000506030000020004" pitchFamily="50" charset="0"/>
                <a:ea typeface="+mn-ea"/>
                <a:cs typeface="+mn-cs"/>
              </a:rPr>
              <a:t>PUBLIC</a:t>
            </a:r>
          </a:p>
        </p:txBody>
      </p:sp>
      <p:sp>
        <p:nvSpPr>
          <p:cNvPr id="9" name="TextBox 8">
            <a:extLst>
              <a:ext uri="{FF2B5EF4-FFF2-40B4-BE49-F238E27FC236}">
                <a16:creationId xmlns:a16="http://schemas.microsoft.com/office/drawing/2014/main" id="{FD2ADA59-68F7-6313-FD1D-257A075FBAF3}"/>
              </a:ext>
            </a:extLst>
          </p:cNvPr>
          <p:cNvSpPr txBox="1"/>
          <p:nvPr userDrawn="1"/>
        </p:nvSpPr>
        <p:spPr>
          <a:xfrm>
            <a:off x="125412" y="9324183"/>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https://first-assetmanagement.com/</a:t>
            </a:r>
          </a:p>
        </p:txBody>
      </p:sp>
      <p:sp>
        <p:nvSpPr>
          <p:cNvPr id="13" name="TextBox 12">
            <a:extLst>
              <a:ext uri="{FF2B5EF4-FFF2-40B4-BE49-F238E27FC236}">
                <a16:creationId xmlns:a16="http://schemas.microsoft.com/office/drawing/2014/main" id="{AB847B9E-7530-9122-6870-3EEF142C78A8}"/>
              </a:ext>
            </a:extLst>
          </p:cNvPr>
          <p:cNvSpPr txBox="1"/>
          <p:nvPr userDrawn="1"/>
        </p:nvSpPr>
        <p:spPr>
          <a:xfrm>
            <a:off x="125412" y="9527088"/>
            <a:ext cx="3581936" cy="289182"/>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a:solidFill>
                  <a:schemeClr val="accent1"/>
                </a:solidFill>
                <a:latin typeface="SpeakOT-Regular" panose="02000503030000020004" pitchFamily="50" charset="0"/>
              </a:rPr>
              <a:t>invest@first-assetmanagement.com</a:t>
            </a:r>
            <a:endParaRPr lang="en-US" sz="600">
              <a:solidFill>
                <a:schemeClr val="accent1"/>
              </a:solidFill>
              <a:latin typeface="SpeakOT-Regular" panose="02000503030000020004" pitchFamily="50" charset="0"/>
            </a:endParaRPr>
          </a:p>
        </p:txBody>
      </p:sp>
    </p:spTree>
    <p:extLst>
      <p:ext uri="{BB962C8B-B14F-4D97-AF65-F5344CB8AC3E}">
        <p14:creationId xmlns:p14="http://schemas.microsoft.com/office/powerpoint/2010/main" val="167094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mplate">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61D2B80D-27A6-3F4B-8ED8-5D97BE7EBE63}"/>
              </a:ext>
            </a:extLst>
          </p:cNvPr>
          <p:cNvSpPr/>
          <p:nvPr userDrawn="1"/>
        </p:nvSpPr>
        <p:spPr>
          <a:xfrm>
            <a:off x="330200" y="1743933"/>
            <a:ext cx="6197600" cy="208806"/>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Outlook</a:t>
            </a:r>
          </a:p>
        </p:txBody>
      </p:sp>
      <p:sp>
        <p:nvSpPr>
          <p:cNvPr id="31" name="Parallelogram 30">
            <a:extLst>
              <a:ext uri="{FF2B5EF4-FFF2-40B4-BE49-F238E27FC236}">
                <a16:creationId xmlns:a16="http://schemas.microsoft.com/office/drawing/2014/main" id="{AFD8A2FC-37C0-DF47-A8E3-CC230415E4DF}"/>
              </a:ext>
            </a:extLst>
          </p:cNvPr>
          <p:cNvSpPr/>
          <p:nvPr userDrawn="1"/>
        </p:nvSpPr>
        <p:spPr>
          <a:xfrm>
            <a:off x="330200" y="6210300"/>
            <a:ext cx="6197600" cy="208806"/>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Terms and Conditions</a:t>
            </a:r>
          </a:p>
        </p:txBody>
      </p:sp>
      <p:sp>
        <p:nvSpPr>
          <p:cNvPr id="4" name="Text Placeholder 15">
            <a:extLst>
              <a:ext uri="{FF2B5EF4-FFF2-40B4-BE49-F238E27FC236}">
                <a16:creationId xmlns:a16="http://schemas.microsoft.com/office/drawing/2014/main" id="{A86CD569-D0D0-1856-9F89-EA405D98B541}"/>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5" name="TextBox 4">
            <a:extLst>
              <a:ext uri="{FF2B5EF4-FFF2-40B4-BE49-F238E27FC236}">
                <a16:creationId xmlns:a16="http://schemas.microsoft.com/office/drawing/2014/main" id="{FCC15E9B-D3F2-6CB1-0590-2B786A8DEDBC}"/>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sp>
        <p:nvSpPr>
          <p:cNvPr id="11" name="TextBox 10">
            <a:extLst>
              <a:ext uri="{FF2B5EF4-FFF2-40B4-BE49-F238E27FC236}">
                <a16:creationId xmlns:a16="http://schemas.microsoft.com/office/drawing/2014/main" id="{429BBA35-A5E7-E5AE-A64D-3AF402340074}"/>
              </a:ext>
            </a:extLst>
          </p:cNvPr>
          <p:cNvSpPr txBox="1"/>
          <p:nvPr userDrawn="1"/>
        </p:nvSpPr>
        <p:spPr>
          <a:xfrm>
            <a:off x="125412" y="9324183"/>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https://first-assetmanagement.com/</a:t>
            </a:r>
          </a:p>
        </p:txBody>
      </p:sp>
      <p:sp>
        <p:nvSpPr>
          <p:cNvPr id="15" name="TextBox 14">
            <a:extLst>
              <a:ext uri="{FF2B5EF4-FFF2-40B4-BE49-F238E27FC236}">
                <a16:creationId xmlns:a16="http://schemas.microsoft.com/office/drawing/2014/main" id="{DB2CD78E-0F6B-21D4-7836-B4954795AE27}"/>
              </a:ext>
            </a:extLst>
          </p:cNvPr>
          <p:cNvSpPr txBox="1"/>
          <p:nvPr userDrawn="1"/>
        </p:nvSpPr>
        <p:spPr>
          <a:xfrm>
            <a:off x="125412" y="9527088"/>
            <a:ext cx="3463362" cy="289182"/>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a:solidFill>
                  <a:schemeClr val="accent1"/>
                </a:solidFill>
                <a:latin typeface="SpeakOT-Regular" panose="02000503030000020004" pitchFamily="50" charset="0"/>
              </a:rPr>
              <a:t>invest@first-assetmanagement.com</a:t>
            </a:r>
            <a:r>
              <a:rPr lang="en-US" sz="600">
                <a:solidFill>
                  <a:schemeClr val="accent1"/>
                </a:solidFill>
                <a:latin typeface="SpeakOT-Regular" panose="02000503030000020004" pitchFamily="50" charset="0"/>
              </a:rPr>
              <a:t>: </a:t>
            </a:r>
          </a:p>
        </p:txBody>
      </p:sp>
      <p:pic>
        <p:nvPicPr>
          <p:cNvPr id="2" name="Picture 1">
            <a:extLst>
              <a:ext uri="{FF2B5EF4-FFF2-40B4-BE49-F238E27FC236}">
                <a16:creationId xmlns:a16="http://schemas.microsoft.com/office/drawing/2014/main" id="{25FA4130-459D-3520-76F1-25A7CB241C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63273" y="88511"/>
            <a:ext cx="4096905" cy="953068"/>
          </a:xfrm>
          <a:prstGeom prst="rect">
            <a:avLst/>
          </a:prstGeom>
        </p:spPr>
      </p:pic>
      <p:sp>
        <p:nvSpPr>
          <p:cNvPr id="6" name="TextBox 5">
            <a:extLst>
              <a:ext uri="{FF2B5EF4-FFF2-40B4-BE49-F238E27FC236}">
                <a16:creationId xmlns:a16="http://schemas.microsoft.com/office/drawing/2014/main" id="{A1C8ED07-0A26-69CA-9E11-03CAC533CAE6}"/>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rgbClr val="F0BD2D"/>
                </a:solidFill>
                <a:latin typeface="SpeakOT-Heavy" panose="02000506030000020004" pitchFamily="50" charset="0"/>
                <a:ea typeface="+mn-ea"/>
                <a:cs typeface="+mn-cs"/>
              </a:rPr>
              <a:t>INVESTING</a:t>
            </a:r>
          </a:p>
        </p:txBody>
      </p:sp>
      <p:sp>
        <p:nvSpPr>
          <p:cNvPr id="7" name="TextBox 6">
            <a:extLst>
              <a:ext uri="{FF2B5EF4-FFF2-40B4-BE49-F238E27FC236}">
                <a16:creationId xmlns:a16="http://schemas.microsoft.com/office/drawing/2014/main" id="{BFDFCACB-3F60-2C6B-C6AB-18547E73607C}"/>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b="1" kern="1200">
                <a:solidFill>
                  <a:srgbClr val="F0BD2D"/>
                </a:solidFill>
                <a:latin typeface="SpeakOT-Heavy" panose="02000506030000020004" pitchFamily="50" charset="0"/>
                <a:ea typeface="+mn-ea"/>
                <a:cs typeface="+mn-cs"/>
              </a:rPr>
              <a:t>PUBLIC</a:t>
            </a:r>
          </a:p>
        </p:txBody>
      </p:sp>
      <p:pic>
        <p:nvPicPr>
          <p:cNvPr id="8" name="Picture 7">
            <a:extLst>
              <a:ext uri="{FF2B5EF4-FFF2-40B4-BE49-F238E27FC236}">
                <a16:creationId xmlns:a16="http://schemas.microsoft.com/office/drawing/2014/main" id="{51FD83B8-7182-8520-A5AF-81A9BCB24635}"/>
              </a:ext>
            </a:extLst>
          </p:cNvPr>
          <p:cNvPicPr>
            <a:picLocks noChangeAspect="1"/>
          </p:cNvPicPr>
          <p:nvPr userDrawn="1"/>
        </p:nvPicPr>
        <p:blipFill>
          <a:blip r:embed="rId3"/>
          <a:stretch>
            <a:fillRect/>
          </a:stretch>
        </p:blipFill>
        <p:spPr>
          <a:xfrm>
            <a:off x="5113661" y="9616202"/>
            <a:ext cx="1716213" cy="273557"/>
          </a:xfrm>
          <a:prstGeom prst="rect">
            <a:avLst/>
          </a:prstGeom>
        </p:spPr>
      </p:pic>
      <p:sp>
        <p:nvSpPr>
          <p:cNvPr id="9" name="TextBox 8">
            <a:extLst>
              <a:ext uri="{FF2B5EF4-FFF2-40B4-BE49-F238E27FC236}">
                <a16:creationId xmlns:a16="http://schemas.microsoft.com/office/drawing/2014/main" id="{C9AD99D6-1162-E9F0-F0F4-3B1F95506945}"/>
              </a:ext>
            </a:extLst>
          </p:cNvPr>
          <p:cNvSpPr txBox="1"/>
          <p:nvPr userDrawn="1"/>
        </p:nvSpPr>
        <p:spPr>
          <a:xfrm>
            <a:off x="4983355" y="9358046"/>
            <a:ext cx="1976823" cy="246221"/>
          </a:xfrm>
          <a:prstGeom prst="rect">
            <a:avLst/>
          </a:prstGeom>
          <a:noFill/>
        </p:spPr>
        <p:txBody>
          <a:bodyPr wrap="none" rtlCol="0">
            <a:spAutoFit/>
          </a:bodyPr>
          <a:lstStyle/>
          <a:p>
            <a:r>
              <a:rPr lang="en-US" sz="1000" b="1">
                <a:solidFill>
                  <a:srgbClr val="002E5A"/>
                </a:solidFill>
                <a:latin typeface="Inter" panose="02000503000000020004" pitchFamily="2" charset="0"/>
                <a:ea typeface="Inter" panose="02000503000000020004" pitchFamily="2" charset="0"/>
              </a:rPr>
              <a:t>A FIRST HOLDCO COMPANY</a:t>
            </a:r>
          </a:p>
        </p:txBody>
      </p:sp>
    </p:spTree>
    <p:extLst>
      <p:ext uri="{BB962C8B-B14F-4D97-AF65-F5344CB8AC3E}">
        <p14:creationId xmlns:p14="http://schemas.microsoft.com/office/powerpoint/2010/main" val="1170259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1E880-0B96-4F22-B2AE-9B4017956200}"/>
              </a:ext>
            </a:extLst>
          </p:cNvPr>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025C59-D552-42D8-99AD-ED913E5AB47C}"/>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102602"/>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6" r:id="rId3"/>
    <p:sldLayoutId id="2147483658" r:id="rId4"/>
  </p:sldLayoutIdLst>
  <p:txStyles>
    <p:titleStyle>
      <a:lvl1pPr algn="l" defTabSz="51434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6" indent="-128586" algn="l" defTabSz="51434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9" indent="-128586" algn="l" defTabSz="51434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1" indent="-128586" algn="l" defTabSz="51434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03"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75"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47"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19"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1"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4"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4" rtl="0" eaLnBrk="1" latinLnBrk="0" hangingPunct="1">
        <a:defRPr sz="1013" kern="1200">
          <a:solidFill>
            <a:schemeClr val="tx1"/>
          </a:solidFill>
          <a:latin typeface="+mn-lt"/>
          <a:ea typeface="+mn-ea"/>
          <a:cs typeface="+mn-cs"/>
        </a:defRPr>
      </a:lvl1pPr>
      <a:lvl2pPr marL="257172" algn="l" defTabSz="514344" rtl="0" eaLnBrk="1" latinLnBrk="0" hangingPunct="1">
        <a:defRPr sz="1013" kern="1200">
          <a:solidFill>
            <a:schemeClr val="tx1"/>
          </a:solidFill>
          <a:latin typeface="+mn-lt"/>
          <a:ea typeface="+mn-ea"/>
          <a:cs typeface="+mn-cs"/>
        </a:defRPr>
      </a:lvl2pPr>
      <a:lvl3pPr marL="514344" algn="l" defTabSz="514344" rtl="0" eaLnBrk="1" latinLnBrk="0" hangingPunct="1">
        <a:defRPr sz="1013" kern="1200">
          <a:solidFill>
            <a:schemeClr val="tx1"/>
          </a:solidFill>
          <a:latin typeface="+mn-lt"/>
          <a:ea typeface="+mn-ea"/>
          <a:cs typeface="+mn-cs"/>
        </a:defRPr>
      </a:lvl3pPr>
      <a:lvl4pPr marL="771516" algn="l" defTabSz="514344" rtl="0" eaLnBrk="1" latinLnBrk="0" hangingPunct="1">
        <a:defRPr sz="1013" kern="1200">
          <a:solidFill>
            <a:schemeClr val="tx1"/>
          </a:solidFill>
          <a:latin typeface="+mn-lt"/>
          <a:ea typeface="+mn-ea"/>
          <a:cs typeface="+mn-cs"/>
        </a:defRPr>
      </a:lvl4pPr>
      <a:lvl5pPr marL="1028689" algn="l" defTabSz="514344" rtl="0" eaLnBrk="1" latinLnBrk="0" hangingPunct="1">
        <a:defRPr sz="1013" kern="1200">
          <a:solidFill>
            <a:schemeClr val="tx1"/>
          </a:solidFill>
          <a:latin typeface="+mn-lt"/>
          <a:ea typeface="+mn-ea"/>
          <a:cs typeface="+mn-cs"/>
        </a:defRPr>
      </a:lvl5pPr>
      <a:lvl6pPr marL="1285861" algn="l" defTabSz="514344" rtl="0" eaLnBrk="1" latinLnBrk="0" hangingPunct="1">
        <a:defRPr sz="1013" kern="1200">
          <a:solidFill>
            <a:schemeClr val="tx1"/>
          </a:solidFill>
          <a:latin typeface="+mn-lt"/>
          <a:ea typeface="+mn-ea"/>
          <a:cs typeface="+mn-cs"/>
        </a:defRPr>
      </a:lvl6pPr>
      <a:lvl7pPr marL="1543033" algn="l" defTabSz="514344" rtl="0" eaLnBrk="1" latinLnBrk="0" hangingPunct="1">
        <a:defRPr sz="1013" kern="1200">
          <a:solidFill>
            <a:schemeClr val="tx1"/>
          </a:solidFill>
          <a:latin typeface="+mn-lt"/>
          <a:ea typeface="+mn-ea"/>
          <a:cs typeface="+mn-cs"/>
        </a:defRPr>
      </a:lvl7pPr>
      <a:lvl8pPr marL="1800205" algn="l" defTabSz="514344" rtl="0" eaLnBrk="1" latinLnBrk="0" hangingPunct="1">
        <a:defRPr sz="1013" kern="1200">
          <a:solidFill>
            <a:schemeClr val="tx1"/>
          </a:solidFill>
          <a:latin typeface="+mn-lt"/>
          <a:ea typeface="+mn-ea"/>
          <a:cs typeface="+mn-cs"/>
        </a:defRPr>
      </a:lvl8pPr>
      <a:lvl9pPr marL="2057377" algn="l" defTabSz="51434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11.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20.xml"/><Relationship Id="rId4" Type="http://schemas.openxmlformats.org/officeDocument/2006/relationships/chart" Target="../charts/char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23.xml"/><Relationship Id="rId4" Type="http://schemas.openxmlformats.org/officeDocument/2006/relationships/chart" Target="../charts/char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472B500-3BC0-B38A-D8E2-3D576AB80160}"/>
              </a:ext>
            </a:extLst>
          </p:cNvPr>
          <p:cNvSpPr txBox="1"/>
          <p:nvPr/>
        </p:nvSpPr>
        <p:spPr>
          <a:xfrm>
            <a:off x="68580" y="5260263"/>
            <a:ext cx="3757985" cy="6416716"/>
          </a:xfrm>
          <a:prstGeom prst="rect">
            <a:avLst/>
          </a:prstGeom>
          <a:noFill/>
        </p:spPr>
        <p:txBody>
          <a:bodyPr wrap="square" lIns="91440" tIns="45720" rIns="91440" bIns="45720" rtlCol="0" anchor="t">
            <a:noAutofit/>
          </a:bodyPr>
          <a:lstStyle/>
          <a:p>
            <a:pPr algn="just">
              <a:lnSpc>
                <a:spcPct val="107000"/>
              </a:lnSpc>
              <a:spcAft>
                <a:spcPts val="800"/>
              </a:spcAft>
            </a:pPr>
            <a:r>
              <a:rPr lang="en-US" sz="850">
                <a:solidFill>
                  <a:srgbClr val="06305A"/>
                </a:solidFill>
                <a:latin typeface="Calibri"/>
                <a:cs typeface="Calibri"/>
              </a:rPr>
              <a:t>According to the National Bureau of Statistics (NBS), Nigeria’s headline inflation eased to 23.71% YoY in April 2025 (vs. 24.23% in March), marking the fourth consecutive monthly deceleration. This was largely driven by the food inflation decline to 21.26% YoY, amid softening prices of staples like rice, beans, maize, and potatoes. The core inflation moderated to 23.39% YoY, supported by slower price growth in clothing, health, and transport.</a:t>
            </a:r>
          </a:p>
          <a:p>
            <a:pPr algn="just">
              <a:lnSpc>
                <a:spcPct val="107000"/>
              </a:lnSpc>
              <a:spcAft>
                <a:spcPts val="800"/>
              </a:spcAft>
            </a:pPr>
            <a:r>
              <a:rPr lang="en-US" sz="850">
                <a:solidFill>
                  <a:srgbClr val="06305A"/>
                </a:solidFill>
                <a:latin typeface="Calibri"/>
                <a:cs typeface="Calibri"/>
              </a:rPr>
              <a:t>At its 300th meeting (May 19–20, 2025), the Monetary Policy Committee (MPC) kept all policy parameters unchanged, leaving the MPR at 27.50%, liquidity ratio at 30.00%, the CRR at 50.00% for commercial banks and 16.00% for merchant banks. The Committee cited global policy uncertainties and falling oil prices as key risks, while acknowledging improved domestic inflation dynamics.</a:t>
            </a:r>
          </a:p>
          <a:p>
            <a:pPr algn="just">
              <a:lnSpc>
                <a:spcPct val="107000"/>
              </a:lnSpc>
              <a:spcAft>
                <a:spcPts val="800"/>
              </a:spcAft>
            </a:pPr>
            <a:r>
              <a:rPr lang="en-US" sz="850">
                <a:solidFill>
                  <a:srgbClr val="06305A"/>
                </a:solidFill>
                <a:latin typeface="Calibri"/>
                <a:cs typeface="Calibri"/>
              </a:rPr>
              <a:t>According to the Nigerian Upstream Petroleum Regulatory Commission (NUPRC), Nigeria’s oil production (including condensates) rose by 15.86% YoY to 1.68mbpd in April 2025, from 1.45mbpd in 2024. This was due to a 15.50% YoY increase in crude oil output (1.49mbpd) and a 19.23% rise in condensate production (197,607bpd). In a bid to boost its global oil market presence, Nigeria also launched a new crude grade, "Obodo", with the first cargo lifted in May.</a:t>
            </a:r>
          </a:p>
          <a:p>
            <a:pPr algn="just">
              <a:lnSpc>
                <a:spcPct val="107000"/>
              </a:lnSpc>
              <a:spcAft>
                <a:spcPts val="800"/>
              </a:spcAft>
            </a:pPr>
            <a:r>
              <a:rPr lang="en-US" sz="850">
                <a:solidFill>
                  <a:srgbClr val="06305A"/>
                </a:solidFill>
                <a:latin typeface="Calibri"/>
                <a:cs typeface="Calibri"/>
              </a:rPr>
              <a:t>The Central Bank of Nigeria (CBN) reported a profit after tax of NGN38.84bn for FY:2024, recovering from a NGN1.16trn loss in 2023. Key drivers include higher interest income (29.16% YoY), higher interest expense (185.08% YoY), coupled with a jump in other operating income (254.56% YoY), due to the unrealized FX gains (NGN11.28trn vs. NGN347bn in 2023) and fair value gains on gold bullion. Notably, external reserves increased 82.55% YoY to NGN54.73trn, primarily on the back of stronger FX inflows and reforms. On the liabilities side, OMO instruments grew 39.52% YoY, aligned with tighter liquidity control. While, total deposits rose 37.20% YoY, reflecting higher government and reserve account balances, tied to revised CRR policies.</a:t>
            </a:r>
          </a:p>
        </p:txBody>
      </p:sp>
      <p:sp>
        <p:nvSpPr>
          <p:cNvPr id="11" name="TextBox 10">
            <a:extLst>
              <a:ext uri="{FF2B5EF4-FFF2-40B4-BE49-F238E27FC236}">
                <a16:creationId xmlns:a16="http://schemas.microsoft.com/office/drawing/2014/main" id="{CE28C12E-806F-99A7-F30E-13850063043A}"/>
              </a:ext>
            </a:extLst>
          </p:cNvPr>
          <p:cNvSpPr txBox="1"/>
          <p:nvPr/>
        </p:nvSpPr>
        <p:spPr>
          <a:xfrm>
            <a:off x="68581" y="1768251"/>
            <a:ext cx="6629596" cy="2220425"/>
          </a:xfrm>
          <a:prstGeom prst="rect">
            <a:avLst/>
          </a:prstGeom>
          <a:noFill/>
        </p:spPr>
        <p:txBody>
          <a:bodyPr wrap="square" lIns="91440" tIns="45720" rIns="91440" bIns="45720" rtlCol="0" anchor="t">
            <a:noAutofit/>
          </a:bodyPr>
          <a:lstStyle/>
          <a:p>
            <a:pPr algn="just">
              <a:lnSpc>
                <a:spcPct val="115000"/>
              </a:lnSpc>
              <a:spcAft>
                <a:spcPts val="800"/>
              </a:spcAft>
            </a:pPr>
            <a:r>
              <a:rPr lang="en-US" sz="850">
                <a:solidFill>
                  <a:srgbClr val="06305A"/>
                </a:solidFill>
                <a:latin typeface="Calibri"/>
                <a:cs typeface="Calibri"/>
              </a:rPr>
              <a:t>At the start of May, trade tensions between the U.S. and China eased, as both nations agreed to suspend most tariffs for 90 days, reducing reciprocal tariffs from 125% to 10%. However, the U.S. retained its 20% tariff on Chinese fentanyl-related imports, bringing China’s total tariff exposure to 30%. By mid-month, trade frictions resurfaced when President Trump threatened to impose a 25% tariff on Apple iPhones not manufactured in the U.S. In a bid to protect its economy and ahead of the expiry of the 90-day window, China unveiled plans to inject RMB 500bn (USD70bn) into the economy via infrastructure projects. In the same vein, U.S.–EU trade relations remained volatile</a:t>
            </a:r>
            <a:r>
              <a:rPr lang="en-US" sz="850">
                <a:solidFill>
                  <a:srgbClr val="FF0000"/>
                </a:solidFill>
                <a:latin typeface="Calibri"/>
                <a:cs typeface="Calibri"/>
              </a:rPr>
              <a:t>. F</a:t>
            </a:r>
            <a:r>
              <a:rPr lang="en-US" sz="850">
                <a:solidFill>
                  <a:srgbClr val="06305A"/>
                </a:solidFill>
                <a:latin typeface="Calibri"/>
                <a:cs typeface="Calibri"/>
              </a:rPr>
              <a:t>ollowing negotiations, the initial 50% tariff on EU goods, scheduled for July 1, was postponed to July 9. The tariff had previously seen fluctuations, starting at 20% in April, then reduced to 10%, before the renewed escalation.</a:t>
            </a:r>
          </a:p>
          <a:p>
            <a:pPr algn="just">
              <a:lnSpc>
                <a:spcPct val="115000"/>
              </a:lnSpc>
              <a:spcAft>
                <a:spcPts val="800"/>
              </a:spcAft>
            </a:pPr>
            <a:r>
              <a:rPr lang="en-US" sz="850">
                <a:solidFill>
                  <a:srgbClr val="06305A"/>
                </a:solidFill>
                <a:latin typeface="Calibri"/>
                <a:cs typeface="Calibri"/>
              </a:rPr>
              <a:t>The impact of the trade war was reflected in the latest growth figures, as the U.S. economy contracted by -0.30% YoY in Q1:2025 (the first decline since Q1:2022), reversing from +2.45% in Q4:2024. In contrast, the UK economy grew by 0.70% QoQ in Q1 (the strongest in three quarters). However, YoY growth slowed to 1.30%, reflecting weak net trade. Similarly, the Eurozone economy expanded by 0.40% QoQ in Q1 (vs. 0.2% in Q4:2024), supported by resilient domestic demand. In Asia, Japan's Q1:2025 GDP contracted by -0.7% YoY (-0.20% QoQ), weighed down by stagnant private consumption and a drag from net exports, with the full impact of U.S. tariffs yet to materialize.</a:t>
            </a:r>
          </a:p>
          <a:p>
            <a:pPr algn="just">
              <a:lnSpc>
                <a:spcPct val="115000"/>
              </a:lnSpc>
              <a:spcAft>
                <a:spcPts val="800"/>
              </a:spcAft>
            </a:pPr>
            <a:r>
              <a:rPr lang="en-US" sz="850">
                <a:solidFill>
                  <a:srgbClr val="06305A"/>
                </a:solidFill>
                <a:latin typeface="Calibri"/>
                <a:cs typeface="Calibri"/>
              </a:rPr>
              <a:t>Consumer prices eased for the month of April, inflation in the U.S. fell to 2.30% (from 2.40%), while the Euro area prices remained stable at 2.20%, as higher core (2.70%) and services inflation (3.90%), fueled by Easter spending, offset falling energy and food prices. Conversely, the UK inflation spiked to 3.50% (from 2.60% in March), fueled by higher energy bills (Ofgem cap hike), housing and airfares. Global monetary policies prioritized economic growth in May, as the U.S Fed held rates at 4.25%–4.50%, while the BoE cut rates to 4.25%, its fourth consecutive cut, despite inflationary pressure. Elsewhere, the PBoC held rates steady (1-year LPR: 3.10%), opting for currency stability amid deflation risks and capital outflows. </a:t>
            </a:r>
          </a:p>
          <a:p>
            <a:pPr algn="just">
              <a:lnSpc>
                <a:spcPct val="115000"/>
              </a:lnSpc>
              <a:spcAft>
                <a:spcPts val="800"/>
              </a:spcAft>
            </a:pPr>
            <a:r>
              <a:rPr lang="en-US" sz="850">
                <a:solidFill>
                  <a:srgbClr val="06305A"/>
                </a:solidFill>
                <a:latin typeface="Calibri"/>
                <a:cs typeface="Calibri"/>
              </a:rPr>
              <a:t>In Sub-Saharan Africa, the South African Reserve Bank (SARB) cut its benchmark rate by 25bps to 7.25% (its third consecutive cut) amid continued disinflation, with April inflation at 2.80%, below its 3–6% target range. Meanwhile, the World Bank lowered Kenya’s 2025 growth forecast to 4.50% (from 5.00%), citing rising public debt (65.5% of GDP), high lending rates, and weak private sector credit. </a:t>
            </a:r>
          </a:p>
        </p:txBody>
      </p:sp>
      <p:sp>
        <p:nvSpPr>
          <p:cNvPr id="12" name="TextBox 11">
            <a:extLst>
              <a:ext uri="{FF2B5EF4-FFF2-40B4-BE49-F238E27FC236}">
                <a16:creationId xmlns:a16="http://schemas.microsoft.com/office/drawing/2014/main" id="{BA756A4D-8E43-873A-6095-0352C06C813A}"/>
              </a:ext>
            </a:extLst>
          </p:cNvPr>
          <p:cNvSpPr txBox="1"/>
          <p:nvPr/>
        </p:nvSpPr>
        <p:spPr>
          <a:xfrm>
            <a:off x="3641834" y="6574221"/>
            <a:ext cx="184731" cy="369332"/>
          </a:xfrm>
          <a:prstGeom prst="rect">
            <a:avLst/>
          </a:prstGeom>
          <a:noFill/>
        </p:spPr>
        <p:txBody>
          <a:bodyPr wrap="none" rtlCol="0">
            <a:spAutoFit/>
          </a:bodyPr>
          <a:lstStyle/>
          <a:p>
            <a:endParaRPr lang="en-US"/>
          </a:p>
        </p:txBody>
      </p:sp>
      <p:pic>
        <p:nvPicPr>
          <p:cNvPr id="16" name="Picture 15">
            <a:extLst>
              <a:ext uri="{FF2B5EF4-FFF2-40B4-BE49-F238E27FC236}">
                <a16:creationId xmlns:a16="http://schemas.microsoft.com/office/drawing/2014/main" id="{526B2023-A9D4-6EDE-9FED-E0E2AB6F93B1}"/>
              </a:ext>
            </a:extLst>
          </p:cNvPr>
          <p:cNvPicPr>
            <a:picLocks noChangeAspect="1"/>
          </p:cNvPicPr>
          <p:nvPr/>
        </p:nvPicPr>
        <p:blipFill rotWithShape="1">
          <a:blip r:embed="rId3">
            <a:extLst>
              <a:ext uri="{28A0092B-C50C-407E-A947-70E740481C1C}">
                <a14:useLocalDpi xmlns:a14="http://schemas.microsoft.com/office/drawing/2010/main" val="0"/>
              </a:ext>
            </a:extLst>
          </a:blip>
          <a:srcRect l="15891" r="41613"/>
          <a:stretch/>
        </p:blipFill>
        <p:spPr>
          <a:xfrm>
            <a:off x="3827769" y="5295869"/>
            <a:ext cx="2947363" cy="4472346"/>
          </a:xfrm>
          <a:prstGeom prst="rect">
            <a:avLst/>
          </a:prstGeom>
        </p:spPr>
      </p:pic>
      <p:sp>
        <p:nvSpPr>
          <p:cNvPr id="19" name="Text Placeholder 3">
            <a:extLst>
              <a:ext uri="{FF2B5EF4-FFF2-40B4-BE49-F238E27FC236}">
                <a16:creationId xmlns:a16="http://schemas.microsoft.com/office/drawing/2014/main" id="{BA7A1870-BED6-1133-74A3-7B1BF185C4D5}"/>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spTree>
    <p:extLst>
      <p:ext uri="{BB962C8B-B14F-4D97-AF65-F5344CB8AC3E}">
        <p14:creationId xmlns:p14="http://schemas.microsoft.com/office/powerpoint/2010/main" val="91382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1040D4-ADCA-F546-B635-0704C5D8E0FC}"/>
              </a:ext>
            </a:extLst>
          </p:cNvPr>
          <p:cNvSpPr txBox="1"/>
          <p:nvPr/>
        </p:nvSpPr>
        <p:spPr>
          <a:xfrm>
            <a:off x="347637" y="6565924"/>
            <a:ext cx="6108699" cy="2269466"/>
          </a:xfrm>
          <a:prstGeom prst="rect">
            <a:avLst/>
          </a:prstGeom>
          <a:noFill/>
        </p:spPr>
        <p:txBody>
          <a:bodyPr wrap="square" rtlCol="0">
            <a:noAutofit/>
          </a:bodyPr>
          <a:lstStyle/>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Redemption period: 3 - 5 business days.</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No additional charges are applied on redemption. However, units redeemed earlier than the minimum holding period will incur a processing fee of 20% on the income earned on the value of such redemptions.</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The risk profile of the Funds range from ‘Low-High’ depending on what security it is invested in. The value of securities may change significantly depending on economic, political, inflationary and interest rate conditions.</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Bid prices and yield to maturity are stated net of fees and expenses with dividends reinvested (where applicable).</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The yield to maturity (YTM) is the rate of return anticipated on the portfolio if the current bonds in the portfolio were held until the end of their lifetime. YTM is an annualised rate and takes into account the current market price, par value, coupon interest rate and time to maturity for each bond in the portfolio. It is also assumes that all coupon payments are reinvested at the same rate as the bond’s current yield.  </a:t>
            </a:r>
          </a:p>
          <a:p>
            <a:pPr marL="228600" indent="-22860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Past performance is not a guide to the future. The price of investments and the income from them may fall as well as rise and investors may not get back the full amount invested.</a:t>
            </a:r>
          </a:p>
        </p:txBody>
      </p:sp>
      <p:sp>
        <p:nvSpPr>
          <p:cNvPr id="3" name="TextBox 2">
            <a:extLst>
              <a:ext uri="{FF2B5EF4-FFF2-40B4-BE49-F238E27FC236}">
                <a16:creationId xmlns:a16="http://schemas.microsoft.com/office/drawing/2014/main" id="{1C8C2CE3-FDB0-E03F-0D03-3CE41E9C743D}"/>
              </a:ext>
            </a:extLst>
          </p:cNvPr>
          <p:cNvSpPr txBox="1"/>
          <p:nvPr/>
        </p:nvSpPr>
        <p:spPr>
          <a:xfrm>
            <a:off x="171464" y="2140894"/>
            <a:ext cx="6461043" cy="3211908"/>
          </a:xfrm>
          <a:prstGeom prst="rect">
            <a:avLst/>
          </a:prstGeom>
          <a:noFill/>
        </p:spPr>
        <p:txBody>
          <a:bodyPr wrap="square" lIns="91440" tIns="45720" rIns="91440" bIns="45720" rtlCol="0" anchor="t">
            <a:noAutofit/>
          </a:bodyPr>
          <a:lstStyle/>
          <a:p>
            <a:pPr marL="171450" indent="-171450" algn="just">
              <a:buFont typeface="Arial" panose="020B0604020202020204" pitchFamily="34" charset="0"/>
              <a:buChar char="•"/>
            </a:pPr>
            <a:r>
              <a:rPr lang="en-US" sz="800">
                <a:solidFill>
                  <a:schemeClr val="accent4"/>
                </a:solidFill>
                <a:latin typeface="Calibri"/>
                <a:ea typeface="Calibri"/>
                <a:cs typeface="Calibri"/>
              </a:rPr>
              <a:t>Global economy –Trade relations among major economies remain fragile, with a high risk of renewed tensions despite recent progress. While China’s stimulus efforts and the UK’s dovish stance may provide short-term support to the respective economies, the overall policy outlook remains uncertain. The U.S.-China tariff suspension signals tentative improvement, but new threats (such as potential curbs on Apple’s operations in China) and delayed EU tariffs highlight persistent volatility. Although global monetary policy remains supportive, equity flows are likely to be influenced by geopolitical developments and sector rotation. Despite May’s rally on easing trade fears and strong earnings, elevated valuations and unresolved trade frictions could dampen investor sentiment in June.</a:t>
            </a:r>
          </a:p>
          <a:p>
            <a:pPr algn="just"/>
            <a:endParaRPr lang="en-US" sz="800">
              <a:solidFill>
                <a:schemeClr val="accent4"/>
              </a:solidFill>
              <a:highlight>
                <a:srgbClr val="F0BD2D"/>
              </a:highlight>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a:solidFill>
                  <a:schemeClr val="accent4"/>
                </a:solidFill>
                <a:latin typeface="Calibri"/>
                <a:ea typeface="Calibri"/>
                <a:cs typeface="Calibri"/>
              </a:rPr>
              <a:t> </a:t>
            </a:r>
            <a:r>
              <a:rPr lang="en-US" sz="800">
                <a:solidFill>
                  <a:schemeClr val="accent4"/>
                </a:solidFill>
                <a:latin typeface="Calibri"/>
                <a:cs typeface="Calibri"/>
              </a:rPr>
              <a:t>Equity: We anticipate that the positive sentiment in the local bourse will extend into June, supported by investor interest in fundamentally sound stocks trading at attractive valuations. The NGX All-Share Index currently trades at a P/E ratio of 6.36x, well below its 10-year average of 12x and below regional peers such as Ghana (6.9x), Egypt (7.6x), and South Africa (18.7x). That said, sustained macroeconomic clarity and improved corporate earnings guidance will be essential to maintain the rally and deepen investor confidence.</a:t>
            </a:r>
          </a:p>
          <a:p>
            <a:pPr algn="just"/>
            <a:endParaRPr lang="en-US" sz="800">
              <a:solidFill>
                <a:schemeClr val="accent4"/>
              </a:solidFill>
              <a:latin typeface="Calibri"/>
              <a:ea typeface="Calibri"/>
              <a:cs typeface="Calibri"/>
            </a:endParaRPr>
          </a:p>
          <a:p>
            <a:pPr marL="171450" indent="-171450" algn="just">
              <a:buFont typeface="Arial" panose="020B0604020202020204" pitchFamily="34" charset="0"/>
              <a:buChar char="•"/>
            </a:pPr>
            <a:r>
              <a:rPr lang="en-US" sz="800">
                <a:solidFill>
                  <a:schemeClr val="accent4"/>
                </a:solidFill>
                <a:latin typeface="Calibri"/>
                <a:cs typeface="Calibri"/>
              </a:rPr>
              <a:t>Fixed Income: </a:t>
            </a:r>
            <a:r>
              <a:rPr lang="en-US" sz="800">
                <a:solidFill>
                  <a:schemeClr val="accent4"/>
                </a:solidFill>
                <a:latin typeface="Calibri"/>
                <a:ea typeface="Calibri"/>
                <a:cs typeface="Calibri"/>
              </a:rPr>
              <a:t>We anticipate that the bullish sentiment in the domestic market will persist into the coming month, supported by a stable monetary policy backdrop and improved liquidity conditions. The expected inflow from coupon payments (NGN216.77bn), T-Bills Maturities (NGN506.30bn), OMO maturities (NGN1.25trn) and Sukuk rentals (NGN43.39bn) in June is likely to enhance system liquidity, potentially fueling greater demand across the fixed income markets. On the yield curve, we expect rates to remain broadly stable, as the government maintains a delicate balance between curbing borrowing costs and sustaining investor participation through attractive yield levels. Barring any unexpected policy shifts or liquidity shocks, yields in the fixed income market are likely to hover around current levels in the near term.</a:t>
            </a:r>
          </a:p>
          <a:p>
            <a:pPr algn="just"/>
            <a:r>
              <a:rPr lang="en-US" sz="800">
                <a:solidFill>
                  <a:schemeClr val="accent4"/>
                </a:solidFill>
                <a:latin typeface="Calibri"/>
                <a:ea typeface="Calibri"/>
                <a:cs typeface="Calibri"/>
              </a:rPr>
              <a:t> </a:t>
            </a:r>
          </a:p>
          <a:p>
            <a:pPr marL="171450" indent="-171450" algn="just">
              <a:buFont typeface="Arial" panose="020B0604020202020204" pitchFamily="34" charset="0"/>
              <a:buChar char="•"/>
            </a:pPr>
            <a:endParaRPr lang="en-US" sz="800">
              <a:solidFill>
                <a:schemeClr val="accent4"/>
              </a:solidFill>
              <a:latin typeface="Calibri"/>
              <a:ea typeface="Calibri"/>
              <a:cs typeface="Calibri"/>
            </a:endParaRPr>
          </a:p>
        </p:txBody>
      </p:sp>
      <p:sp>
        <p:nvSpPr>
          <p:cNvPr id="6" name="Text Placeholder 3">
            <a:extLst>
              <a:ext uri="{FF2B5EF4-FFF2-40B4-BE49-F238E27FC236}">
                <a16:creationId xmlns:a16="http://schemas.microsoft.com/office/drawing/2014/main" id="{52E7C826-3B7E-8E38-20DC-D3A12F145597}"/>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spTree>
    <p:extLst>
      <p:ext uri="{BB962C8B-B14F-4D97-AF65-F5344CB8AC3E}">
        <p14:creationId xmlns:p14="http://schemas.microsoft.com/office/powerpoint/2010/main" val="127563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a:extLst>
              <a:ext uri="{FF2B5EF4-FFF2-40B4-BE49-F238E27FC236}">
                <a16:creationId xmlns:a16="http://schemas.microsoft.com/office/drawing/2014/main" id="{95543C4E-1E1F-4068-A475-F11405AD7547}"/>
              </a:ext>
            </a:extLst>
          </p:cNvPr>
          <p:cNvGraphicFramePr>
            <a:graphicFrameLocks noGrp="1"/>
          </p:cNvGraphicFramePr>
          <p:nvPr>
            <p:extLst>
              <p:ext uri="{D42A27DB-BD31-4B8C-83A1-F6EECF244321}">
                <p14:modId xmlns:p14="http://schemas.microsoft.com/office/powerpoint/2010/main" val="3144331363"/>
              </p:ext>
            </p:extLst>
          </p:nvPr>
        </p:nvGraphicFramePr>
        <p:xfrm>
          <a:off x="161503" y="1808091"/>
          <a:ext cx="6583202" cy="6144923"/>
        </p:xfrm>
        <a:graphic>
          <a:graphicData uri="http://schemas.openxmlformats.org/drawingml/2006/table">
            <a:tbl>
              <a:tblPr firstRow="1" bandRow="1">
                <a:tableStyleId>{5C22544A-7EE6-4342-B048-85BDC9FD1C3A}</a:tableStyleId>
              </a:tblPr>
              <a:tblGrid>
                <a:gridCol w="767888">
                  <a:extLst>
                    <a:ext uri="{9D8B030D-6E8A-4147-A177-3AD203B41FA5}">
                      <a16:colId xmlns:a16="http://schemas.microsoft.com/office/drawing/2014/main" val="2656516215"/>
                    </a:ext>
                  </a:extLst>
                </a:gridCol>
                <a:gridCol w="751702">
                  <a:extLst>
                    <a:ext uri="{9D8B030D-6E8A-4147-A177-3AD203B41FA5}">
                      <a16:colId xmlns:a16="http://schemas.microsoft.com/office/drawing/2014/main" val="1816906760"/>
                    </a:ext>
                  </a:extLst>
                </a:gridCol>
                <a:gridCol w="921623">
                  <a:extLst>
                    <a:ext uri="{9D8B030D-6E8A-4147-A177-3AD203B41FA5}">
                      <a16:colId xmlns:a16="http://schemas.microsoft.com/office/drawing/2014/main" val="1937640547"/>
                    </a:ext>
                  </a:extLst>
                </a:gridCol>
                <a:gridCol w="574243">
                  <a:extLst>
                    <a:ext uri="{9D8B030D-6E8A-4147-A177-3AD203B41FA5}">
                      <a16:colId xmlns:a16="http://schemas.microsoft.com/office/drawing/2014/main" val="197037834"/>
                    </a:ext>
                  </a:extLst>
                </a:gridCol>
                <a:gridCol w="3567746">
                  <a:extLst>
                    <a:ext uri="{9D8B030D-6E8A-4147-A177-3AD203B41FA5}">
                      <a16:colId xmlns:a16="http://schemas.microsoft.com/office/drawing/2014/main" val="353703973"/>
                    </a:ext>
                  </a:extLst>
                </a:gridCol>
              </a:tblGrid>
              <a:tr h="308392">
                <a:tc>
                  <a:txBody>
                    <a:bodyPr/>
                    <a:lstStyle/>
                    <a:p>
                      <a:r>
                        <a:rPr lang="en-US" sz="750" b="1">
                          <a:solidFill>
                            <a:schemeClr val="accent1"/>
                          </a:solidFill>
                          <a:latin typeface="Calibri"/>
                          <a:cs typeface="Calibri"/>
                        </a:rPr>
                        <a:t>    Asset Class </a:t>
                      </a:r>
                      <a:endParaRPr lang="en-US" sz="750" b="1">
                        <a:solidFill>
                          <a:schemeClr val="accent1"/>
                        </a:solidFill>
                        <a:latin typeface="Calibri" panose="020F0502020204030204" pitchFamily="34" charset="0"/>
                        <a:cs typeface="Calibri" panose="020F0502020204030204" pitchFamily="34" charset="0"/>
                      </a:endParaRPr>
                    </a:p>
                  </a:txBody>
                  <a:tcPr anchor="ctr">
                    <a:lnL w="12700" cmpd="sng">
                      <a:noFill/>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750" b="1">
                          <a:solidFill>
                            <a:schemeClr val="accent1"/>
                          </a:solidFill>
                          <a:latin typeface="Calibri"/>
                          <a:cs typeface="Calibri"/>
                        </a:rPr>
                        <a:t> Benchmark</a:t>
                      </a: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750" b="1">
                          <a:solidFill>
                            <a:schemeClr val="accent1"/>
                          </a:solidFill>
                          <a:latin typeface="Calibri"/>
                          <a:cs typeface="Calibri"/>
                        </a:rPr>
                        <a:t>1M </a:t>
                      </a:r>
                      <a:r>
                        <a:rPr lang="en-US" sz="800" b="1" kern="1200">
                          <a:solidFill>
                            <a:srgbClr val="485865"/>
                          </a:solidFill>
                          <a:latin typeface="Calibri"/>
                          <a:ea typeface="+mn-ea"/>
                          <a:cs typeface="Calibri"/>
                        </a:rPr>
                        <a:t>(</a:t>
                      </a:r>
                      <a:r>
                        <a:rPr lang="en-US" sz="750" b="1" kern="1200">
                          <a:solidFill>
                            <a:schemeClr val="accent1"/>
                          </a:solidFill>
                          <a:latin typeface="Calibri"/>
                          <a:ea typeface="+mn-ea"/>
                          <a:cs typeface="Calibri"/>
                        </a:rPr>
                        <a:t>May)%</a:t>
                      </a: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750" b="1">
                          <a:solidFill>
                            <a:schemeClr val="accent1"/>
                          </a:solidFill>
                          <a:latin typeface="Calibri"/>
                          <a:cs typeface="Calibri"/>
                        </a:rPr>
                        <a:t>Year to Date (%)</a:t>
                      </a: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latinLnBrk="0" hangingPunct="1">
                        <a:lnSpc>
                          <a:spcPct val="107000"/>
                        </a:lnSpc>
                        <a:spcBef>
                          <a:spcPts val="0"/>
                        </a:spcBef>
                        <a:spcAft>
                          <a:spcPts val="800"/>
                        </a:spcAft>
                        <a:buFont typeface="Arial" panose="020B0604020202020204" pitchFamily="34" charset="0"/>
                        <a:buNone/>
                      </a:pPr>
                      <a:r>
                        <a:rPr lang="en-US" sz="750" b="1" kern="1200">
                          <a:solidFill>
                            <a:srgbClr val="06305A"/>
                          </a:solidFill>
                          <a:latin typeface="Calibri"/>
                          <a:ea typeface="+mn-ea"/>
                          <a:cs typeface="Calibri"/>
                        </a:rPr>
                        <a:t>Commentary</a:t>
                      </a:r>
                    </a:p>
                  </a:txBody>
                  <a:tcPr anchor="ctr">
                    <a:lnL w="6350" cap="flat" cmpd="sng" algn="ctr">
                      <a:solidFill>
                        <a:schemeClr val="accent4"/>
                      </a:solidFill>
                      <a:prstDash val="solid"/>
                      <a:round/>
                      <a:headEnd type="none" w="med" len="med"/>
                      <a:tailEnd type="none" w="med" len="med"/>
                    </a:lnL>
                    <a:lnR w="12700" cmpd="sng">
                      <a:noFill/>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1752566">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latinLnBrk="0" hangingPunct="1">
                        <a:lnSpc>
                          <a:spcPct val="107000"/>
                        </a:lnSpc>
                        <a:spcBef>
                          <a:spcPts val="0"/>
                        </a:spcBef>
                        <a:spcAft>
                          <a:spcPts val="800"/>
                        </a:spcAft>
                        <a:buFont typeface="Arial" panose="020B0604020202020204" pitchFamily="34" charset="0"/>
                        <a:buChar char="•"/>
                      </a:pPr>
                      <a:endParaRPr lang="en-US" sz="750" kern="1200">
                        <a:solidFill>
                          <a:srgbClr val="485865"/>
                        </a:solidFill>
                        <a:latin typeface="Calibri"/>
                        <a:ea typeface="+mn-ea"/>
                        <a:cs typeface="Calibri"/>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rtl="0" eaLnBrk="1" fontAlgn="auto" latinLnBrk="0" hangingPunct="1">
                        <a:lnSpc>
                          <a:spcPct val="107000"/>
                        </a:lnSpc>
                        <a:spcBef>
                          <a:spcPts val="0"/>
                        </a:spcBef>
                        <a:spcAft>
                          <a:spcPts val="800"/>
                        </a:spcAft>
                        <a:buClrTx/>
                        <a:buSzTx/>
                        <a:buFont typeface="Arial" panose="020B0604020202020204" pitchFamily="34" charset="0"/>
                        <a:buNone/>
                      </a:pPr>
                      <a:r>
                        <a:rPr lang="en-US" sz="750" kern="1200">
                          <a:solidFill>
                            <a:srgbClr val="485865"/>
                          </a:solidFill>
                          <a:latin typeface="Calibri"/>
                          <a:ea typeface="+mn-ea"/>
                          <a:cs typeface="Calibri"/>
                        </a:rPr>
                        <a:t>System liquidity was robust in May, with the average balance improving to NGN869.59bn (vs. NGN453.8bn in April), as sizable outflows via the Standing Deposit Facility (NGN827.0bn), OMO sales (NGN1.1trn), and primary market auctions (NGN1.5trn) outweighed modest inflows from OMO maturities and lending facilities. Despite the liquidity strain, short-term rates remained stable, with the Open Repo Rate (OPR) flat at 26.5%, while the Overnight Rate (OVN) inched up 12bps to 27.0%. At the NTB auctions, the CBN offered NGN1.05trn, drawing strong demand (NGN2.26trn), particularly for the 364-day paper (bid-offer of 2.68x). Eventually, NGN1.21trn was allotted, exceeding initial offers. In parallel, OMO auctions also saw CBN mop up NGN1.1trn, though demand was skewed to longer-dated instruments. In the secondary T-bills market, yields climbed sharply, with the average rate up 105bps m/m to 21.5%. Short- and mid-tenors saw the heaviest selloffs, rising 181bps and 124bps respectively, while long-term yields rose marginally by 10bps to 23.3%. At the May FGN bond auction, the DMO reopened the APR 2029 and FEB 2031 instruments, offering NGN300.0bn (vs NGN350.0bn in April). Investor appetite remained strong, reflected in a 1.5x bid-to-offer ratio, with demand skewed toward the longer FEB 2031 paper (2.1x). Final allotments totaled NGN296.0bn (FEB 2031) and NGN4.7bn (APR 2029), clearing at marginal rates of 19.8% and 18.98%, slightly lower than the previous month’s levels. In the secondary bond market, bullish momentum returned as average yields declined 20bps m/m to 18.8%, driven by robust mid-curve demand (38bps drop to 19.1%). Short- and long-term segments also saw yield contractions of 14bps and 7bps, closing at 19.5% and 17.7%, respectively.</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494563">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endParaRPr lang="en-US" sz="750" kern="1200">
                        <a:solidFill>
                          <a:srgbClr val="485865"/>
                        </a:solidFill>
                        <a:latin typeface="Calibri"/>
                        <a:ea typeface="+mn-ea"/>
                        <a:cs typeface="Calibri"/>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rtl="0" eaLnBrk="1" fontAlgn="auto" latinLnBrk="0" hangingPunct="1">
                        <a:lnSpc>
                          <a:spcPct val="107000"/>
                        </a:lnSpc>
                        <a:spcBef>
                          <a:spcPts val="0"/>
                        </a:spcBef>
                        <a:spcAft>
                          <a:spcPts val="800"/>
                        </a:spcAft>
                        <a:buClrTx/>
                        <a:buSzTx/>
                        <a:buFont typeface="Arial" panose="020B0604020202020204" pitchFamily="34" charset="0"/>
                        <a:buNone/>
                      </a:pPr>
                      <a:r>
                        <a:rPr lang="en-US" sz="750" kern="1200">
                          <a:solidFill>
                            <a:srgbClr val="485865"/>
                          </a:solidFill>
                          <a:latin typeface="Calibri"/>
                          <a:ea typeface="+mn-ea"/>
                          <a:cs typeface="Calibri"/>
                        </a:rPr>
                        <a:t>Across Sub-Saharan African (SSA) Eurobond markets, yields broadly declined in May, buoyed by improving risk sentiment amid rate cuts in developed markets. Notably, Nigeria 2025 (-1.9%) and Kenya 2028 (-1.3%) led the rally. Similarly, African Corporate Eurobonds saw yields fall 15bps to 7.6%, led by EBN FINANCE CO BV 2026 (-139bps) and ACCESS 2026 (-55bps). Additionally, Nigeria fully repaid the USD3.40bn loan obtained from the International Monetary Fund (IMF) under the Rapid Financing Instrument (RFI). The facility was secured in April 2020 to cushion the economic fallout from the COVID-19 pandemic. The IMF confirmed the early repayment on May 8, 2025, and Nigeria was officially removed from its "Total IMF Credit Outstanding" report dated May 6, 2025, effectively exiting the Fund’s list of debtor countries. </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473965"/>
                  </a:ext>
                </a:extLst>
              </a:tr>
              <a:tr h="1446339">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400"/>
                        </a:spcBef>
                        <a:spcAft>
                          <a:spcPts val="400"/>
                        </a:spcAft>
                      </a:pPr>
                      <a:endParaRPr lang="en-US" sz="750" kern="1200">
                        <a:solidFill>
                          <a:srgbClr val="485865"/>
                        </a:solidFill>
                        <a:latin typeface="Calibri"/>
                        <a:ea typeface="+mn-ea"/>
                        <a:cs typeface="Calibri"/>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514344" rtl="0" eaLnBrk="1" fontAlgn="auto" latinLnBrk="0" hangingPunct="1">
                        <a:lnSpc>
                          <a:spcPct val="107000"/>
                        </a:lnSpc>
                        <a:spcBef>
                          <a:spcPts val="0"/>
                        </a:spcBef>
                        <a:spcAft>
                          <a:spcPts val="800"/>
                        </a:spcAft>
                        <a:buClrTx/>
                        <a:buSzTx/>
                        <a:buFont typeface="Arial" panose="020B0604020202020204" pitchFamily="34" charset="0"/>
                        <a:buNone/>
                      </a:pPr>
                      <a:r>
                        <a:rPr lang="en-US" sz="750" kern="1200">
                          <a:solidFill>
                            <a:srgbClr val="485865"/>
                          </a:solidFill>
                          <a:latin typeface="Calibri"/>
                          <a:ea typeface="+mn-ea"/>
                          <a:cs typeface="Calibri"/>
                        </a:rPr>
                        <a:t>The local bourse extended its positive trail in May, with the ASI climbing 5.62% m/m to 111,742.01 points, marking the second straight month of gains. The rally was fueled by strong corporate earnings and increased investor positioning in select fundamentally sound stocks, pushing the YTD return to 8.56% (from 2.79% in April). Market </a:t>
                      </a:r>
                      <a:r>
                        <a:rPr lang="en-US" sz="750" kern="1200" err="1">
                          <a:solidFill>
                            <a:srgbClr val="485865"/>
                          </a:solidFill>
                          <a:latin typeface="Calibri"/>
                          <a:ea typeface="+mn-ea"/>
                          <a:cs typeface="Calibri"/>
                        </a:rPr>
                        <a:t>capitalisation</a:t>
                      </a:r>
                      <a:r>
                        <a:rPr lang="en-US" sz="750" kern="1200">
                          <a:solidFill>
                            <a:srgbClr val="485865"/>
                          </a:solidFill>
                          <a:latin typeface="Calibri"/>
                          <a:ea typeface="+mn-ea"/>
                          <a:cs typeface="Calibri"/>
                        </a:rPr>
                        <a:t> rose in tandem, settling at NGN70.5trn. On sector performance, market breadth improved significantly to 1.7x (from 0.1x), with 81 gainers, 30 losers, and 34 unchanged stocks. Specifically, the Consumer Goods gained +18.71% m/m driven by buying interest on NNFM (+85.2%) and HONYFLOUR (+61.5%). The industrial goods rose +2.39%, supported by BETAGLAS (+158.9%) and CUTIX (+40.7%). Banking index gained +2.73%, supported STANBIC (+13.3%) and ETI (+9.5%). The Insurance (+1.60%) due to gains in CUSTODIAN (+24.4%) and LASACO (+19.9%). In contrast, Oil &amp; Gas shed -1.17%, dragged down by ETERNA (-13.9%) and SEPLAT (-12.9%).</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586448"/>
                  </a:ext>
                </a:extLst>
              </a:tr>
            </a:tbl>
          </a:graphicData>
        </a:graphic>
      </p:graphicFrame>
      <p:sp>
        <p:nvSpPr>
          <p:cNvPr id="2" name="TextBox 1">
            <a:extLst>
              <a:ext uri="{FF2B5EF4-FFF2-40B4-BE49-F238E27FC236}">
                <a16:creationId xmlns:a16="http://schemas.microsoft.com/office/drawing/2014/main" id="{25A82A9C-9E8A-49C8-B833-A2410091DDF4}"/>
              </a:ext>
            </a:extLst>
          </p:cNvPr>
          <p:cNvSpPr txBox="1"/>
          <p:nvPr/>
        </p:nvSpPr>
        <p:spPr>
          <a:xfrm>
            <a:off x="995452" y="6893554"/>
            <a:ext cx="725556" cy="669414"/>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NGXASI</a:t>
            </a:r>
          </a:p>
          <a:p>
            <a:endParaRPr lang="en-GB" sz="750">
              <a:solidFill>
                <a:srgbClr val="06305A"/>
              </a:solidFill>
              <a:latin typeface="Calibri" panose="020F0502020204030204" pitchFamily="34" charset="0"/>
              <a:cs typeface="Calibri" panose="020F0502020204030204" pitchFamily="34" charset="0"/>
            </a:endParaRPr>
          </a:p>
          <a:p>
            <a:endParaRPr lang="en-GB" sz="750">
              <a:solidFill>
                <a:srgbClr val="06305A"/>
              </a:solidFill>
              <a:latin typeface="Calibri" panose="020F0502020204030204" pitchFamily="34" charset="0"/>
              <a:cs typeface="Calibri" panose="020F0502020204030204" pitchFamily="34" charset="0"/>
            </a:endParaRPr>
          </a:p>
          <a:p>
            <a:endParaRPr lang="en-GB" sz="750">
              <a:solidFill>
                <a:srgbClr val="06305A"/>
              </a:solidFill>
              <a:latin typeface="Calibri" panose="020F0502020204030204" pitchFamily="34" charset="0"/>
              <a:cs typeface="Calibri" panose="020F0502020204030204" pitchFamily="34" charset="0"/>
            </a:endParaRPr>
          </a:p>
          <a:p>
            <a:r>
              <a:rPr lang="en-GB" sz="750">
                <a:solidFill>
                  <a:srgbClr val="06305A"/>
                </a:solidFill>
                <a:latin typeface="Calibri" panose="020F0502020204030204" pitchFamily="34" charset="0"/>
                <a:cs typeface="Calibri" panose="020F0502020204030204" pitchFamily="34" charset="0"/>
              </a:rPr>
              <a:t>NGX30</a:t>
            </a:r>
            <a:endParaRPr lang="en-NG" sz="750">
              <a:solidFill>
                <a:srgbClr val="06305A"/>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5A1A0B35-4F4F-4DB7-A3CB-B21E4F8A5FF1}"/>
              </a:ext>
            </a:extLst>
          </p:cNvPr>
          <p:cNvSpPr txBox="1"/>
          <p:nvPr/>
        </p:nvSpPr>
        <p:spPr>
          <a:xfrm>
            <a:off x="996625" y="3170878"/>
            <a:ext cx="805759" cy="1056700"/>
          </a:xfrm>
          <a:prstGeom prst="rect">
            <a:avLst/>
          </a:prstGeom>
          <a:noFill/>
        </p:spPr>
        <p:txBody>
          <a:bodyPr wrap="square" rtlCol="0">
            <a:spAutoFit/>
          </a:bodyPr>
          <a:lstStyle/>
          <a:p>
            <a:pPr>
              <a:spcBef>
                <a:spcPts val="400"/>
              </a:spcBef>
              <a:spcAft>
                <a:spcPts val="400"/>
              </a:spcAft>
            </a:pPr>
            <a:r>
              <a:rPr lang="en-GB" sz="800">
                <a:solidFill>
                  <a:srgbClr val="06305A"/>
                </a:solidFill>
                <a:latin typeface="Calibri" panose="020F0502020204030204" pitchFamily="34" charset="0"/>
                <a:cs typeface="Calibri" panose="020F0502020204030204" pitchFamily="34" charset="0"/>
              </a:rPr>
              <a:t>S&amp;P/FMDQ Nigeria Sovereign Bond Index</a:t>
            </a:r>
            <a:endParaRPr lang="en-US" sz="800">
              <a:solidFill>
                <a:srgbClr val="06305A"/>
              </a:solidFill>
              <a:latin typeface="Calibri" panose="020F0502020204030204" pitchFamily="34" charset="0"/>
              <a:cs typeface="Calibri" panose="020F0502020204030204" pitchFamily="34" charset="0"/>
            </a:endParaRPr>
          </a:p>
          <a:p>
            <a:pP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3 Year Federal Government Bond</a:t>
            </a:r>
          </a:p>
        </p:txBody>
      </p:sp>
      <p:sp>
        <p:nvSpPr>
          <p:cNvPr id="36" name="TextBox 35">
            <a:extLst>
              <a:ext uri="{FF2B5EF4-FFF2-40B4-BE49-F238E27FC236}">
                <a16:creationId xmlns:a16="http://schemas.microsoft.com/office/drawing/2014/main" id="{E1EBB5B2-C502-4789-8542-A1FFBE32061E}"/>
              </a:ext>
            </a:extLst>
          </p:cNvPr>
          <p:cNvSpPr txBox="1"/>
          <p:nvPr/>
        </p:nvSpPr>
        <p:spPr>
          <a:xfrm>
            <a:off x="224843" y="3170878"/>
            <a:ext cx="711624" cy="246221"/>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Bonds</a:t>
            </a:r>
          </a:p>
        </p:txBody>
      </p:sp>
      <p:sp>
        <p:nvSpPr>
          <p:cNvPr id="38" name="TextBox 37">
            <a:extLst>
              <a:ext uri="{FF2B5EF4-FFF2-40B4-BE49-F238E27FC236}">
                <a16:creationId xmlns:a16="http://schemas.microsoft.com/office/drawing/2014/main" id="{EA025AD0-0109-47D4-B622-172FAF30E2A8}"/>
              </a:ext>
            </a:extLst>
          </p:cNvPr>
          <p:cNvSpPr txBox="1"/>
          <p:nvPr/>
        </p:nvSpPr>
        <p:spPr>
          <a:xfrm>
            <a:off x="259925" y="6826680"/>
            <a:ext cx="683035" cy="246221"/>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Equites</a:t>
            </a:r>
          </a:p>
        </p:txBody>
      </p:sp>
      <p:sp>
        <p:nvSpPr>
          <p:cNvPr id="5" name="TextBox 4">
            <a:extLst>
              <a:ext uri="{FF2B5EF4-FFF2-40B4-BE49-F238E27FC236}">
                <a16:creationId xmlns:a16="http://schemas.microsoft.com/office/drawing/2014/main" id="{EDAD08E2-0857-4815-A478-686A113713FE}"/>
              </a:ext>
            </a:extLst>
          </p:cNvPr>
          <p:cNvSpPr txBox="1"/>
          <p:nvPr/>
        </p:nvSpPr>
        <p:spPr>
          <a:xfrm>
            <a:off x="1014837" y="2122557"/>
            <a:ext cx="821692" cy="900246"/>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91-day T-bill</a:t>
            </a:r>
          </a:p>
          <a:p>
            <a:endParaRPr lang="en-GB"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181-day T-bill</a:t>
            </a:r>
          </a:p>
          <a:p>
            <a:endParaRPr lang="en-US"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364-day T-bill</a:t>
            </a:r>
          </a:p>
        </p:txBody>
      </p:sp>
      <p:sp>
        <p:nvSpPr>
          <p:cNvPr id="6" name="TextBox 5">
            <a:extLst>
              <a:ext uri="{FF2B5EF4-FFF2-40B4-BE49-F238E27FC236}">
                <a16:creationId xmlns:a16="http://schemas.microsoft.com/office/drawing/2014/main" id="{84BD35A1-FB6F-4BA0-AC8E-9B6945112200}"/>
              </a:ext>
            </a:extLst>
          </p:cNvPr>
          <p:cNvSpPr txBox="1"/>
          <p:nvPr/>
        </p:nvSpPr>
        <p:spPr>
          <a:xfrm>
            <a:off x="265368" y="2173239"/>
            <a:ext cx="730084" cy="553998"/>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Money Market</a:t>
            </a:r>
          </a:p>
          <a:p>
            <a:pPr algn="ctr"/>
            <a:endParaRPr lang="en-NG" sz="1000" b="1">
              <a:solidFill>
                <a:srgbClr val="06305A"/>
              </a:solidFill>
            </a:endParaRPr>
          </a:p>
        </p:txBody>
      </p:sp>
      <p:sp>
        <p:nvSpPr>
          <p:cNvPr id="21" name="TextBox 20">
            <a:extLst>
              <a:ext uri="{FF2B5EF4-FFF2-40B4-BE49-F238E27FC236}">
                <a16:creationId xmlns:a16="http://schemas.microsoft.com/office/drawing/2014/main" id="{97ECF16B-532D-1C6B-6117-FD9BC122DE08}"/>
              </a:ext>
            </a:extLst>
          </p:cNvPr>
          <p:cNvSpPr txBox="1"/>
          <p:nvPr/>
        </p:nvSpPr>
        <p:spPr>
          <a:xfrm>
            <a:off x="4155431" y="9623102"/>
            <a:ext cx="2762250" cy="192360"/>
          </a:xfrm>
          <a:prstGeom prst="rect">
            <a:avLst/>
          </a:prstGeom>
          <a:noFill/>
        </p:spPr>
        <p:txBody>
          <a:bodyPr wrap="square" rtlCol="0">
            <a:spAutoFit/>
          </a:bodyPr>
          <a:lstStyle/>
          <a:p>
            <a:r>
              <a:rPr lang="en-US" sz="650" i="1">
                <a:solidFill>
                  <a:schemeClr val="accent4"/>
                </a:solidFill>
                <a:latin typeface="Calibri" panose="020F0502020204030204" pitchFamily="34" charset="0"/>
                <a:cs typeface="Calibri" panose="020F0502020204030204" pitchFamily="34" charset="0"/>
              </a:rPr>
              <a:t>*Mean average stop rate at the Nigerian treasury bill auction</a:t>
            </a:r>
          </a:p>
        </p:txBody>
      </p:sp>
      <p:pic>
        <p:nvPicPr>
          <p:cNvPr id="12" name="Picture 11">
            <a:extLst>
              <a:ext uri="{FF2B5EF4-FFF2-40B4-BE49-F238E27FC236}">
                <a16:creationId xmlns:a16="http://schemas.microsoft.com/office/drawing/2014/main" id="{018CA0BD-62E1-88C9-C680-6195986EF262}"/>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97067" y="2541603"/>
            <a:ext cx="408752" cy="408752"/>
          </a:xfrm>
          <a:prstGeom prst="rect">
            <a:avLst/>
          </a:prstGeom>
          <a:noFill/>
          <a:ln>
            <a:noFill/>
          </a:ln>
        </p:spPr>
      </p:pic>
      <p:pic>
        <p:nvPicPr>
          <p:cNvPr id="14" name="Picture 13" descr="A picture containing graphics, font, symbol, logo&#10;&#10;Description automatically generated">
            <a:extLst>
              <a:ext uri="{FF2B5EF4-FFF2-40B4-BE49-F238E27FC236}">
                <a16:creationId xmlns:a16="http://schemas.microsoft.com/office/drawing/2014/main" id="{123CDD59-0D9B-FB77-C382-E8E3D3BF5331}"/>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15307" y="3477352"/>
            <a:ext cx="509378" cy="483994"/>
          </a:xfrm>
          <a:prstGeom prst="rect">
            <a:avLst/>
          </a:prstGeom>
        </p:spPr>
      </p:pic>
      <p:pic>
        <p:nvPicPr>
          <p:cNvPr id="18" name="Picture 17" descr="A picture containing symbol, graphics, logo, font&#10;&#10;Description automatically generated">
            <a:extLst>
              <a:ext uri="{FF2B5EF4-FFF2-40B4-BE49-F238E27FC236}">
                <a16:creationId xmlns:a16="http://schemas.microsoft.com/office/drawing/2014/main" id="{DFE2C733-71CF-1E3F-77B7-7722898A2220}"/>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21953" y="7137154"/>
            <a:ext cx="464066" cy="464066"/>
          </a:xfrm>
          <a:prstGeom prst="rect">
            <a:avLst/>
          </a:prstGeom>
        </p:spPr>
      </p:pic>
      <p:sp>
        <p:nvSpPr>
          <p:cNvPr id="23" name="TextBox 22">
            <a:extLst>
              <a:ext uri="{FF2B5EF4-FFF2-40B4-BE49-F238E27FC236}">
                <a16:creationId xmlns:a16="http://schemas.microsoft.com/office/drawing/2014/main" id="{273A4BCA-5662-22E6-F866-44AE57B426E1}"/>
              </a:ext>
            </a:extLst>
          </p:cNvPr>
          <p:cNvSpPr txBox="1"/>
          <p:nvPr/>
        </p:nvSpPr>
        <p:spPr>
          <a:xfrm>
            <a:off x="1836529" y="6875033"/>
            <a:ext cx="566710" cy="666849"/>
          </a:xfrm>
          <a:prstGeom prst="rect">
            <a:avLst/>
          </a:prstGeom>
          <a:noFill/>
        </p:spPr>
        <p:txBody>
          <a:bodyPr wrap="square" rtlCol="0">
            <a:spAutoFit/>
          </a:bodyPr>
          <a:lstStyle/>
          <a:p>
            <a:pPr algn="ctr">
              <a:spcBef>
                <a:spcPts val="400"/>
              </a:spcBef>
              <a:spcAft>
                <a:spcPts val="400"/>
              </a:spcAft>
            </a:pPr>
            <a:r>
              <a:rPr lang="en-US" sz="800">
                <a:solidFill>
                  <a:srgbClr val="07315B"/>
                </a:solidFill>
                <a:latin typeface="Calibri" panose="020F0502020204030204" pitchFamily="34" charset="0"/>
                <a:cs typeface="Calibri" panose="020F0502020204030204" pitchFamily="34" charset="0"/>
              </a:rPr>
              <a:t>5.62</a:t>
            </a:r>
          </a:p>
          <a:p>
            <a:pPr algn="ctr">
              <a:spcBef>
                <a:spcPts val="400"/>
              </a:spcBef>
              <a:spcAft>
                <a:spcPts val="400"/>
              </a:spcAft>
            </a:pPr>
            <a:endParaRPr lang="en-US" sz="800">
              <a:solidFill>
                <a:srgbClr val="07315B"/>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7315B"/>
                </a:solidFill>
                <a:latin typeface="Calibri" panose="020F0502020204030204" pitchFamily="34" charset="0"/>
                <a:cs typeface="Calibri" panose="020F0502020204030204" pitchFamily="34" charset="0"/>
              </a:rPr>
              <a:t>4.99</a:t>
            </a:r>
          </a:p>
        </p:txBody>
      </p:sp>
      <p:sp>
        <p:nvSpPr>
          <p:cNvPr id="24" name="TextBox 23">
            <a:extLst>
              <a:ext uri="{FF2B5EF4-FFF2-40B4-BE49-F238E27FC236}">
                <a16:creationId xmlns:a16="http://schemas.microsoft.com/office/drawing/2014/main" id="{025A2F15-F2F4-FA10-5846-D0C486C7B411}"/>
              </a:ext>
            </a:extLst>
          </p:cNvPr>
          <p:cNvSpPr txBox="1"/>
          <p:nvPr/>
        </p:nvSpPr>
        <p:spPr>
          <a:xfrm>
            <a:off x="2584344" y="6898159"/>
            <a:ext cx="566710" cy="666849"/>
          </a:xfrm>
          <a:prstGeom prst="rect">
            <a:avLst/>
          </a:prstGeom>
          <a:noFill/>
        </p:spPr>
        <p:txBody>
          <a:bodyPr wrap="square" rtlCol="0">
            <a:spAutoFit/>
          </a:bodyPr>
          <a:lstStyle/>
          <a:p>
            <a:pPr algn="ctr">
              <a:spcBef>
                <a:spcPts val="400"/>
              </a:spcBef>
              <a:spcAft>
                <a:spcPts val="400"/>
              </a:spcAft>
            </a:pPr>
            <a:r>
              <a:rPr lang="en-US" sz="800">
                <a:solidFill>
                  <a:srgbClr val="07315B"/>
                </a:solidFill>
                <a:latin typeface="Calibri" panose="020F0502020204030204" pitchFamily="34" charset="0"/>
                <a:cs typeface="Calibri" panose="020F0502020204030204" pitchFamily="34" charset="0"/>
              </a:rPr>
              <a:t>8.56</a:t>
            </a:r>
          </a:p>
          <a:p>
            <a:pPr algn="ctr">
              <a:spcBef>
                <a:spcPts val="400"/>
              </a:spcBef>
              <a:spcAft>
                <a:spcPts val="400"/>
              </a:spcAft>
            </a:pPr>
            <a:endParaRPr lang="en-US" sz="800">
              <a:solidFill>
                <a:srgbClr val="07315B"/>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7315B"/>
                </a:solidFill>
                <a:latin typeface="Calibri" panose="020F0502020204030204" pitchFamily="34" charset="0"/>
                <a:cs typeface="Calibri" panose="020F0502020204030204" pitchFamily="34" charset="0"/>
              </a:rPr>
              <a:t>8.09</a:t>
            </a:r>
          </a:p>
        </p:txBody>
      </p:sp>
      <p:sp>
        <p:nvSpPr>
          <p:cNvPr id="7" name="TextBox 6">
            <a:extLst>
              <a:ext uri="{FF2B5EF4-FFF2-40B4-BE49-F238E27FC236}">
                <a16:creationId xmlns:a16="http://schemas.microsoft.com/office/drawing/2014/main" id="{099D7C0B-6BA3-672F-63B2-DA2972E38999}"/>
              </a:ext>
            </a:extLst>
          </p:cNvPr>
          <p:cNvSpPr txBox="1"/>
          <p:nvPr/>
        </p:nvSpPr>
        <p:spPr>
          <a:xfrm>
            <a:off x="1928832" y="2120332"/>
            <a:ext cx="821692" cy="900246"/>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18.00*</a:t>
            </a:r>
          </a:p>
          <a:p>
            <a:endParaRPr lang="en-GB"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18.50*</a:t>
            </a:r>
          </a:p>
          <a:p>
            <a:endParaRPr lang="en-US"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19.60*</a:t>
            </a:r>
          </a:p>
        </p:txBody>
      </p:sp>
      <p:sp>
        <p:nvSpPr>
          <p:cNvPr id="8" name="TextBox 7">
            <a:extLst>
              <a:ext uri="{FF2B5EF4-FFF2-40B4-BE49-F238E27FC236}">
                <a16:creationId xmlns:a16="http://schemas.microsoft.com/office/drawing/2014/main" id="{AEA99E1A-316B-4FB8-09D7-B724E5172F09}"/>
              </a:ext>
            </a:extLst>
          </p:cNvPr>
          <p:cNvSpPr txBox="1"/>
          <p:nvPr/>
        </p:nvSpPr>
        <p:spPr>
          <a:xfrm>
            <a:off x="1928832" y="3263357"/>
            <a:ext cx="821692" cy="784830"/>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0.08</a:t>
            </a:r>
          </a:p>
          <a:p>
            <a:endParaRPr lang="en-GB" sz="750">
              <a:solidFill>
                <a:srgbClr val="06305A"/>
              </a:solidFill>
              <a:latin typeface="Calibri" panose="020F0502020204030204" pitchFamily="34" charset="0"/>
              <a:cs typeface="Calibri" panose="020F0502020204030204" pitchFamily="34" charset="0"/>
            </a:endParaRPr>
          </a:p>
          <a:p>
            <a:endParaRPr lang="en-GB" sz="750">
              <a:solidFill>
                <a:srgbClr val="06305A"/>
              </a:solidFill>
              <a:latin typeface="Calibri" panose="020F0502020204030204" pitchFamily="34" charset="0"/>
              <a:cs typeface="Calibri" panose="020F0502020204030204" pitchFamily="34" charset="0"/>
            </a:endParaRPr>
          </a:p>
          <a:p>
            <a:endParaRPr lang="en-GB" sz="750">
              <a:solidFill>
                <a:srgbClr val="06305A"/>
              </a:solidFill>
              <a:latin typeface="Calibri" panose="020F0502020204030204" pitchFamily="34" charset="0"/>
              <a:cs typeface="Calibri" panose="020F0502020204030204" pitchFamily="34" charset="0"/>
            </a:endParaRPr>
          </a:p>
          <a:p>
            <a:endParaRPr lang="en-US" sz="750">
              <a:solidFill>
                <a:srgbClr val="06305A"/>
              </a:solidFill>
              <a:highlight>
                <a:srgbClr val="FFFF00"/>
              </a:highlight>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1.82</a:t>
            </a:r>
          </a:p>
        </p:txBody>
      </p:sp>
      <p:sp>
        <p:nvSpPr>
          <p:cNvPr id="11" name="TextBox 10">
            <a:extLst>
              <a:ext uri="{FF2B5EF4-FFF2-40B4-BE49-F238E27FC236}">
                <a16:creationId xmlns:a16="http://schemas.microsoft.com/office/drawing/2014/main" id="{BDB44948-A309-C0E8-E4DC-7ADF3FF95DA3}"/>
              </a:ext>
            </a:extLst>
          </p:cNvPr>
          <p:cNvSpPr txBox="1"/>
          <p:nvPr/>
        </p:nvSpPr>
        <p:spPr>
          <a:xfrm>
            <a:off x="942960" y="5271862"/>
            <a:ext cx="861743" cy="882293"/>
          </a:xfrm>
          <a:prstGeom prst="rect">
            <a:avLst/>
          </a:prstGeom>
          <a:noFill/>
        </p:spPr>
        <p:txBody>
          <a:bodyPr wrap="square" rtlCol="0">
            <a:spAutoFit/>
          </a:bodyPr>
          <a:lstStyle/>
          <a:p>
            <a:pPr>
              <a:spcBef>
                <a:spcPts val="0"/>
              </a:spcBef>
              <a:spcAft>
                <a:spcPts val="400"/>
              </a:spcAft>
            </a:pPr>
            <a:r>
              <a:rPr lang="en-US" sz="800">
                <a:solidFill>
                  <a:srgbClr val="06305A"/>
                </a:solidFill>
                <a:latin typeface="Calibri" panose="020F0502020204030204" pitchFamily="34" charset="0"/>
                <a:cs typeface="Calibri" panose="020F0502020204030204" pitchFamily="34" charset="0"/>
              </a:rPr>
              <a:t>3 Year Nigerian Sovereign Eurobond</a:t>
            </a:r>
          </a:p>
          <a:p>
            <a:pPr>
              <a:spcBef>
                <a:spcPts val="0"/>
              </a:spcBef>
              <a:spcAft>
                <a:spcPts val="400"/>
              </a:spcAft>
            </a:pPr>
            <a:r>
              <a:rPr lang="en-US" sz="800">
                <a:solidFill>
                  <a:srgbClr val="06305A"/>
                </a:solidFill>
                <a:latin typeface="Calibri" panose="020F0502020204030204" pitchFamily="34" charset="0"/>
                <a:cs typeface="Calibri" panose="020F0502020204030204" pitchFamily="34" charset="0"/>
              </a:rPr>
              <a:t>5 Year Nigerian Sovereign Eurobond</a:t>
            </a:r>
          </a:p>
        </p:txBody>
      </p:sp>
      <p:sp>
        <p:nvSpPr>
          <p:cNvPr id="22" name="TextBox 21">
            <a:extLst>
              <a:ext uri="{FF2B5EF4-FFF2-40B4-BE49-F238E27FC236}">
                <a16:creationId xmlns:a16="http://schemas.microsoft.com/office/drawing/2014/main" id="{05DD47EB-B439-1427-CD31-60472E31F12C}"/>
              </a:ext>
            </a:extLst>
          </p:cNvPr>
          <p:cNvSpPr txBox="1"/>
          <p:nvPr/>
        </p:nvSpPr>
        <p:spPr>
          <a:xfrm>
            <a:off x="57627" y="5233767"/>
            <a:ext cx="1003785" cy="246221"/>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Eurobond</a:t>
            </a:r>
          </a:p>
        </p:txBody>
      </p:sp>
      <p:pic>
        <p:nvPicPr>
          <p:cNvPr id="25" name="Picture 24" descr="A picture containing graphics, design, screenshot, circle&#10;&#10;Description automatically generated">
            <a:extLst>
              <a:ext uri="{FF2B5EF4-FFF2-40B4-BE49-F238E27FC236}">
                <a16:creationId xmlns:a16="http://schemas.microsoft.com/office/drawing/2014/main" id="{C14F80FF-C7EB-D385-A12E-6A25BF3B2DF9}"/>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43859" y="5472436"/>
            <a:ext cx="473592" cy="473592"/>
          </a:xfrm>
          <a:prstGeom prst="rect">
            <a:avLst/>
          </a:prstGeom>
        </p:spPr>
      </p:pic>
      <p:sp>
        <p:nvSpPr>
          <p:cNvPr id="26" name="TextBox 25">
            <a:extLst>
              <a:ext uri="{FF2B5EF4-FFF2-40B4-BE49-F238E27FC236}">
                <a16:creationId xmlns:a16="http://schemas.microsoft.com/office/drawing/2014/main" id="{86CC72F5-36A9-9D30-A94F-1097B9828006}"/>
              </a:ext>
            </a:extLst>
          </p:cNvPr>
          <p:cNvSpPr txBox="1"/>
          <p:nvPr/>
        </p:nvSpPr>
        <p:spPr>
          <a:xfrm>
            <a:off x="1802384" y="5304069"/>
            <a:ext cx="534855" cy="666849"/>
          </a:xfrm>
          <a:prstGeom prst="rect">
            <a:avLst/>
          </a:prstGeom>
          <a:noFill/>
        </p:spPr>
        <p:txBody>
          <a:bodyPr wrap="square" rtlCol="0">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4.34</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6.38</a:t>
            </a:r>
          </a:p>
        </p:txBody>
      </p:sp>
      <p:sp>
        <p:nvSpPr>
          <p:cNvPr id="19" name="TextBox 18">
            <a:extLst>
              <a:ext uri="{FF2B5EF4-FFF2-40B4-BE49-F238E27FC236}">
                <a16:creationId xmlns:a16="http://schemas.microsoft.com/office/drawing/2014/main" id="{917775CF-A25D-3FAB-48A3-462FA65F99D0}"/>
              </a:ext>
            </a:extLst>
          </p:cNvPr>
          <p:cNvSpPr txBox="1"/>
          <p:nvPr/>
        </p:nvSpPr>
        <p:spPr>
          <a:xfrm>
            <a:off x="2652607" y="2115136"/>
            <a:ext cx="821692" cy="900246"/>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17.79*</a:t>
            </a:r>
          </a:p>
          <a:p>
            <a:endParaRPr lang="en-GB"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18.42*</a:t>
            </a:r>
          </a:p>
          <a:p>
            <a:endParaRPr lang="en-US"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19.78*</a:t>
            </a:r>
          </a:p>
        </p:txBody>
      </p:sp>
      <p:sp>
        <p:nvSpPr>
          <p:cNvPr id="20" name="TextBox 19">
            <a:extLst>
              <a:ext uri="{FF2B5EF4-FFF2-40B4-BE49-F238E27FC236}">
                <a16:creationId xmlns:a16="http://schemas.microsoft.com/office/drawing/2014/main" id="{0B6F817A-48BB-4743-B3A7-A7CADCBDAA84}"/>
              </a:ext>
            </a:extLst>
          </p:cNvPr>
          <p:cNvSpPr txBox="1"/>
          <p:nvPr/>
        </p:nvSpPr>
        <p:spPr>
          <a:xfrm>
            <a:off x="2634986" y="3274705"/>
            <a:ext cx="821692" cy="784830"/>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20.74</a:t>
            </a:r>
          </a:p>
          <a:p>
            <a:endParaRPr lang="en-GB" sz="750">
              <a:solidFill>
                <a:srgbClr val="06305A"/>
              </a:solidFill>
              <a:highlight>
                <a:srgbClr val="FFFF00"/>
              </a:highlight>
              <a:latin typeface="Calibri" panose="020F0502020204030204" pitchFamily="34" charset="0"/>
              <a:cs typeface="Calibri" panose="020F0502020204030204" pitchFamily="34" charset="0"/>
            </a:endParaRPr>
          </a:p>
          <a:p>
            <a:endParaRPr lang="en-GB" sz="750">
              <a:solidFill>
                <a:srgbClr val="06305A"/>
              </a:solidFill>
              <a:highlight>
                <a:srgbClr val="FFFF00"/>
              </a:highlight>
              <a:latin typeface="Calibri" panose="020F0502020204030204" pitchFamily="34" charset="0"/>
              <a:cs typeface="Calibri" panose="020F0502020204030204" pitchFamily="34" charset="0"/>
            </a:endParaRPr>
          </a:p>
          <a:p>
            <a:endParaRPr lang="en-GB" sz="750">
              <a:solidFill>
                <a:srgbClr val="06305A"/>
              </a:solidFill>
              <a:highlight>
                <a:srgbClr val="FFFF00"/>
              </a:highlight>
              <a:latin typeface="Calibri" panose="020F0502020204030204" pitchFamily="34" charset="0"/>
              <a:cs typeface="Calibri" panose="020F0502020204030204" pitchFamily="34" charset="0"/>
            </a:endParaRPr>
          </a:p>
          <a:p>
            <a:endParaRPr lang="en-US" sz="750">
              <a:solidFill>
                <a:srgbClr val="06305A"/>
              </a:solidFill>
              <a:highlight>
                <a:srgbClr val="FFFF00"/>
              </a:highlight>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11.81</a:t>
            </a:r>
          </a:p>
        </p:txBody>
      </p:sp>
      <p:sp>
        <p:nvSpPr>
          <p:cNvPr id="28" name="TextBox 27">
            <a:extLst>
              <a:ext uri="{FF2B5EF4-FFF2-40B4-BE49-F238E27FC236}">
                <a16:creationId xmlns:a16="http://schemas.microsoft.com/office/drawing/2014/main" id="{895E12EA-BA2D-8059-04A1-1EC39C496205}"/>
              </a:ext>
            </a:extLst>
          </p:cNvPr>
          <p:cNvSpPr txBox="1"/>
          <p:nvPr/>
        </p:nvSpPr>
        <p:spPr>
          <a:xfrm>
            <a:off x="2659640" y="5317067"/>
            <a:ext cx="534855" cy="666849"/>
          </a:xfrm>
          <a:prstGeom prst="rect">
            <a:avLst/>
          </a:prstGeom>
          <a:noFill/>
        </p:spPr>
        <p:txBody>
          <a:bodyPr wrap="square" rtlCol="0">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4.96</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4.35</a:t>
            </a:r>
          </a:p>
        </p:txBody>
      </p:sp>
      <p:sp>
        <p:nvSpPr>
          <p:cNvPr id="9" name="Text Placeholder 3">
            <a:extLst>
              <a:ext uri="{FF2B5EF4-FFF2-40B4-BE49-F238E27FC236}">
                <a16:creationId xmlns:a16="http://schemas.microsoft.com/office/drawing/2014/main" id="{44278A6B-8273-885D-8DAB-B48A11E5955D}"/>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3" name="Chart 2">
            <a:extLst>
              <a:ext uri="{FF2B5EF4-FFF2-40B4-BE49-F238E27FC236}">
                <a16:creationId xmlns:a16="http://schemas.microsoft.com/office/drawing/2014/main" id="{52870BC2-9929-8329-90D1-A1ABB4FCCACA}"/>
              </a:ext>
            </a:extLst>
          </p:cNvPr>
          <p:cNvGraphicFramePr>
            <a:graphicFrameLocks/>
          </p:cNvGraphicFramePr>
          <p:nvPr>
            <p:extLst>
              <p:ext uri="{D42A27DB-BD31-4B8C-83A1-F6EECF244321}">
                <p14:modId xmlns:p14="http://schemas.microsoft.com/office/powerpoint/2010/main" val="3050231825"/>
              </p:ext>
            </p:extLst>
          </p:nvPr>
        </p:nvGraphicFramePr>
        <p:xfrm>
          <a:off x="3146287" y="7842220"/>
          <a:ext cx="3550210" cy="15680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5D811766-509B-7086-3233-806B0F843715}"/>
              </a:ext>
            </a:extLst>
          </p:cNvPr>
          <p:cNvGraphicFramePr>
            <a:graphicFrameLocks/>
          </p:cNvGraphicFramePr>
          <p:nvPr>
            <p:extLst>
              <p:ext uri="{D42A27DB-BD31-4B8C-83A1-F6EECF244321}">
                <p14:modId xmlns:p14="http://schemas.microsoft.com/office/powerpoint/2010/main" val="1978899574"/>
              </p:ext>
            </p:extLst>
          </p:nvPr>
        </p:nvGraphicFramePr>
        <p:xfrm>
          <a:off x="31533" y="7874874"/>
          <a:ext cx="3162962" cy="157635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0336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51280EA-BED1-A7E8-9E81-FA6BF675FA26}"/>
              </a:ext>
            </a:extLst>
          </p:cNvPr>
          <p:cNvSpPr txBox="1"/>
          <p:nvPr/>
        </p:nvSpPr>
        <p:spPr>
          <a:xfrm>
            <a:off x="326868" y="1595143"/>
            <a:ext cx="3960176" cy="307777"/>
          </a:xfrm>
          <a:prstGeom prst="rect">
            <a:avLst/>
          </a:prstGeom>
          <a:noFill/>
        </p:spPr>
        <p:txBody>
          <a:bodyPr wrap="square" rtlCol="0">
            <a:spAutoFit/>
          </a:bodyPr>
          <a:lstStyle/>
          <a:p>
            <a:r>
              <a:rPr lang="en-US" sz="1400" b="1">
                <a:solidFill>
                  <a:schemeClr val="accent1"/>
                </a:solidFill>
                <a:latin typeface="Calibri" panose="020F0502020204030204" pitchFamily="34" charset="0"/>
                <a:cs typeface="Calibri" panose="020F0502020204030204" pitchFamily="34" charset="0"/>
              </a:rPr>
              <a:t>FBN Money Market Fund Overview</a:t>
            </a:r>
          </a:p>
        </p:txBody>
      </p:sp>
      <p:sp>
        <p:nvSpPr>
          <p:cNvPr id="15" name="TextBox 14">
            <a:extLst>
              <a:ext uri="{FF2B5EF4-FFF2-40B4-BE49-F238E27FC236}">
                <a16:creationId xmlns:a16="http://schemas.microsoft.com/office/drawing/2014/main" id="{558E34AA-3B58-0F27-0C43-D6453F07BFF2}"/>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a:t>
            </a:r>
          </a:p>
        </p:txBody>
      </p:sp>
      <p:sp>
        <p:nvSpPr>
          <p:cNvPr id="16" name="TextBox 15">
            <a:extLst>
              <a:ext uri="{FF2B5EF4-FFF2-40B4-BE49-F238E27FC236}">
                <a16:creationId xmlns:a16="http://schemas.microsoft.com/office/drawing/2014/main" id="{5970C404-0893-15D8-E720-AD15D2746DE3}"/>
              </a:ext>
            </a:extLst>
          </p:cNvPr>
          <p:cNvSpPr txBox="1"/>
          <p:nvPr/>
        </p:nvSpPr>
        <p:spPr>
          <a:xfrm>
            <a:off x="301625" y="5988025"/>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graphicFrame>
        <p:nvGraphicFramePr>
          <p:cNvPr id="17" name="Table 16">
            <a:extLst>
              <a:ext uri="{FF2B5EF4-FFF2-40B4-BE49-F238E27FC236}">
                <a16:creationId xmlns:a16="http://schemas.microsoft.com/office/drawing/2014/main" id="{8F373268-F7C9-0500-BB4E-5B1498D12B42}"/>
              </a:ext>
            </a:extLst>
          </p:cNvPr>
          <p:cNvGraphicFramePr>
            <a:graphicFrameLocks noGrp="1"/>
          </p:cNvGraphicFramePr>
          <p:nvPr>
            <p:extLst>
              <p:ext uri="{D42A27DB-BD31-4B8C-83A1-F6EECF244321}">
                <p14:modId xmlns:p14="http://schemas.microsoft.com/office/powerpoint/2010/main" val="2297257208"/>
              </p:ext>
            </p:extLst>
          </p:nvPr>
        </p:nvGraphicFramePr>
        <p:xfrm>
          <a:off x="396448" y="2457727"/>
          <a:ext cx="2474768" cy="3040003"/>
        </p:xfrm>
        <a:graphic>
          <a:graphicData uri="http://schemas.openxmlformats.org/drawingml/2006/table">
            <a:tbl>
              <a:tblPr firstRow="1" bandRow="1">
                <a:tableStyleId>{5C22544A-7EE6-4342-B048-85BDC9FD1C3A}</a:tableStyleId>
              </a:tblPr>
              <a:tblGrid>
                <a:gridCol w="1365047">
                  <a:extLst>
                    <a:ext uri="{9D8B030D-6E8A-4147-A177-3AD203B41FA5}">
                      <a16:colId xmlns:a16="http://schemas.microsoft.com/office/drawing/2014/main" val="197037834"/>
                    </a:ext>
                  </a:extLst>
                </a:gridCol>
                <a:gridCol w="1109721">
                  <a:extLst>
                    <a:ext uri="{9D8B030D-6E8A-4147-A177-3AD203B41FA5}">
                      <a16:colId xmlns:a16="http://schemas.microsoft.com/office/drawing/2014/main" val="353703973"/>
                    </a:ext>
                  </a:extLst>
                </a:gridCol>
              </a:tblGrid>
              <a:tr h="180984">
                <a:tc gridSpan="2">
                  <a:txBody>
                    <a:bodyPr/>
                    <a:lstStyle/>
                    <a:p>
                      <a:pPr algn="l"/>
                      <a:r>
                        <a:rPr lang="en-US" sz="800">
                          <a:solidFill>
                            <a:schemeClr val="accent1"/>
                          </a:solidFill>
                          <a:latin typeface="Calibri"/>
                          <a:cs typeface="Calibri"/>
                        </a:rPr>
                        <a:t>Fund Facts                       </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48039">
                <a:tc>
                  <a:txBody>
                    <a:bodyPr/>
                    <a:lstStyle/>
                    <a:p>
                      <a:pPr algn="l">
                        <a:lnSpc>
                          <a:spcPct val="95000"/>
                        </a:lnSpc>
                        <a:spcBef>
                          <a:spcPts val="0"/>
                        </a:spcBef>
                        <a:spcAft>
                          <a:spcPts val="0"/>
                        </a:spcAft>
                      </a:pPr>
                      <a:r>
                        <a:rPr lang="en-US" sz="700">
                          <a:solidFill>
                            <a:schemeClr val="accent4"/>
                          </a:solidFill>
                          <a:latin typeface="Calibri"/>
                          <a:cs typeface="Calibri"/>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Ifeoluwa Dixon, Tutu Owolabi-Kadiku CFA,</a:t>
                      </a:r>
                      <a:r>
                        <a:rPr lang="en-US" sz="700" baseline="0">
                          <a:solidFill>
                            <a:schemeClr val="accent4"/>
                          </a:solidFill>
                          <a:latin typeface="Calibri"/>
                          <a:cs typeface="Calibri"/>
                        </a:rPr>
                        <a:t> CAIA</a:t>
                      </a:r>
                      <a:endParaRPr lang="en-US" sz="700">
                        <a:solidFill>
                          <a:schemeClr val="accent4"/>
                        </a:solidFill>
                        <a:latin typeface="Calibri"/>
                        <a:cs typeface="Calibri"/>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90473">
                <a:tc>
                  <a:txBody>
                    <a:bodyPr/>
                    <a:lstStyle/>
                    <a:p>
                      <a:pPr algn="l">
                        <a:lnSpc>
                          <a:spcPct val="95000"/>
                        </a:lnSpc>
                        <a:spcBef>
                          <a:spcPts val="0"/>
                        </a:spcBef>
                        <a:spcAft>
                          <a:spcPts val="0"/>
                        </a:spcAft>
                      </a:pPr>
                      <a:r>
                        <a:rPr lang="en-US" sz="700">
                          <a:solidFill>
                            <a:schemeClr val="accent4"/>
                          </a:solidFill>
                          <a:latin typeface="Calibri"/>
                          <a:cs typeface="Calibri"/>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24</a:t>
                      </a:r>
                      <a:r>
                        <a:rPr lang="en-US" sz="700" baseline="0">
                          <a:solidFill>
                            <a:schemeClr val="accent4"/>
                          </a:solidFill>
                          <a:latin typeface="Calibri"/>
                          <a:cs typeface="Calibri"/>
                        </a:rPr>
                        <a:t> </a:t>
                      </a:r>
                      <a:r>
                        <a:rPr lang="en-US" sz="700">
                          <a:solidFill>
                            <a:schemeClr val="accent4"/>
                          </a:solidFill>
                          <a:latin typeface="Calibri"/>
                          <a:cs typeface="Calibri"/>
                        </a:rPr>
                        <a:t>September 2012 </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50516">
                <a:tc>
                  <a:txBody>
                    <a:bodyPr/>
                    <a:lstStyle/>
                    <a:p>
                      <a:pPr algn="l">
                        <a:lnSpc>
                          <a:spcPct val="95000"/>
                        </a:lnSpc>
                        <a:spcBef>
                          <a:spcPts val="0"/>
                        </a:spcBef>
                        <a:spcAft>
                          <a:spcPts val="0"/>
                        </a:spcAft>
                      </a:pPr>
                      <a:r>
                        <a:rPr lang="en-US" sz="700">
                          <a:solidFill>
                            <a:schemeClr val="accent4"/>
                          </a:solidFill>
                          <a:latin typeface="Calibri"/>
                          <a:cs typeface="Calibri"/>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a:t>
                      </a:r>
                      <a:r>
                        <a:rPr lang="en-US" sz="700" kern="1200" dirty="0">
                          <a:solidFill>
                            <a:schemeClr val="accent4"/>
                          </a:solidFill>
                          <a:latin typeface="Calibri"/>
                          <a:ea typeface="+mn-ea"/>
                          <a:cs typeface="Calibri"/>
                        </a:rPr>
                        <a:t>519.00bn</a:t>
                      </a:r>
                      <a:endParaRPr lang="en-US" sz="700" kern="1200" dirty="0">
                        <a:solidFill>
                          <a:schemeClr val="accent4"/>
                        </a:solidFill>
                        <a:latin typeface="Calibri" panose="020F0502020204030204" pitchFamily="34" charset="0"/>
                        <a:ea typeface="+mn-ea"/>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81860">
                <a:tc>
                  <a:txBody>
                    <a:bodyPr/>
                    <a:lstStyle/>
                    <a:p>
                      <a:pPr algn="l">
                        <a:lnSpc>
                          <a:spcPct val="95000"/>
                        </a:lnSpc>
                        <a:spcBef>
                          <a:spcPts val="0"/>
                        </a:spcBef>
                        <a:spcAft>
                          <a:spcPts val="0"/>
                        </a:spcAft>
                      </a:pPr>
                      <a:r>
                        <a:rPr lang="en-US" sz="700">
                          <a:solidFill>
                            <a:schemeClr val="accent4"/>
                          </a:solidFill>
                          <a:latin typeface="Calibri"/>
                          <a:cs typeface="Calibri"/>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59128">
                <a:tc>
                  <a:txBody>
                    <a:bodyPr/>
                    <a:lstStyle/>
                    <a:p>
                      <a:pPr algn="l">
                        <a:lnSpc>
                          <a:spcPct val="95000"/>
                        </a:lnSpc>
                        <a:spcBef>
                          <a:spcPts val="0"/>
                        </a:spcBef>
                        <a:spcAft>
                          <a:spcPts val="0"/>
                        </a:spcAft>
                      </a:pPr>
                      <a:r>
                        <a:rPr lang="en-US" sz="700">
                          <a:solidFill>
                            <a:schemeClr val="accent4"/>
                          </a:solidFill>
                          <a:latin typeface="Calibri"/>
                          <a:cs typeface="Calibri"/>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₦100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90473">
                <a:tc>
                  <a:txBody>
                    <a:bodyPr/>
                    <a:lstStyle/>
                    <a:p>
                      <a:pPr algn="l">
                        <a:lnSpc>
                          <a:spcPct val="95000"/>
                        </a:lnSpc>
                        <a:spcBef>
                          <a:spcPts val="0"/>
                        </a:spcBef>
                        <a:spcAft>
                          <a:spcPts val="0"/>
                        </a:spcAft>
                      </a:pPr>
                      <a:r>
                        <a:rPr lang="en-US" sz="700">
                          <a:solidFill>
                            <a:schemeClr val="accent4"/>
                          </a:solidFill>
                          <a:latin typeface="Calibri"/>
                          <a:cs typeface="Calibri"/>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₦5,000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190473">
                <a:tc>
                  <a:txBody>
                    <a:bodyPr/>
                    <a:lstStyle/>
                    <a:p>
                      <a:pPr algn="l">
                        <a:lnSpc>
                          <a:spcPct val="95000"/>
                        </a:lnSpc>
                        <a:spcBef>
                          <a:spcPts val="0"/>
                        </a:spcBef>
                        <a:spcAft>
                          <a:spcPts val="0"/>
                        </a:spcAft>
                      </a:pPr>
                      <a:r>
                        <a:rPr lang="en-US" sz="700">
                          <a:solidFill>
                            <a:schemeClr val="accent4"/>
                          </a:solidFill>
                          <a:latin typeface="Calibri"/>
                          <a:cs typeface="Calibri"/>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30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164636">
                <a:tc>
                  <a:txBody>
                    <a:bodyPr/>
                    <a:lstStyle/>
                    <a:p>
                      <a:pPr algn="l">
                        <a:lnSpc>
                          <a:spcPct val="95000"/>
                        </a:lnSpc>
                        <a:spcBef>
                          <a:spcPts val="0"/>
                        </a:spcBef>
                        <a:spcAft>
                          <a:spcPts val="0"/>
                        </a:spcAft>
                      </a:pPr>
                      <a:r>
                        <a:rPr lang="en-US" sz="700">
                          <a:solidFill>
                            <a:schemeClr val="accent4"/>
                          </a:solidFill>
                          <a:latin typeface="Calibri"/>
                          <a:cs typeface="Calibri"/>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190473">
                <a:tc>
                  <a:txBody>
                    <a:bodyPr/>
                    <a:lstStyle/>
                    <a:p>
                      <a:pPr algn="l">
                        <a:lnSpc>
                          <a:spcPct val="95000"/>
                        </a:lnSpc>
                        <a:spcBef>
                          <a:spcPts val="0"/>
                        </a:spcBef>
                        <a:spcAft>
                          <a:spcPts val="0"/>
                        </a:spcAft>
                      </a:pPr>
                      <a:r>
                        <a:rPr lang="en-US" sz="700">
                          <a:solidFill>
                            <a:schemeClr val="accent4"/>
                          </a:solidFill>
                          <a:latin typeface="Calibri"/>
                          <a:cs typeface="Calibri"/>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Quarterly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58778">
                <a:tc>
                  <a:txBody>
                    <a:bodyPr/>
                    <a:lstStyle/>
                    <a:p>
                      <a:pPr algn="l">
                        <a:lnSpc>
                          <a:spcPct val="95000"/>
                        </a:lnSpc>
                        <a:spcBef>
                          <a:spcPts val="0"/>
                        </a:spcBef>
                        <a:spcAft>
                          <a:spcPts val="0"/>
                        </a:spcAft>
                      </a:pPr>
                      <a:r>
                        <a:rPr lang="en-US" sz="700">
                          <a:solidFill>
                            <a:schemeClr val="accent4"/>
                          </a:solidFill>
                          <a:latin typeface="Calibri"/>
                          <a:cs typeface="Calibri"/>
                        </a:rPr>
                        <a:t>Annual management fee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908274"/>
                  </a:ext>
                </a:extLst>
              </a:tr>
              <a:tr h="190473">
                <a:tc>
                  <a:txBody>
                    <a:bodyPr/>
                    <a:lstStyle/>
                    <a:p>
                      <a:pPr algn="l">
                        <a:lnSpc>
                          <a:spcPct val="95000"/>
                        </a:lnSpc>
                        <a:spcBef>
                          <a:spcPts val="0"/>
                        </a:spcBef>
                        <a:spcAft>
                          <a:spcPts val="0"/>
                        </a:spcAft>
                      </a:pPr>
                      <a:r>
                        <a:rPr lang="en-US" sz="700">
                          <a:solidFill>
                            <a:schemeClr val="accent4"/>
                          </a:solidFill>
                          <a:latin typeface="Calibri"/>
                          <a:cs typeface="Calibri"/>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1.86%</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142253">
                <a:tc>
                  <a:txBody>
                    <a:bodyPr/>
                    <a:lstStyle/>
                    <a:p>
                      <a:pPr algn="l">
                        <a:lnSpc>
                          <a:spcPct val="95000"/>
                        </a:lnSpc>
                        <a:spcBef>
                          <a:spcPts val="0"/>
                        </a:spcBef>
                        <a:spcAft>
                          <a:spcPts val="0"/>
                        </a:spcAft>
                      </a:pPr>
                      <a:r>
                        <a:rPr lang="en-US" sz="700">
                          <a:solidFill>
                            <a:schemeClr val="accent4"/>
                          </a:solidFill>
                          <a:latin typeface="Calibri"/>
                          <a:cs typeface="Calibri"/>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Low</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59128">
                <a:tc>
                  <a:txBody>
                    <a:bodyPr/>
                    <a:lstStyle/>
                    <a:p>
                      <a:pPr algn="l">
                        <a:lnSpc>
                          <a:spcPct val="95000"/>
                        </a:lnSpc>
                        <a:spcBef>
                          <a:spcPts val="0"/>
                        </a:spcBef>
                        <a:spcAft>
                          <a:spcPts val="0"/>
                        </a:spcAft>
                      </a:pPr>
                      <a:r>
                        <a:rPr lang="en-US" sz="700">
                          <a:solidFill>
                            <a:schemeClr val="accent4"/>
                          </a:solidFill>
                          <a:latin typeface="Calibri"/>
                          <a:cs typeface="Calibri"/>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Citibank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372058">
                <a:tc>
                  <a:txBody>
                    <a:bodyPr/>
                    <a:lstStyle/>
                    <a:p>
                      <a:pPr algn="l">
                        <a:lnSpc>
                          <a:spcPct val="95000"/>
                        </a:lnSpc>
                        <a:spcBef>
                          <a:spcPts val="0"/>
                        </a:spcBef>
                        <a:spcAft>
                          <a:spcPts val="0"/>
                        </a:spcAft>
                      </a:pPr>
                      <a:r>
                        <a:rPr lang="en-US" sz="700">
                          <a:solidFill>
                            <a:schemeClr val="accent4"/>
                          </a:solidFill>
                          <a:latin typeface="Calibri"/>
                          <a:cs typeface="Calibri"/>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a:cs typeface="Calibri"/>
                        </a:rPr>
                        <a:t>Average 91-day Treasury</a:t>
                      </a:r>
                      <a:r>
                        <a:rPr lang="en-US" sz="700" baseline="0">
                          <a:solidFill>
                            <a:schemeClr val="accent4"/>
                          </a:solidFill>
                          <a:latin typeface="Calibri"/>
                          <a:cs typeface="Calibri"/>
                        </a:rPr>
                        <a:t> Bill (NTB) primary auction  stop rates.</a:t>
                      </a:r>
                      <a:endParaRPr lang="en-US" sz="700">
                        <a:solidFill>
                          <a:schemeClr val="accent4"/>
                        </a:solidFill>
                        <a:latin typeface="Calibri"/>
                        <a:cs typeface="Calibri"/>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32421"/>
                  </a:ext>
                </a:extLst>
              </a:tr>
              <a:tr h="170258">
                <a:tc>
                  <a:txBody>
                    <a:bodyPr/>
                    <a:lstStyle/>
                    <a:p>
                      <a:pPr algn="l">
                        <a:lnSpc>
                          <a:spcPct val="95000"/>
                        </a:lnSpc>
                        <a:spcBef>
                          <a:spcPts val="0"/>
                        </a:spcBef>
                        <a:spcAft>
                          <a:spcPts val="0"/>
                        </a:spcAft>
                      </a:pPr>
                      <a:r>
                        <a:rPr lang="en-US" sz="700">
                          <a:solidFill>
                            <a:schemeClr val="accent4"/>
                          </a:solidFill>
                          <a:latin typeface="Calibri"/>
                          <a:cs typeface="Calibri"/>
                        </a:rPr>
                        <a:t>Investment Horizon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9" name="TextBox 18">
            <a:extLst>
              <a:ext uri="{FF2B5EF4-FFF2-40B4-BE49-F238E27FC236}">
                <a16:creationId xmlns:a16="http://schemas.microsoft.com/office/drawing/2014/main" id="{F5533228-7759-EE0D-F089-84CE6453F4D7}"/>
              </a:ext>
            </a:extLst>
          </p:cNvPr>
          <p:cNvSpPr txBox="1"/>
          <p:nvPr/>
        </p:nvSpPr>
        <p:spPr>
          <a:xfrm>
            <a:off x="301625" y="2037923"/>
            <a:ext cx="6000750" cy="363176"/>
          </a:xfrm>
          <a:prstGeom prst="rect">
            <a:avLst/>
          </a:prstGeom>
          <a:noFill/>
        </p:spPr>
        <p:txBody>
          <a:bodyPr wrap="square" rtlCol="0">
            <a:spAutoFit/>
          </a:bodyPr>
          <a:lstStyle/>
          <a:p>
            <a:pPr algn="just">
              <a:lnSpc>
                <a:spcPct val="110000"/>
              </a:lnSpc>
            </a:pPr>
            <a:r>
              <a:rPr lang="en-GB" sz="800">
                <a:solidFill>
                  <a:schemeClr val="accent4"/>
                </a:solidFill>
                <a:latin typeface="Calibri" panose="020F0502020204030204" pitchFamily="34" charset="0"/>
                <a:cs typeface="Calibri" panose="020F0502020204030204" pitchFamily="34" charset="0"/>
              </a:rPr>
              <a:t>The Fund seeks to preserve capital and maximise income by offering access to a diversified range of low-risk money market instruments in Nigeria. The Fund also provides liquidity and competitive returns.</a:t>
            </a:r>
          </a:p>
        </p:txBody>
      </p:sp>
      <p:sp>
        <p:nvSpPr>
          <p:cNvPr id="20" name="TextBox 19">
            <a:extLst>
              <a:ext uri="{FF2B5EF4-FFF2-40B4-BE49-F238E27FC236}">
                <a16:creationId xmlns:a16="http://schemas.microsoft.com/office/drawing/2014/main" id="{AC58B758-C94A-9AAC-AC9F-1F7376A18DD4}"/>
              </a:ext>
            </a:extLst>
          </p:cNvPr>
          <p:cNvSpPr txBox="1"/>
          <p:nvPr/>
        </p:nvSpPr>
        <p:spPr>
          <a:xfrm>
            <a:off x="2957075" y="2415812"/>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t>Asset Allocation</a:t>
            </a:r>
          </a:p>
        </p:txBody>
      </p:sp>
      <p:sp>
        <p:nvSpPr>
          <p:cNvPr id="22" name="TextBox 21">
            <a:extLst>
              <a:ext uri="{FF2B5EF4-FFF2-40B4-BE49-F238E27FC236}">
                <a16:creationId xmlns:a16="http://schemas.microsoft.com/office/drawing/2014/main" id="{A4195945-BD8A-F347-4658-4CC7BEFA4082}"/>
              </a:ext>
            </a:extLst>
          </p:cNvPr>
          <p:cNvSpPr txBox="1"/>
          <p:nvPr/>
        </p:nvSpPr>
        <p:spPr>
          <a:xfrm>
            <a:off x="5558130" y="8217593"/>
            <a:ext cx="920922" cy="307777"/>
          </a:xfrm>
          <a:prstGeom prst="rect">
            <a:avLst/>
          </a:prstGeom>
          <a:noFill/>
          <a:ln>
            <a:solidFill>
              <a:srgbClr val="F0BD2D"/>
            </a:solidFill>
          </a:ln>
        </p:spPr>
        <p:txBody>
          <a:bodyPr wrap="square" rtlCol="0">
            <a:spAutoFit/>
          </a:bodyPr>
          <a:lstStyle/>
          <a:p>
            <a:pPr algn="ctr"/>
            <a:r>
              <a:rPr lang="en-US" sz="700" dirty="0">
                <a:latin typeface="Calibri" panose="020F0502020204030204" pitchFamily="34" charset="0"/>
                <a:cs typeface="Calibri" panose="020F0502020204030204" pitchFamily="34" charset="0"/>
              </a:rPr>
              <a:t>Money Market Fund YTM: 20.98%</a:t>
            </a:r>
            <a:endParaRPr lang="en-NG" sz="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5FB37615-7CB0-7907-06EB-54D1A49A6717}"/>
              </a:ext>
            </a:extLst>
          </p:cNvPr>
          <p:cNvSpPr txBox="1"/>
          <p:nvPr/>
        </p:nvSpPr>
        <p:spPr>
          <a:xfrm>
            <a:off x="3003250" y="6007261"/>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25" name="TextBox 24">
            <a:extLst>
              <a:ext uri="{FF2B5EF4-FFF2-40B4-BE49-F238E27FC236}">
                <a16:creationId xmlns:a16="http://schemas.microsoft.com/office/drawing/2014/main" id="{66BE6AA3-BF95-7B9D-9386-E29AFA07D097}"/>
              </a:ext>
            </a:extLst>
          </p:cNvPr>
          <p:cNvSpPr txBox="1"/>
          <p:nvPr/>
        </p:nvSpPr>
        <p:spPr>
          <a:xfrm>
            <a:off x="3073402" y="7490188"/>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Yield movement</a:t>
            </a:r>
          </a:p>
        </p:txBody>
      </p:sp>
      <p:graphicFrame>
        <p:nvGraphicFramePr>
          <p:cNvPr id="27" name="Table 26">
            <a:extLst>
              <a:ext uri="{FF2B5EF4-FFF2-40B4-BE49-F238E27FC236}">
                <a16:creationId xmlns:a16="http://schemas.microsoft.com/office/drawing/2014/main" id="{81FB334F-CF87-0BFE-7ABE-1A7AC1622097}"/>
              </a:ext>
            </a:extLst>
          </p:cNvPr>
          <p:cNvGraphicFramePr>
            <a:graphicFrameLocks noGrp="1"/>
          </p:cNvGraphicFramePr>
          <p:nvPr>
            <p:extLst>
              <p:ext uri="{D42A27DB-BD31-4B8C-83A1-F6EECF244321}">
                <p14:modId xmlns:p14="http://schemas.microsoft.com/office/powerpoint/2010/main" val="3087184645"/>
              </p:ext>
            </p:extLst>
          </p:nvPr>
        </p:nvGraphicFramePr>
        <p:xfrm>
          <a:off x="3117800" y="4334778"/>
          <a:ext cx="3422212" cy="834907"/>
        </p:xfrm>
        <a:graphic>
          <a:graphicData uri="http://schemas.openxmlformats.org/drawingml/2006/table">
            <a:tbl>
              <a:tblPr/>
              <a:tblGrid>
                <a:gridCol w="2294220">
                  <a:extLst>
                    <a:ext uri="{9D8B030D-6E8A-4147-A177-3AD203B41FA5}">
                      <a16:colId xmlns:a16="http://schemas.microsoft.com/office/drawing/2014/main" val="2594186477"/>
                    </a:ext>
                  </a:extLst>
                </a:gridCol>
                <a:gridCol w="1127992">
                  <a:extLst>
                    <a:ext uri="{9D8B030D-6E8A-4147-A177-3AD203B41FA5}">
                      <a16:colId xmlns:a16="http://schemas.microsoft.com/office/drawing/2014/main" val="1259523989"/>
                    </a:ext>
                  </a:extLst>
                </a:gridCol>
              </a:tblGrid>
              <a:tr h="154672">
                <a:tc>
                  <a:txBody>
                    <a:bodyPr/>
                    <a:lstStyle/>
                    <a:p>
                      <a:pPr algn="l" fontAlgn="b"/>
                      <a:r>
                        <a:rPr lang="en-US" sz="700" b="0" i="0" u="none" strike="noStrike">
                          <a:solidFill>
                            <a:schemeClr val="tx1"/>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chemeClr val="tx1"/>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1271289556"/>
                  </a:ext>
                </a:extLst>
              </a:tr>
              <a:tr h="226745">
                <a:tc>
                  <a:txBody>
                    <a:bodyPr/>
                    <a:lstStyle/>
                    <a:p>
                      <a:pPr algn="l" fontAlgn="b"/>
                      <a:r>
                        <a:rPr lang="en-US" sz="700" b="0" i="0" u="none" strike="noStrike">
                          <a:solidFill>
                            <a:schemeClr val="tx1"/>
                          </a:solidFill>
                          <a:effectLst/>
                          <a:latin typeface="Calibri" panose="020F0502020204030204" pitchFamily="34" charset="0"/>
                        </a:rPr>
                        <a:t>BANK PLACEMENTS</a:t>
                      </a:r>
                    </a:p>
                  </a:txBody>
                  <a:tcPr marL="6350" marR="6350" marT="6350" marB="0" anchor="b">
                    <a:lnL>
                      <a:noFill/>
                    </a:lnL>
                    <a:lnR>
                      <a:noFill/>
                    </a:lnR>
                    <a:lnT>
                      <a:noFill/>
                    </a:lnT>
                    <a:lnB>
                      <a:noFill/>
                    </a:lnB>
                    <a:noFill/>
                  </a:tcPr>
                </a:tc>
                <a:tc>
                  <a:txBody>
                    <a:bodyPr/>
                    <a:lstStyle/>
                    <a:p>
                      <a:pPr algn="ctr" fontAlgn="b"/>
                      <a:r>
                        <a:rPr lang="en-US" sz="700" b="0" i="0" u="none" strike="noStrike">
                          <a:solidFill>
                            <a:schemeClr val="tx1"/>
                          </a:solidFill>
                          <a:effectLst/>
                          <a:latin typeface="Calibri" panose="020F0502020204030204" pitchFamily="34" charset="0"/>
                        </a:rPr>
                        <a:t>1</a:t>
                      </a:r>
                      <a:r>
                        <a:rPr lang="en-NG" sz="700" b="0" i="0" u="none" strike="noStrike">
                          <a:solidFill>
                            <a:schemeClr val="tx1"/>
                          </a:solidFill>
                          <a:effectLst/>
                          <a:latin typeface="Calibri" panose="020F0502020204030204" pitchFamily="34" charset="0"/>
                        </a:rPr>
                        <a:t>0%-</a:t>
                      </a:r>
                      <a:r>
                        <a:rPr lang="en-US" sz="700" b="0" i="0" u="none" strike="noStrike">
                          <a:solidFill>
                            <a:schemeClr val="tx1"/>
                          </a:solidFill>
                          <a:effectLst/>
                          <a:latin typeface="Calibri" panose="020F0502020204030204" pitchFamily="34" charset="0"/>
                        </a:rPr>
                        <a:t>75</a:t>
                      </a:r>
                      <a:r>
                        <a:rPr lang="en-NG" sz="700" b="0" i="0" u="none" strike="noStrike">
                          <a:solidFill>
                            <a:schemeClr val="tx1"/>
                          </a:solidFill>
                          <a:effectLst/>
                          <a:latin typeface="Calibri" panose="020F0502020204030204" pitchFamily="34" charset="0"/>
                        </a:rPr>
                        <a:t>%</a:t>
                      </a:r>
                    </a:p>
                  </a:txBody>
                  <a:tcPr marL="6350" marR="6350" marT="6350" marB="0" anchor="b">
                    <a:lnL>
                      <a:noFill/>
                    </a:lnL>
                    <a:lnR>
                      <a:noFill/>
                    </a:lnR>
                    <a:lnT>
                      <a:noFill/>
                    </a:lnT>
                    <a:lnB>
                      <a:noFill/>
                    </a:lnB>
                    <a:noFill/>
                  </a:tcPr>
                </a:tc>
                <a:extLst>
                  <a:ext uri="{0D108BD9-81ED-4DB2-BD59-A6C34878D82A}">
                    <a16:rowId xmlns:a16="http://schemas.microsoft.com/office/drawing/2014/main" val="498174041"/>
                  </a:ext>
                </a:extLst>
              </a:tr>
              <a:tr h="226745">
                <a:tc>
                  <a:txBody>
                    <a:bodyPr/>
                    <a:lstStyle/>
                    <a:p>
                      <a:pPr algn="l" fontAlgn="b"/>
                      <a:r>
                        <a:rPr lang="en-US" sz="700" b="0" i="0" u="none" strike="noStrike">
                          <a:solidFill>
                            <a:schemeClr val="tx1"/>
                          </a:solidFill>
                          <a:effectLst/>
                          <a:latin typeface="Calibri" panose="020F0502020204030204" pitchFamily="34" charset="0"/>
                        </a:rPr>
                        <a:t>TREASURY BILLS</a:t>
                      </a:r>
                    </a:p>
                  </a:txBody>
                  <a:tcPr marL="6350" marR="6350" marT="6350" marB="0" anchor="b">
                    <a:lnL>
                      <a:noFill/>
                    </a:lnL>
                    <a:lnR>
                      <a:noFill/>
                    </a:lnR>
                    <a:lnT>
                      <a:noFill/>
                    </a:lnT>
                    <a:lnB>
                      <a:noFill/>
                    </a:lnB>
                    <a:noFill/>
                  </a:tcPr>
                </a:tc>
                <a:tc>
                  <a:txBody>
                    <a:bodyPr/>
                    <a:lstStyle/>
                    <a:p>
                      <a:pPr algn="ctr" fontAlgn="b"/>
                      <a:r>
                        <a:rPr lang="en-NG" sz="700" b="0" i="0" u="none" strike="noStrike">
                          <a:solidFill>
                            <a:schemeClr val="tx1"/>
                          </a:solidFill>
                          <a:effectLst/>
                          <a:latin typeface="Calibri" panose="020F0502020204030204" pitchFamily="34" charset="0"/>
                        </a:rPr>
                        <a:t>2</a:t>
                      </a:r>
                      <a:r>
                        <a:rPr lang="en-US" sz="700" b="0" i="0" u="none" strike="noStrike">
                          <a:solidFill>
                            <a:schemeClr val="tx1"/>
                          </a:solidFill>
                          <a:effectLst/>
                          <a:latin typeface="Calibri" panose="020F0502020204030204" pitchFamily="34" charset="0"/>
                        </a:rPr>
                        <a:t>5</a:t>
                      </a:r>
                      <a:r>
                        <a:rPr lang="en-NG" sz="700" b="0" i="0" u="none" strike="noStrike">
                          <a:solidFill>
                            <a:schemeClr val="tx1"/>
                          </a:solidFill>
                          <a:effectLst/>
                          <a:latin typeface="Calibri" panose="020F0502020204030204" pitchFamily="34" charset="0"/>
                        </a:rPr>
                        <a:t>%-</a:t>
                      </a:r>
                      <a:r>
                        <a:rPr lang="en-US" sz="700" b="0" i="0" u="none" strike="noStrike">
                          <a:solidFill>
                            <a:schemeClr val="tx1"/>
                          </a:solidFill>
                          <a:effectLst/>
                          <a:latin typeface="Calibri" panose="020F0502020204030204" pitchFamily="34" charset="0"/>
                        </a:rPr>
                        <a:t>8</a:t>
                      </a:r>
                      <a:r>
                        <a:rPr lang="en-NG" sz="700" b="0" i="0" u="none" strike="noStrike">
                          <a:solidFill>
                            <a:schemeClr val="tx1"/>
                          </a:solidFill>
                          <a:effectLst/>
                          <a:latin typeface="Calibri" panose="020F0502020204030204" pitchFamily="34" charset="0"/>
                        </a:rPr>
                        <a:t>0%</a:t>
                      </a:r>
                    </a:p>
                  </a:txBody>
                  <a:tcPr marL="6350" marR="6350" marT="6350" marB="0" anchor="b">
                    <a:lnL>
                      <a:noFill/>
                    </a:lnL>
                    <a:lnR>
                      <a:noFill/>
                    </a:lnR>
                    <a:lnT>
                      <a:noFill/>
                    </a:lnT>
                    <a:lnB>
                      <a:noFill/>
                    </a:lnB>
                    <a:noFill/>
                  </a:tcPr>
                </a:tc>
                <a:extLst>
                  <a:ext uri="{0D108BD9-81ED-4DB2-BD59-A6C34878D82A}">
                    <a16:rowId xmlns:a16="http://schemas.microsoft.com/office/drawing/2014/main" val="4228040443"/>
                  </a:ext>
                </a:extLst>
              </a:tr>
              <a:tr h="226745">
                <a:tc>
                  <a:txBody>
                    <a:bodyPr/>
                    <a:lstStyle/>
                    <a:p>
                      <a:pPr algn="l" fontAlgn="b"/>
                      <a:r>
                        <a:rPr lang="en-US" sz="700" b="0" i="0" u="none" strike="noStrike">
                          <a:solidFill>
                            <a:schemeClr val="tx1"/>
                          </a:solidFill>
                          <a:effectLst/>
                          <a:latin typeface="Calibri" panose="020F0502020204030204" pitchFamily="34" charset="0"/>
                        </a:rPr>
                        <a:t>COMMERCIAL PAPERS</a:t>
                      </a:r>
                    </a:p>
                  </a:txBody>
                  <a:tcPr marL="6350" marR="6350" marT="6350" marB="0" anchor="b">
                    <a:lnL>
                      <a:noFill/>
                    </a:lnL>
                    <a:lnR>
                      <a:noFill/>
                    </a:lnR>
                    <a:lnT>
                      <a:noFill/>
                    </a:lnT>
                    <a:lnB>
                      <a:noFill/>
                    </a:lnB>
                    <a:noFill/>
                  </a:tcPr>
                </a:tc>
                <a:tc>
                  <a:txBody>
                    <a:bodyPr/>
                    <a:lstStyle/>
                    <a:p>
                      <a:pPr algn="ctr" fontAlgn="b"/>
                      <a:r>
                        <a:rPr lang="en-NG" sz="700" b="0" i="0" u="none" strike="noStrike">
                          <a:solidFill>
                            <a:schemeClr val="tx1"/>
                          </a:solidFill>
                          <a:effectLst/>
                          <a:latin typeface="Calibri" panose="020F0502020204030204" pitchFamily="34" charset="0"/>
                        </a:rPr>
                        <a:t>0%-</a:t>
                      </a:r>
                      <a:r>
                        <a:rPr lang="en-US" sz="700" b="0" i="0" u="none" strike="noStrike">
                          <a:solidFill>
                            <a:schemeClr val="tx1"/>
                          </a:solidFill>
                          <a:effectLst/>
                          <a:latin typeface="Calibri" panose="020F0502020204030204" pitchFamily="34" charset="0"/>
                        </a:rPr>
                        <a:t>15</a:t>
                      </a:r>
                      <a:r>
                        <a:rPr lang="en-NG" sz="700" b="0" i="0" u="none" strike="noStrike">
                          <a:solidFill>
                            <a:schemeClr val="tx1"/>
                          </a:solidFill>
                          <a:effectLst/>
                          <a:latin typeface="Calibri" panose="020F0502020204030204" pitchFamily="34" charset="0"/>
                        </a:rPr>
                        <a:t>%</a:t>
                      </a:r>
                    </a:p>
                  </a:txBody>
                  <a:tcPr marL="6350" marR="6350" marT="6350" marB="0" anchor="b">
                    <a:lnL>
                      <a:noFill/>
                    </a:lnL>
                    <a:lnR>
                      <a:noFill/>
                    </a:lnR>
                    <a:lnT>
                      <a:noFill/>
                    </a:lnT>
                    <a:lnB>
                      <a:noFill/>
                    </a:lnB>
                    <a:noFill/>
                  </a:tcPr>
                </a:tc>
                <a:extLst>
                  <a:ext uri="{0D108BD9-81ED-4DB2-BD59-A6C34878D82A}">
                    <a16:rowId xmlns:a16="http://schemas.microsoft.com/office/drawing/2014/main" val="42555747"/>
                  </a:ext>
                </a:extLst>
              </a:tr>
            </a:tbl>
          </a:graphicData>
        </a:graphic>
      </p:graphicFrame>
      <p:sp>
        <p:nvSpPr>
          <p:cNvPr id="4" name="TextBox 3">
            <a:extLst>
              <a:ext uri="{FF2B5EF4-FFF2-40B4-BE49-F238E27FC236}">
                <a16:creationId xmlns:a16="http://schemas.microsoft.com/office/drawing/2014/main" id="{67D99E5C-3C9E-2414-DE24-7AE50A008DB2}"/>
              </a:ext>
            </a:extLst>
          </p:cNvPr>
          <p:cNvSpPr txBox="1"/>
          <p:nvPr/>
        </p:nvSpPr>
        <p:spPr>
          <a:xfrm>
            <a:off x="310559" y="6237782"/>
            <a:ext cx="2656819" cy="2308324"/>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Money Market Fund closed the month with a yield of 20.98%, above the benchmark rate of 17.79% for the month of May 2025. The return was primarily driven by the Fund Manager’s strategy and effectively manage the fund's duration and security selection to maximize returns to unitholders. </a:t>
            </a:r>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a:p>
            <a:pPr algn="just"/>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a:p>
            <a:pPr algn="just"/>
            <a:r>
              <a:rPr lang="en-US" sz="900" b="1" u="sng">
                <a:solidFill>
                  <a:srgbClr val="58646E"/>
                </a:solidFill>
                <a:latin typeface="Calibri"/>
                <a:ea typeface="Calibri"/>
                <a:cs typeface="Calibri"/>
              </a:rPr>
              <a:t>Fund Outlook</a:t>
            </a:r>
            <a:endParaRPr lang="en-US">
              <a:latin typeface="Calibri"/>
              <a:ea typeface="Calibri"/>
              <a:cs typeface="Calibri"/>
            </a:endParaRPr>
          </a:p>
          <a:p>
            <a:pPr algn="just"/>
            <a:r>
              <a:rPr lang="en-US" sz="900">
                <a:solidFill>
                  <a:srgbClr val="58646E"/>
                </a:solidFill>
                <a:latin typeface="Calibri"/>
                <a:ea typeface="Calibri"/>
                <a:cs typeface="Calibri"/>
              </a:rPr>
              <a:t>Money market rates are projected to moderate slightly in the coming month due to anticipated improvement in system liquidity despite rising borrowing requirements. Nevertheless, the Fund is strategically positioned to optimize returns for unitholders in this lower interest rate environment.</a:t>
            </a:r>
            <a:endParaRPr lang="en-US"/>
          </a:p>
        </p:txBody>
      </p:sp>
      <p:graphicFrame>
        <p:nvGraphicFramePr>
          <p:cNvPr id="2" name="Chart 1">
            <a:extLst>
              <a:ext uri="{FF2B5EF4-FFF2-40B4-BE49-F238E27FC236}">
                <a16:creationId xmlns:a16="http://schemas.microsoft.com/office/drawing/2014/main" id="{5B93BFC8-E82A-4BE3-8C4F-876D6E00260E}"/>
              </a:ext>
              <a:ext uri="{147F2762-F138-4A5C-976F-8EAC2B608ADB}">
                <a16:predDERef xmlns:a16="http://schemas.microsoft.com/office/drawing/2014/main" pred="{4BB1734E-0C66-4653-8904-646D76090054}"/>
              </a:ext>
            </a:extLst>
          </p:cNvPr>
          <p:cNvGraphicFramePr>
            <a:graphicFrameLocks/>
          </p:cNvGraphicFramePr>
          <p:nvPr>
            <p:extLst>
              <p:ext uri="{D42A27DB-BD31-4B8C-83A1-F6EECF244321}">
                <p14:modId xmlns:p14="http://schemas.microsoft.com/office/powerpoint/2010/main" val="2241791156"/>
              </p:ext>
            </p:extLst>
          </p:nvPr>
        </p:nvGraphicFramePr>
        <p:xfrm>
          <a:off x="3002412" y="2437404"/>
          <a:ext cx="3957047" cy="2185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4F986F3-5BC7-F192-85BD-43275F335F3E}"/>
              </a:ext>
            </a:extLst>
          </p:cNvPr>
          <p:cNvGraphicFramePr>
            <a:graphicFrameLocks/>
          </p:cNvGraphicFramePr>
          <p:nvPr>
            <p:extLst>
              <p:ext uri="{D42A27DB-BD31-4B8C-83A1-F6EECF244321}">
                <p14:modId xmlns:p14="http://schemas.microsoft.com/office/powerpoint/2010/main" val="3564237472"/>
              </p:ext>
            </p:extLst>
          </p:nvPr>
        </p:nvGraphicFramePr>
        <p:xfrm>
          <a:off x="3061232" y="7658498"/>
          <a:ext cx="3514484" cy="14150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a:extLst>
              <a:ext uri="{FF2B5EF4-FFF2-40B4-BE49-F238E27FC236}">
                <a16:creationId xmlns:a16="http://schemas.microsoft.com/office/drawing/2014/main" id="{679CE1D3-9DB7-34EC-D2DC-2E68464CE33D}"/>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6" name="Chart 5">
            <a:extLst>
              <a:ext uri="{FF2B5EF4-FFF2-40B4-BE49-F238E27FC236}">
                <a16:creationId xmlns:a16="http://schemas.microsoft.com/office/drawing/2014/main" id="{4BB1734E-0C66-4653-8904-646D76090054}"/>
              </a:ext>
            </a:extLst>
          </p:cNvPr>
          <p:cNvGraphicFramePr>
            <a:graphicFrameLocks/>
          </p:cNvGraphicFramePr>
          <p:nvPr>
            <p:extLst>
              <p:ext uri="{D42A27DB-BD31-4B8C-83A1-F6EECF244321}">
                <p14:modId xmlns:p14="http://schemas.microsoft.com/office/powerpoint/2010/main" val="2106897364"/>
              </p:ext>
            </p:extLst>
          </p:nvPr>
        </p:nvGraphicFramePr>
        <p:xfrm>
          <a:off x="2967378" y="6237781"/>
          <a:ext cx="3683356" cy="12675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32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6F798BE-3E91-9C19-52A4-B1EE65D48DBF}"/>
              </a:ext>
            </a:extLst>
          </p:cNvPr>
          <p:cNvSpPr txBox="1"/>
          <p:nvPr/>
        </p:nvSpPr>
        <p:spPr>
          <a:xfrm>
            <a:off x="3003250" y="6007261"/>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14" name="TextBox 13">
            <a:extLst>
              <a:ext uri="{FF2B5EF4-FFF2-40B4-BE49-F238E27FC236}">
                <a16:creationId xmlns:a16="http://schemas.microsoft.com/office/drawing/2014/main" id="{BCD31486-53F1-A681-DC0A-1D1010E1590E}"/>
              </a:ext>
            </a:extLst>
          </p:cNvPr>
          <p:cNvSpPr txBox="1"/>
          <p:nvPr/>
        </p:nvSpPr>
        <p:spPr>
          <a:xfrm>
            <a:off x="2957075" y="2415812"/>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t>Asset Allocation</a:t>
            </a:r>
          </a:p>
        </p:txBody>
      </p:sp>
      <p:sp>
        <p:nvSpPr>
          <p:cNvPr id="15" name="TextBox 14">
            <a:extLst>
              <a:ext uri="{FF2B5EF4-FFF2-40B4-BE49-F238E27FC236}">
                <a16:creationId xmlns:a16="http://schemas.microsoft.com/office/drawing/2014/main" id="{5EEEEA83-E91E-A2F4-C4F3-2D8672B8263C}"/>
              </a:ext>
            </a:extLst>
          </p:cNvPr>
          <p:cNvSpPr txBox="1"/>
          <p:nvPr/>
        </p:nvSpPr>
        <p:spPr>
          <a:xfrm>
            <a:off x="314384" y="1551258"/>
            <a:ext cx="3960176" cy="307777"/>
          </a:xfrm>
          <a:prstGeom prst="rect">
            <a:avLst/>
          </a:prstGeom>
          <a:noFill/>
        </p:spPr>
        <p:txBody>
          <a:bodyPr wrap="square" rtlCol="0">
            <a:spAutoFit/>
          </a:bodyPr>
          <a:lstStyle/>
          <a:p>
            <a:r>
              <a:rPr lang="en-US" sz="1400" b="1">
                <a:solidFill>
                  <a:schemeClr val="accent1"/>
                </a:solidFill>
                <a:latin typeface="Calibri" panose="020F0502020204030204" pitchFamily="34" charset="0"/>
                <a:cs typeface="Calibri" panose="020F0502020204030204" pitchFamily="34" charset="0"/>
              </a:rPr>
              <a:t>FBN Bond Fund Overview</a:t>
            </a:r>
          </a:p>
        </p:txBody>
      </p:sp>
      <p:sp>
        <p:nvSpPr>
          <p:cNvPr id="17" name="TextBox 16">
            <a:extLst>
              <a:ext uri="{FF2B5EF4-FFF2-40B4-BE49-F238E27FC236}">
                <a16:creationId xmlns:a16="http://schemas.microsoft.com/office/drawing/2014/main" id="{D641C919-9667-2628-2204-2096BD9B70DB}"/>
              </a:ext>
            </a:extLst>
          </p:cNvPr>
          <p:cNvSpPr txBox="1"/>
          <p:nvPr/>
        </p:nvSpPr>
        <p:spPr>
          <a:xfrm>
            <a:off x="314384" y="1800970"/>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 </a:t>
            </a:r>
          </a:p>
        </p:txBody>
      </p:sp>
      <p:graphicFrame>
        <p:nvGraphicFramePr>
          <p:cNvPr id="18" name="Table 17">
            <a:extLst>
              <a:ext uri="{FF2B5EF4-FFF2-40B4-BE49-F238E27FC236}">
                <a16:creationId xmlns:a16="http://schemas.microsoft.com/office/drawing/2014/main" id="{6A72CB5D-899B-4B41-E94C-7525047C3FD1}"/>
              </a:ext>
            </a:extLst>
          </p:cNvPr>
          <p:cNvGraphicFramePr>
            <a:graphicFrameLocks noGrp="1"/>
          </p:cNvGraphicFramePr>
          <p:nvPr>
            <p:extLst>
              <p:ext uri="{D42A27DB-BD31-4B8C-83A1-F6EECF244321}">
                <p14:modId xmlns:p14="http://schemas.microsoft.com/office/powerpoint/2010/main" val="3239797120"/>
              </p:ext>
            </p:extLst>
          </p:nvPr>
        </p:nvGraphicFramePr>
        <p:xfrm>
          <a:off x="395737" y="2455227"/>
          <a:ext cx="2476471" cy="3097832"/>
        </p:xfrm>
        <a:graphic>
          <a:graphicData uri="http://schemas.openxmlformats.org/drawingml/2006/table">
            <a:tbl>
              <a:tblPr firstRow="1" bandRow="1">
                <a:tableStyleId>{5C22544A-7EE6-4342-B048-85BDC9FD1C3A}</a:tableStyleId>
              </a:tblPr>
              <a:tblGrid>
                <a:gridCol w="1154367">
                  <a:extLst>
                    <a:ext uri="{9D8B030D-6E8A-4147-A177-3AD203B41FA5}">
                      <a16:colId xmlns:a16="http://schemas.microsoft.com/office/drawing/2014/main" val="197037834"/>
                    </a:ext>
                  </a:extLst>
                </a:gridCol>
                <a:gridCol w="1322104">
                  <a:extLst>
                    <a:ext uri="{9D8B030D-6E8A-4147-A177-3AD203B41FA5}">
                      <a16:colId xmlns:a16="http://schemas.microsoft.com/office/drawing/2014/main" val="353703973"/>
                    </a:ext>
                  </a:extLst>
                </a:gridCol>
              </a:tblGrid>
              <a:tr h="191832">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6226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a:t>
                      </a:r>
                      <a:r>
                        <a:rPr lang="en-US" sz="700" baseline="0">
                          <a:solidFill>
                            <a:schemeClr val="accent4"/>
                          </a:solidFill>
                          <a:latin typeface="Calibri" panose="020F0502020204030204" pitchFamily="34" charset="0"/>
                          <a:cs typeface="Calibri" panose="020F0502020204030204" pitchFamily="34" charset="0"/>
                        </a:rPr>
                        <a:t> CAIA</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2018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24 September 2012</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6784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₦12.20bn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8150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2018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₦1,716.63</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7690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₦50,000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20012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2018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2018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Annually</a:t>
                      </a:r>
                      <a:endParaRPr lang="en-US" sz="700" strike="noStrike" baseline="0">
                        <a:solidFill>
                          <a:schemeClr val="accent4"/>
                        </a:solidFill>
                        <a:highlight>
                          <a:srgbClr val="FFFF00"/>
                        </a:highlight>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20012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1.23%</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2018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 management fee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071025"/>
                  </a:ext>
                </a:extLst>
              </a:tr>
              <a:tr h="2018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Low-Medium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2491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Citibank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24982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GB" sz="700">
                          <a:solidFill>
                            <a:schemeClr val="accent4"/>
                          </a:solidFill>
                          <a:latin typeface="Calibri" panose="020F0502020204030204" pitchFamily="34" charset="0"/>
                          <a:cs typeface="Calibri" panose="020F0502020204030204" pitchFamily="34" charset="0"/>
                        </a:rPr>
                        <a:t>70% 3Year FGN Bond</a:t>
                      </a:r>
                    </a:p>
                    <a:p>
                      <a:pPr algn="l">
                        <a:lnSpc>
                          <a:spcPct val="95000"/>
                        </a:lnSpc>
                        <a:spcBef>
                          <a:spcPts val="0"/>
                        </a:spcBef>
                        <a:spcAft>
                          <a:spcPts val="0"/>
                        </a:spcAft>
                      </a:pPr>
                      <a:r>
                        <a:rPr lang="en-GB" sz="700">
                          <a:solidFill>
                            <a:schemeClr val="accent4"/>
                          </a:solidFill>
                          <a:latin typeface="Calibri" panose="020F0502020204030204" pitchFamily="34" charset="0"/>
                          <a:cs typeface="Calibri" panose="020F0502020204030204" pitchFamily="34" charset="0"/>
                        </a:rPr>
                        <a:t>30% Average 91-day T-bill rate</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3113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Investment Horizon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2-3 years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21" name="TextBox 20">
            <a:extLst>
              <a:ext uri="{FF2B5EF4-FFF2-40B4-BE49-F238E27FC236}">
                <a16:creationId xmlns:a16="http://schemas.microsoft.com/office/drawing/2014/main" id="{74D8F9C6-BC41-D24F-15A0-4EB7EE2D8837}"/>
              </a:ext>
            </a:extLst>
          </p:cNvPr>
          <p:cNvSpPr txBox="1"/>
          <p:nvPr/>
        </p:nvSpPr>
        <p:spPr>
          <a:xfrm>
            <a:off x="304232" y="2008783"/>
            <a:ext cx="6350567" cy="356444"/>
          </a:xfrm>
          <a:prstGeom prst="rect">
            <a:avLst/>
          </a:prstGeom>
          <a:noFill/>
        </p:spPr>
        <p:txBody>
          <a:bodyPr wrap="square" rtlCol="0">
            <a:spAutoFit/>
          </a:bodyPr>
          <a:lstStyle/>
          <a:p>
            <a:pPr algn="just">
              <a:lnSpc>
                <a:spcPct val="110000"/>
              </a:lnSpc>
            </a:pPr>
            <a:r>
              <a:rPr lang="en-GB" sz="800">
                <a:solidFill>
                  <a:schemeClr val="accent4"/>
                </a:solidFill>
                <a:latin typeface="Calibri" panose="020F0502020204030204" pitchFamily="34" charset="0"/>
                <a:cs typeface="Calibri" panose="020F0502020204030204" pitchFamily="34" charset="0"/>
              </a:rPr>
              <a:t>The Fund is designed to provide income generation by investing in long tenured debt instruments and short-term high quality money market securities issued in Nigeria. </a:t>
            </a:r>
            <a:endParaRPr lang="en-US" sz="800">
              <a:solidFill>
                <a:schemeClr val="accent4"/>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35399375-B403-C7FE-2263-BD2819792DF3}"/>
              </a:ext>
            </a:extLst>
          </p:cNvPr>
          <p:cNvSpPr txBox="1"/>
          <p:nvPr/>
        </p:nvSpPr>
        <p:spPr>
          <a:xfrm>
            <a:off x="5565689" y="8290004"/>
            <a:ext cx="923337" cy="415498"/>
          </a:xfrm>
          <a:prstGeom prst="rect">
            <a:avLst/>
          </a:prstGeom>
          <a:noFill/>
          <a:ln>
            <a:solidFill>
              <a:srgbClr val="F0BD2D"/>
            </a:solidFill>
          </a:ln>
        </p:spPr>
        <p:txBody>
          <a:bodyPr wrap="square" lIns="91440" tIns="45720" rIns="91440" bIns="45720" rtlCol="0" anchor="t">
            <a:spAutoFit/>
          </a:bodyPr>
          <a:lstStyle/>
          <a:p>
            <a:pPr algn="ctr"/>
            <a:r>
              <a:rPr lang="en-US" sz="700">
                <a:latin typeface="Calibri"/>
                <a:cs typeface="Calibri"/>
              </a:rPr>
              <a:t>YTM: 11.14%</a:t>
            </a:r>
          </a:p>
          <a:p>
            <a:pPr algn="ctr"/>
            <a:r>
              <a:rPr lang="en-US" sz="700">
                <a:latin typeface="Calibri"/>
                <a:cs typeface="Calibri"/>
              </a:rPr>
              <a:t>Annualized return: 1.36%</a:t>
            </a:r>
            <a:endParaRPr lang="en-NG" sz="700">
              <a:latin typeface="Calibri"/>
              <a:cs typeface="Calibri"/>
            </a:endParaRPr>
          </a:p>
        </p:txBody>
      </p:sp>
      <p:sp>
        <p:nvSpPr>
          <p:cNvPr id="23" name="TextBox 22">
            <a:extLst>
              <a:ext uri="{FF2B5EF4-FFF2-40B4-BE49-F238E27FC236}">
                <a16:creationId xmlns:a16="http://schemas.microsoft.com/office/drawing/2014/main" id="{8538EA6C-9252-AA81-045E-2F8CC9469124}"/>
              </a:ext>
            </a:extLst>
          </p:cNvPr>
          <p:cNvSpPr txBox="1"/>
          <p:nvPr/>
        </p:nvSpPr>
        <p:spPr>
          <a:xfrm>
            <a:off x="3003250" y="7661269"/>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Price movement</a:t>
            </a:r>
          </a:p>
        </p:txBody>
      </p:sp>
      <p:sp>
        <p:nvSpPr>
          <p:cNvPr id="24" name="TextBox 23">
            <a:extLst>
              <a:ext uri="{FF2B5EF4-FFF2-40B4-BE49-F238E27FC236}">
                <a16:creationId xmlns:a16="http://schemas.microsoft.com/office/drawing/2014/main" id="{4197B029-9ED4-CE8E-67A1-06D27B966702}"/>
              </a:ext>
            </a:extLst>
          </p:cNvPr>
          <p:cNvSpPr txBox="1"/>
          <p:nvPr/>
        </p:nvSpPr>
        <p:spPr>
          <a:xfrm>
            <a:off x="350882" y="6007261"/>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graphicFrame>
        <p:nvGraphicFramePr>
          <p:cNvPr id="27" name="Table 26">
            <a:extLst>
              <a:ext uri="{FF2B5EF4-FFF2-40B4-BE49-F238E27FC236}">
                <a16:creationId xmlns:a16="http://schemas.microsoft.com/office/drawing/2014/main" id="{9E316AB8-8EC3-02BD-6E90-847259B8C3AA}"/>
              </a:ext>
            </a:extLst>
          </p:cNvPr>
          <p:cNvGraphicFramePr>
            <a:graphicFrameLocks noGrp="1"/>
          </p:cNvGraphicFramePr>
          <p:nvPr>
            <p:extLst>
              <p:ext uri="{D42A27DB-BD31-4B8C-83A1-F6EECF244321}">
                <p14:modId xmlns:p14="http://schemas.microsoft.com/office/powerpoint/2010/main" val="4072913700"/>
              </p:ext>
            </p:extLst>
          </p:nvPr>
        </p:nvGraphicFramePr>
        <p:xfrm>
          <a:off x="3121093" y="4543075"/>
          <a:ext cx="3415625" cy="798255"/>
        </p:xfrm>
        <a:graphic>
          <a:graphicData uri="http://schemas.openxmlformats.org/drawingml/2006/table">
            <a:tbl>
              <a:tblPr/>
              <a:tblGrid>
                <a:gridCol w="2148192">
                  <a:extLst>
                    <a:ext uri="{9D8B030D-6E8A-4147-A177-3AD203B41FA5}">
                      <a16:colId xmlns:a16="http://schemas.microsoft.com/office/drawing/2014/main" val="1079275531"/>
                    </a:ext>
                  </a:extLst>
                </a:gridCol>
                <a:gridCol w="1267433">
                  <a:extLst>
                    <a:ext uri="{9D8B030D-6E8A-4147-A177-3AD203B41FA5}">
                      <a16:colId xmlns:a16="http://schemas.microsoft.com/office/drawing/2014/main" val="1012331179"/>
                    </a:ext>
                  </a:extLst>
                </a:gridCol>
              </a:tblGrid>
              <a:tr h="159651">
                <a:tc>
                  <a:txBody>
                    <a:bodyPr/>
                    <a:lstStyle/>
                    <a:p>
                      <a:pPr algn="l" fontAlgn="b"/>
                      <a:r>
                        <a:rPr lang="en-US" sz="700" b="0" i="0" u="none" strike="noStrike">
                          <a:solidFill>
                            <a:srgbClr val="FFFFFF"/>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4075763482"/>
                  </a:ext>
                </a:extLst>
              </a:tr>
              <a:tr h="159651">
                <a:tc>
                  <a:txBody>
                    <a:bodyPr/>
                    <a:lstStyle/>
                    <a:p>
                      <a:pPr algn="l" fontAlgn="b"/>
                      <a:r>
                        <a:rPr lang="en-US" sz="700" b="0" i="0" u="none" strike="noStrike">
                          <a:solidFill>
                            <a:srgbClr val="000000"/>
                          </a:solidFill>
                          <a:effectLst/>
                          <a:latin typeface="Calibri" panose="020F0502020204030204" pitchFamily="34" charset="0"/>
                        </a:rPr>
                        <a:t>FGN BONDS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15% - 75% </a:t>
                      </a:r>
                    </a:p>
                  </a:txBody>
                  <a:tcPr marL="6350" marR="6350" marT="6350" marB="0" anchor="b">
                    <a:lnL>
                      <a:noFill/>
                    </a:lnL>
                    <a:lnR>
                      <a:noFill/>
                    </a:lnR>
                    <a:lnT>
                      <a:noFill/>
                    </a:lnT>
                    <a:lnB>
                      <a:noFill/>
                    </a:lnB>
                    <a:noFill/>
                  </a:tcPr>
                </a:tc>
                <a:extLst>
                  <a:ext uri="{0D108BD9-81ED-4DB2-BD59-A6C34878D82A}">
                    <a16:rowId xmlns:a16="http://schemas.microsoft.com/office/drawing/2014/main" val="3358097469"/>
                  </a:ext>
                </a:extLst>
              </a:tr>
              <a:tr h="159651">
                <a:tc>
                  <a:txBody>
                    <a:bodyPr/>
                    <a:lstStyle/>
                    <a:p>
                      <a:pPr algn="l" fontAlgn="b"/>
                      <a:r>
                        <a:rPr lang="en-US" sz="700" b="0" i="0" u="none" strike="noStrike">
                          <a:solidFill>
                            <a:srgbClr val="000000"/>
                          </a:solidFill>
                          <a:effectLst/>
                          <a:latin typeface="Calibri" panose="020F0502020204030204" pitchFamily="34" charset="0"/>
                        </a:rPr>
                        <a:t>STATE GOVERNMENT BONDS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0% - 30%</a:t>
                      </a:r>
                    </a:p>
                  </a:txBody>
                  <a:tcPr marL="6350" marR="6350" marT="6350" marB="0" anchor="b">
                    <a:lnL>
                      <a:noFill/>
                    </a:lnL>
                    <a:lnR>
                      <a:noFill/>
                    </a:lnR>
                    <a:lnT>
                      <a:noFill/>
                    </a:lnT>
                    <a:lnB>
                      <a:noFill/>
                    </a:lnB>
                    <a:noFill/>
                  </a:tcPr>
                </a:tc>
                <a:extLst>
                  <a:ext uri="{0D108BD9-81ED-4DB2-BD59-A6C34878D82A}">
                    <a16:rowId xmlns:a16="http://schemas.microsoft.com/office/drawing/2014/main" val="3321171674"/>
                  </a:ext>
                </a:extLst>
              </a:tr>
              <a:tr h="159651">
                <a:tc>
                  <a:txBody>
                    <a:bodyPr/>
                    <a:lstStyle/>
                    <a:p>
                      <a:pPr algn="l" fontAlgn="b"/>
                      <a:r>
                        <a:rPr lang="en-US" sz="700" b="0" i="0" u="none" strike="noStrike">
                          <a:solidFill>
                            <a:srgbClr val="000000"/>
                          </a:solidFill>
                          <a:effectLst/>
                          <a:latin typeface="Calibri" panose="020F0502020204030204" pitchFamily="34" charset="0"/>
                        </a:rPr>
                        <a:t>CORPORATE BONDS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0% - 30%</a:t>
                      </a:r>
                    </a:p>
                  </a:txBody>
                  <a:tcPr marL="6350" marR="6350" marT="6350" marB="0" anchor="b">
                    <a:lnL>
                      <a:noFill/>
                    </a:lnL>
                    <a:lnR>
                      <a:noFill/>
                    </a:lnR>
                    <a:lnT>
                      <a:noFill/>
                    </a:lnT>
                    <a:lnB>
                      <a:noFill/>
                    </a:lnB>
                    <a:noFill/>
                  </a:tcPr>
                </a:tc>
                <a:extLst>
                  <a:ext uri="{0D108BD9-81ED-4DB2-BD59-A6C34878D82A}">
                    <a16:rowId xmlns:a16="http://schemas.microsoft.com/office/drawing/2014/main" val="4137629018"/>
                  </a:ext>
                </a:extLst>
              </a:tr>
              <a:tr h="159651">
                <a:tc>
                  <a:txBody>
                    <a:bodyPr/>
                    <a:lstStyle/>
                    <a:p>
                      <a:pPr algn="l" fontAlgn="b"/>
                      <a:r>
                        <a:rPr lang="en-US" sz="700" b="0" i="0" u="none" strike="noStrike">
                          <a:solidFill>
                            <a:srgbClr val="000000"/>
                          </a:solidFill>
                          <a:effectLst/>
                          <a:latin typeface="Calibri" panose="020F0502020204030204" pitchFamily="34" charset="0"/>
                        </a:rPr>
                        <a:t>MONEY MARKET INSTRUMENTS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25% - 75%</a:t>
                      </a:r>
                    </a:p>
                  </a:txBody>
                  <a:tcPr marL="6350" marR="6350" marT="6350" marB="0" anchor="b">
                    <a:lnL>
                      <a:noFill/>
                    </a:lnL>
                    <a:lnR>
                      <a:noFill/>
                    </a:lnR>
                    <a:lnT>
                      <a:noFill/>
                    </a:lnT>
                    <a:lnB>
                      <a:noFill/>
                    </a:lnB>
                    <a:noFill/>
                  </a:tcPr>
                </a:tc>
                <a:extLst>
                  <a:ext uri="{0D108BD9-81ED-4DB2-BD59-A6C34878D82A}">
                    <a16:rowId xmlns:a16="http://schemas.microsoft.com/office/drawing/2014/main" val="3945482993"/>
                  </a:ext>
                </a:extLst>
              </a:tr>
            </a:tbl>
          </a:graphicData>
        </a:graphic>
      </p:graphicFrame>
      <p:sp>
        <p:nvSpPr>
          <p:cNvPr id="4" name="TextBox 3">
            <a:extLst>
              <a:ext uri="{FF2B5EF4-FFF2-40B4-BE49-F238E27FC236}">
                <a16:creationId xmlns:a16="http://schemas.microsoft.com/office/drawing/2014/main" id="{03145284-03B8-B9A2-FBAC-0ED8FCDF9542}"/>
              </a:ext>
            </a:extLst>
          </p:cNvPr>
          <p:cNvSpPr txBox="1"/>
          <p:nvPr/>
        </p:nvSpPr>
        <p:spPr>
          <a:xfrm>
            <a:off x="312610" y="6331173"/>
            <a:ext cx="2559598" cy="2031325"/>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Bond Fund ended the month with a Yield to Maturity of 11.14%. This performance is largely attributed to accrued income from various instruments, bolstered by improvement in rates at the short- to medium-term segment of the yield curve.</a:t>
            </a:r>
            <a:endParaRPr lang="en-US" sz="9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a:p>
            <a:pPr algn="just"/>
            <a:r>
              <a:rPr lang="en-US" sz="900" b="1" u="sng">
                <a:solidFill>
                  <a:srgbClr val="58646E"/>
                </a:solidFill>
                <a:latin typeface="Calibri"/>
                <a:ea typeface="Calibri"/>
                <a:cs typeface="Calibri"/>
              </a:rPr>
              <a:t>Fund Outlook</a:t>
            </a:r>
          </a:p>
          <a:p>
            <a:pPr algn="just"/>
            <a:r>
              <a:rPr lang="en-US" sz="900">
                <a:solidFill>
                  <a:srgbClr val="58646E"/>
                </a:solidFill>
                <a:latin typeface="Calibri"/>
                <a:ea typeface="Calibri"/>
                <a:cs typeface="Calibri"/>
              </a:rPr>
              <a:t>The fund manager will maintain active oversight of interest rate movements and strategically allocate portfolio assets to high-potential instruments across the yield curve, with the goal of maximizing returns for unitholders.</a:t>
            </a:r>
            <a:endParaRPr lang="en-NG"/>
          </a:p>
        </p:txBody>
      </p:sp>
      <p:sp>
        <p:nvSpPr>
          <p:cNvPr id="8" name="Text Placeholder 3">
            <a:extLst>
              <a:ext uri="{FF2B5EF4-FFF2-40B4-BE49-F238E27FC236}">
                <a16:creationId xmlns:a16="http://schemas.microsoft.com/office/drawing/2014/main" id="{750113EB-54B3-7549-DE5F-8F47D8540B4A}"/>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3" name="Chart 2">
            <a:extLst>
              <a:ext uri="{FF2B5EF4-FFF2-40B4-BE49-F238E27FC236}">
                <a16:creationId xmlns:a16="http://schemas.microsoft.com/office/drawing/2014/main" id="{026AD3C3-E6B8-C6BE-A6CF-80D3AFA5FFB0}"/>
              </a:ext>
            </a:extLst>
          </p:cNvPr>
          <p:cNvGraphicFramePr>
            <a:graphicFrameLocks/>
          </p:cNvGraphicFramePr>
          <p:nvPr>
            <p:extLst>
              <p:ext uri="{D42A27DB-BD31-4B8C-83A1-F6EECF244321}">
                <p14:modId xmlns:p14="http://schemas.microsoft.com/office/powerpoint/2010/main" val="3655117778"/>
              </p:ext>
            </p:extLst>
          </p:nvPr>
        </p:nvGraphicFramePr>
        <p:xfrm>
          <a:off x="2990889" y="7766351"/>
          <a:ext cx="3615328" cy="1255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9E193DC-5969-4E6E-BB25-84B6D87FD51C}"/>
              </a:ext>
            </a:extLst>
          </p:cNvPr>
          <p:cNvGraphicFramePr>
            <a:graphicFrameLocks/>
          </p:cNvGraphicFramePr>
          <p:nvPr>
            <p:extLst>
              <p:ext uri="{D42A27DB-BD31-4B8C-83A1-F6EECF244321}">
                <p14:modId xmlns:p14="http://schemas.microsoft.com/office/powerpoint/2010/main" val="1200964772"/>
              </p:ext>
            </p:extLst>
          </p:nvPr>
        </p:nvGraphicFramePr>
        <p:xfrm>
          <a:off x="2891506" y="2494644"/>
          <a:ext cx="3645212" cy="2308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BD89C824-C3C6-1C60-855C-C3981A46A52B}"/>
              </a:ext>
            </a:extLst>
          </p:cNvPr>
          <p:cNvGraphicFramePr>
            <a:graphicFrameLocks/>
          </p:cNvGraphicFramePr>
          <p:nvPr>
            <p:extLst>
              <p:ext uri="{D42A27DB-BD31-4B8C-83A1-F6EECF244321}">
                <p14:modId xmlns:p14="http://schemas.microsoft.com/office/powerpoint/2010/main" val="1904329328"/>
              </p:ext>
            </p:extLst>
          </p:nvPr>
        </p:nvGraphicFramePr>
        <p:xfrm>
          <a:off x="3021241" y="6222705"/>
          <a:ext cx="3615328" cy="13304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621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CD7B8A0-F3F7-3198-8FA1-DFA963B495D1}"/>
              </a:ext>
            </a:extLst>
          </p:cNvPr>
          <p:cNvSpPr txBox="1"/>
          <p:nvPr/>
        </p:nvSpPr>
        <p:spPr>
          <a:xfrm>
            <a:off x="3062835" y="2521783"/>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Asset Allocation</a:t>
            </a:r>
          </a:p>
        </p:txBody>
      </p:sp>
      <p:sp>
        <p:nvSpPr>
          <p:cNvPr id="17" name="TextBox 16">
            <a:extLst>
              <a:ext uri="{FF2B5EF4-FFF2-40B4-BE49-F238E27FC236}">
                <a16:creationId xmlns:a16="http://schemas.microsoft.com/office/drawing/2014/main" id="{EDBAEFC4-9249-C084-EDCF-EE46C8B82A82}"/>
              </a:ext>
            </a:extLst>
          </p:cNvPr>
          <p:cNvSpPr txBox="1"/>
          <p:nvPr/>
        </p:nvSpPr>
        <p:spPr>
          <a:xfrm>
            <a:off x="332740" y="2046621"/>
            <a:ext cx="600075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rPr>
              <a:t>The Fund is designed to provide long-term income generation by investing in  </a:t>
            </a:r>
            <a:r>
              <a:rPr kumimoji="0" lang="en-GB" sz="800" b="0" i="0" u="none" strike="noStrike" kern="1200" cap="none" spc="0" normalizeH="0" baseline="0" noProof="0" err="1">
                <a:ln>
                  <a:noFill/>
                </a:ln>
                <a:solidFill>
                  <a:srgbClr val="54616C"/>
                </a:solidFill>
                <a:effectLst/>
                <a:uLnTx/>
                <a:uFillTx/>
                <a:latin typeface="Calibri" panose="020F0502020204030204" pitchFamily="34" charset="0"/>
                <a:ea typeface="+mn-ea"/>
                <a:cs typeface="Calibri" panose="020F0502020204030204" pitchFamily="34" charset="0"/>
              </a:rPr>
              <a:t>Shari’ah</a:t>
            </a:r>
            <a:r>
              <a:rPr kumimoji="0" lang="en-GB"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rPr>
              <a:t> compliant instruments such as Sukuks, Ijarah (Lease), Murabaha (Cost plus mark-up) and Mudarabah (Working Partner) contracts</a:t>
            </a:r>
            <a:r>
              <a:rPr kumimoji="0" lang="en-US"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rPr>
              <a:t>.</a:t>
            </a:r>
          </a:p>
        </p:txBody>
      </p:sp>
      <p:graphicFrame>
        <p:nvGraphicFramePr>
          <p:cNvPr id="18" name="Table 17">
            <a:extLst>
              <a:ext uri="{FF2B5EF4-FFF2-40B4-BE49-F238E27FC236}">
                <a16:creationId xmlns:a16="http://schemas.microsoft.com/office/drawing/2014/main" id="{A9C8C2B1-9CB4-5988-7305-8EB6D27847A6}"/>
              </a:ext>
            </a:extLst>
          </p:cNvPr>
          <p:cNvGraphicFramePr>
            <a:graphicFrameLocks noGrp="1"/>
          </p:cNvGraphicFramePr>
          <p:nvPr>
            <p:extLst>
              <p:ext uri="{D42A27DB-BD31-4B8C-83A1-F6EECF244321}">
                <p14:modId xmlns:p14="http://schemas.microsoft.com/office/powerpoint/2010/main" val="2570618409"/>
              </p:ext>
            </p:extLst>
          </p:nvPr>
        </p:nvGraphicFramePr>
        <p:xfrm>
          <a:off x="391497" y="2459709"/>
          <a:ext cx="2559598" cy="3227114"/>
        </p:xfrm>
        <a:graphic>
          <a:graphicData uri="http://schemas.openxmlformats.org/drawingml/2006/table">
            <a:tbl>
              <a:tblPr firstRow="1" bandRow="1">
                <a:tableStyleId>{5C22544A-7EE6-4342-B048-85BDC9FD1C3A}</a:tableStyleId>
              </a:tblPr>
              <a:tblGrid>
                <a:gridCol w="984007">
                  <a:extLst>
                    <a:ext uri="{9D8B030D-6E8A-4147-A177-3AD203B41FA5}">
                      <a16:colId xmlns:a16="http://schemas.microsoft.com/office/drawing/2014/main" val="197037834"/>
                    </a:ext>
                  </a:extLst>
                </a:gridCol>
                <a:gridCol w="1575591">
                  <a:extLst>
                    <a:ext uri="{9D8B030D-6E8A-4147-A177-3AD203B41FA5}">
                      <a16:colId xmlns:a16="http://schemas.microsoft.com/office/drawing/2014/main" val="353703973"/>
                    </a:ext>
                  </a:extLst>
                </a:gridCol>
              </a:tblGrid>
              <a:tr h="293374">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9337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a:t>
                      </a:r>
                      <a:r>
                        <a:rPr lang="en-US" sz="700" baseline="0">
                          <a:solidFill>
                            <a:schemeClr val="accent4"/>
                          </a:solidFill>
                          <a:latin typeface="Calibri" panose="020F0502020204030204" pitchFamily="34" charset="0"/>
                          <a:cs typeface="Calibri" panose="020F0502020204030204" pitchFamily="34" charset="0"/>
                        </a:rPr>
                        <a:t> CAIA.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805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4 May 2020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805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₦5.21bn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805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20310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₦152.87</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22567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29337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1805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22567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Annually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805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1.70%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20310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Management fees</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425622"/>
                  </a:ext>
                </a:extLst>
              </a:tr>
              <a:tr h="20310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Low-Medium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805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20310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GB" sz="700" dirty="0">
                          <a:solidFill>
                            <a:schemeClr val="accent4"/>
                          </a:solidFill>
                          <a:latin typeface="Calibri" panose="020F0502020204030204" pitchFamily="34" charset="0"/>
                          <a:cs typeface="Calibri" panose="020F0502020204030204" pitchFamily="34" charset="0"/>
                        </a:rPr>
                        <a:t>FGN 3 Year Benchmark Bond</a:t>
                      </a:r>
                      <a:endParaRPr lang="en-US" sz="700" dirty="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9" name="TextBox 18">
            <a:extLst>
              <a:ext uri="{FF2B5EF4-FFF2-40B4-BE49-F238E27FC236}">
                <a16:creationId xmlns:a16="http://schemas.microsoft.com/office/drawing/2014/main" id="{4F81EAE8-DB94-79AD-5B49-C666D6892669}"/>
              </a:ext>
            </a:extLst>
          </p:cNvPr>
          <p:cNvSpPr txBox="1"/>
          <p:nvPr/>
        </p:nvSpPr>
        <p:spPr>
          <a:xfrm>
            <a:off x="326868" y="1535181"/>
            <a:ext cx="396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Halal Fund Overview</a:t>
            </a:r>
          </a:p>
        </p:txBody>
      </p:sp>
      <p:sp>
        <p:nvSpPr>
          <p:cNvPr id="20" name="TextBox 19">
            <a:extLst>
              <a:ext uri="{FF2B5EF4-FFF2-40B4-BE49-F238E27FC236}">
                <a16:creationId xmlns:a16="http://schemas.microsoft.com/office/drawing/2014/main" id="{C7B2C51D-49F9-DC04-6751-FC01FBEA5A29}"/>
              </a:ext>
            </a:extLst>
          </p:cNvPr>
          <p:cNvSpPr txBox="1"/>
          <p:nvPr/>
        </p:nvSpPr>
        <p:spPr>
          <a:xfrm>
            <a:off x="314384" y="1765174"/>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a:t>
            </a:r>
          </a:p>
        </p:txBody>
      </p:sp>
      <p:sp>
        <p:nvSpPr>
          <p:cNvPr id="21" name="TextBox 20">
            <a:extLst>
              <a:ext uri="{FF2B5EF4-FFF2-40B4-BE49-F238E27FC236}">
                <a16:creationId xmlns:a16="http://schemas.microsoft.com/office/drawing/2014/main" id="{C4586947-7822-0EDE-EF62-9F1DC3DFA63F}"/>
              </a:ext>
            </a:extLst>
          </p:cNvPr>
          <p:cNvSpPr txBox="1"/>
          <p:nvPr/>
        </p:nvSpPr>
        <p:spPr>
          <a:xfrm>
            <a:off x="3003250" y="5998309"/>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22" name="TextBox 21">
            <a:extLst>
              <a:ext uri="{FF2B5EF4-FFF2-40B4-BE49-F238E27FC236}">
                <a16:creationId xmlns:a16="http://schemas.microsoft.com/office/drawing/2014/main" id="{2202FDC5-0730-EA2F-B8CC-A5EFD2C058AB}"/>
              </a:ext>
            </a:extLst>
          </p:cNvPr>
          <p:cNvSpPr txBox="1"/>
          <p:nvPr/>
        </p:nvSpPr>
        <p:spPr>
          <a:xfrm>
            <a:off x="3003250" y="7523804"/>
            <a:ext cx="1871831" cy="200055"/>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700" b="1">
                <a:latin typeface="Calibri" panose="020F0502020204030204" pitchFamily="34" charset="0"/>
              </a:rPr>
              <a:t>Price movement</a:t>
            </a:r>
          </a:p>
        </p:txBody>
      </p:sp>
      <p:sp>
        <p:nvSpPr>
          <p:cNvPr id="24" name="TextBox 23">
            <a:extLst>
              <a:ext uri="{FF2B5EF4-FFF2-40B4-BE49-F238E27FC236}">
                <a16:creationId xmlns:a16="http://schemas.microsoft.com/office/drawing/2014/main" id="{C615A9A7-F82F-A346-924D-A254DDAF8BC3}"/>
              </a:ext>
            </a:extLst>
          </p:cNvPr>
          <p:cNvSpPr txBox="1"/>
          <p:nvPr/>
        </p:nvSpPr>
        <p:spPr>
          <a:xfrm>
            <a:off x="356195" y="5959837"/>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graphicFrame>
        <p:nvGraphicFramePr>
          <p:cNvPr id="25" name="Table 24">
            <a:extLst>
              <a:ext uri="{FF2B5EF4-FFF2-40B4-BE49-F238E27FC236}">
                <a16:creationId xmlns:a16="http://schemas.microsoft.com/office/drawing/2014/main" id="{1037F8BF-FF3B-B839-53AB-C49413C8966F}"/>
              </a:ext>
            </a:extLst>
          </p:cNvPr>
          <p:cNvGraphicFramePr>
            <a:graphicFrameLocks noGrp="1"/>
          </p:cNvGraphicFramePr>
          <p:nvPr>
            <p:extLst>
              <p:ext uri="{D42A27DB-BD31-4B8C-83A1-F6EECF244321}">
                <p14:modId xmlns:p14="http://schemas.microsoft.com/office/powerpoint/2010/main" val="1824111242"/>
              </p:ext>
            </p:extLst>
          </p:nvPr>
        </p:nvGraphicFramePr>
        <p:xfrm>
          <a:off x="3172883" y="4480187"/>
          <a:ext cx="3293620" cy="879535"/>
        </p:xfrm>
        <a:graphic>
          <a:graphicData uri="http://schemas.openxmlformats.org/drawingml/2006/table">
            <a:tbl>
              <a:tblPr/>
              <a:tblGrid>
                <a:gridCol w="2071459">
                  <a:extLst>
                    <a:ext uri="{9D8B030D-6E8A-4147-A177-3AD203B41FA5}">
                      <a16:colId xmlns:a16="http://schemas.microsoft.com/office/drawing/2014/main" val="470087399"/>
                    </a:ext>
                  </a:extLst>
                </a:gridCol>
                <a:gridCol w="1222161">
                  <a:extLst>
                    <a:ext uri="{9D8B030D-6E8A-4147-A177-3AD203B41FA5}">
                      <a16:colId xmlns:a16="http://schemas.microsoft.com/office/drawing/2014/main" val="3701788479"/>
                    </a:ext>
                  </a:extLst>
                </a:gridCol>
              </a:tblGrid>
              <a:tr h="175907">
                <a:tc>
                  <a:txBody>
                    <a:bodyPr/>
                    <a:lstStyle/>
                    <a:p>
                      <a:pPr algn="l" fontAlgn="b"/>
                      <a:r>
                        <a:rPr lang="en-US" sz="700" b="0" i="0" u="none" strike="noStrike">
                          <a:solidFill>
                            <a:srgbClr val="FFFFFF"/>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1433227979"/>
                  </a:ext>
                </a:extLst>
              </a:tr>
              <a:tr h="175907">
                <a:tc>
                  <a:txBody>
                    <a:bodyPr/>
                    <a:lstStyle/>
                    <a:p>
                      <a:pPr algn="l" fontAlgn="b"/>
                      <a:r>
                        <a:rPr lang="en-US" sz="700" b="0" i="0" u="none" strike="noStrike">
                          <a:solidFill>
                            <a:srgbClr val="000000"/>
                          </a:solidFill>
                          <a:effectLst/>
                          <a:latin typeface="Calibri" panose="020F0502020204030204" pitchFamily="34" charset="0"/>
                        </a:rPr>
                        <a:t>FGN SUKUK BONDS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10%-85%</a:t>
                      </a:r>
                    </a:p>
                  </a:txBody>
                  <a:tcPr marL="6350" marR="6350" marT="6350" marB="0" anchor="b">
                    <a:lnL>
                      <a:noFill/>
                    </a:lnL>
                    <a:lnR>
                      <a:noFill/>
                    </a:lnR>
                    <a:lnT>
                      <a:noFill/>
                    </a:lnT>
                    <a:lnB>
                      <a:noFill/>
                    </a:lnB>
                    <a:noFill/>
                  </a:tcPr>
                </a:tc>
                <a:extLst>
                  <a:ext uri="{0D108BD9-81ED-4DB2-BD59-A6C34878D82A}">
                    <a16:rowId xmlns:a16="http://schemas.microsoft.com/office/drawing/2014/main" val="281302250"/>
                  </a:ext>
                </a:extLst>
              </a:tr>
              <a:tr h="175907">
                <a:tc>
                  <a:txBody>
                    <a:bodyPr/>
                    <a:lstStyle/>
                    <a:p>
                      <a:pPr algn="l" fontAlgn="b"/>
                      <a:r>
                        <a:rPr lang="en-US" sz="700" b="0" i="0" u="none" strike="noStrike">
                          <a:solidFill>
                            <a:srgbClr val="000000"/>
                          </a:solidFill>
                          <a:effectLst/>
                          <a:latin typeface="Calibri" panose="020F0502020204030204" pitchFamily="34" charset="0"/>
                        </a:rPr>
                        <a:t>CORPORATE SUKUK BOND</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0%-70%</a:t>
                      </a:r>
                    </a:p>
                  </a:txBody>
                  <a:tcPr marL="6350" marR="6350" marT="6350" marB="0" anchor="b">
                    <a:lnL>
                      <a:noFill/>
                    </a:lnL>
                    <a:lnR>
                      <a:noFill/>
                    </a:lnR>
                    <a:lnT>
                      <a:noFill/>
                    </a:lnT>
                    <a:lnB>
                      <a:noFill/>
                    </a:lnB>
                    <a:noFill/>
                  </a:tcPr>
                </a:tc>
                <a:extLst>
                  <a:ext uri="{0D108BD9-81ED-4DB2-BD59-A6C34878D82A}">
                    <a16:rowId xmlns:a16="http://schemas.microsoft.com/office/drawing/2014/main" val="3257116799"/>
                  </a:ext>
                </a:extLst>
              </a:tr>
              <a:tr h="175907">
                <a:tc>
                  <a:txBody>
                    <a:bodyPr/>
                    <a:lstStyle/>
                    <a:p>
                      <a:pPr algn="l" fontAlgn="b"/>
                      <a:r>
                        <a:rPr lang="en-US" sz="700" b="0" i="0" u="none" strike="noStrike">
                          <a:solidFill>
                            <a:srgbClr val="000000"/>
                          </a:solidFill>
                          <a:effectLst/>
                          <a:latin typeface="Calibri" panose="020F0502020204030204" pitchFamily="34" charset="0"/>
                        </a:rPr>
                        <a:t>MUDARABAH CONTRACT</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0%-80%</a:t>
                      </a:r>
                    </a:p>
                  </a:txBody>
                  <a:tcPr marL="6350" marR="6350" marT="6350" marB="0" anchor="b">
                    <a:lnL>
                      <a:noFill/>
                    </a:lnL>
                    <a:lnR>
                      <a:noFill/>
                    </a:lnR>
                    <a:lnT>
                      <a:noFill/>
                    </a:lnT>
                    <a:lnB>
                      <a:noFill/>
                    </a:lnB>
                    <a:noFill/>
                  </a:tcPr>
                </a:tc>
                <a:extLst>
                  <a:ext uri="{0D108BD9-81ED-4DB2-BD59-A6C34878D82A}">
                    <a16:rowId xmlns:a16="http://schemas.microsoft.com/office/drawing/2014/main" val="2271815491"/>
                  </a:ext>
                </a:extLst>
              </a:tr>
              <a:tr h="175907">
                <a:tc>
                  <a:txBody>
                    <a:bodyPr/>
                    <a:lstStyle/>
                    <a:p>
                      <a:pPr algn="l" fontAlgn="b"/>
                      <a:r>
                        <a:rPr lang="en-US" sz="700" b="0" i="0" u="none" strike="noStrike">
                          <a:solidFill>
                            <a:srgbClr val="000000"/>
                          </a:solidFill>
                          <a:effectLst/>
                          <a:latin typeface="Calibri" panose="020F0502020204030204" pitchFamily="34" charset="0"/>
                        </a:rPr>
                        <a:t>LONG TERM SHARIAH CONTRACTS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0%-55%</a:t>
                      </a:r>
                    </a:p>
                  </a:txBody>
                  <a:tcPr marL="6350" marR="6350" marT="6350" marB="0" anchor="b">
                    <a:lnL>
                      <a:noFill/>
                    </a:lnL>
                    <a:lnR>
                      <a:noFill/>
                    </a:lnR>
                    <a:lnT>
                      <a:noFill/>
                    </a:lnT>
                    <a:lnB>
                      <a:noFill/>
                    </a:lnB>
                    <a:noFill/>
                  </a:tcPr>
                </a:tc>
                <a:extLst>
                  <a:ext uri="{0D108BD9-81ED-4DB2-BD59-A6C34878D82A}">
                    <a16:rowId xmlns:a16="http://schemas.microsoft.com/office/drawing/2014/main" val="1739073452"/>
                  </a:ext>
                </a:extLst>
              </a:tr>
            </a:tbl>
          </a:graphicData>
        </a:graphic>
      </p:graphicFrame>
      <p:sp>
        <p:nvSpPr>
          <p:cNvPr id="26" name="TextBox 25">
            <a:extLst>
              <a:ext uri="{FF2B5EF4-FFF2-40B4-BE49-F238E27FC236}">
                <a16:creationId xmlns:a16="http://schemas.microsoft.com/office/drawing/2014/main" id="{9FE12603-8A57-7A6B-2C46-5AB5CBDC20F5}"/>
              </a:ext>
            </a:extLst>
          </p:cNvPr>
          <p:cNvSpPr txBox="1"/>
          <p:nvPr/>
        </p:nvSpPr>
        <p:spPr>
          <a:xfrm>
            <a:off x="5607432" y="8153412"/>
            <a:ext cx="891330" cy="415498"/>
          </a:xfrm>
          <a:prstGeom prst="rect">
            <a:avLst/>
          </a:prstGeom>
          <a:noFill/>
          <a:ln>
            <a:solidFill>
              <a:srgbClr val="F0BD2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Calibri"/>
                <a:cs typeface="Calibri"/>
              </a:rPr>
              <a:t>YTM</a:t>
            </a:r>
            <a:r>
              <a:rPr kumimoji="0" lang="en-US" sz="700" i="0" u="none" strike="noStrike" kern="1200" cap="none" spc="0" normalizeH="0" baseline="0" noProof="0">
                <a:ln>
                  <a:noFill/>
                </a:ln>
                <a:effectLst/>
                <a:uLnTx/>
                <a:uFillTx/>
                <a:latin typeface="Calibri"/>
                <a:cs typeface="Calibri"/>
              </a:rPr>
              <a:t>: </a:t>
            </a:r>
            <a:r>
              <a:rPr lang="en-US" sz="700">
                <a:latin typeface="Calibri"/>
                <a:cs typeface="Calibri"/>
              </a:rPr>
              <a:t>14.89</a:t>
            </a:r>
            <a:r>
              <a:rPr kumimoji="0" lang="en-US" sz="700" i="0" u="none" strike="noStrike" kern="1200" cap="none" spc="0" normalizeH="0" baseline="0" noProof="0">
                <a:ln>
                  <a:noFill/>
                </a:ln>
                <a:effectLst/>
                <a:uLnTx/>
                <a:uFillTx/>
                <a:latin typeface="Calibri"/>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a:latin typeface="Calibri"/>
                <a:cs typeface="Calibri"/>
              </a:rPr>
              <a:t>Annualized return: 16.69%</a:t>
            </a:r>
            <a:endParaRPr kumimoji="0" lang="en-NG" sz="700" i="0" u="none" strike="noStrike" kern="1200" cap="none" spc="0" normalizeH="0" baseline="0" noProof="0">
              <a:ln>
                <a:noFill/>
              </a:ln>
              <a:effectLst/>
              <a:uLnTx/>
              <a:uFillTx/>
              <a:latin typeface="Calibri"/>
              <a:cs typeface="Calibri"/>
            </a:endParaRPr>
          </a:p>
        </p:txBody>
      </p:sp>
      <p:sp>
        <p:nvSpPr>
          <p:cNvPr id="6" name="TextBox 5">
            <a:extLst>
              <a:ext uri="{FF2B5EF4-FFF2-40B4-BE49-F238E27FC236}">
                <a16:creationId xmlns:a16="http://schemas.microsoft.com/office/drawing/2014/main" id="{7D1EC16E-5E32-55F2-C7B3-640A51E5375A}"/>
              </a:ext>
            </a:extLst>
          </p:cNvPr>
          <p:cNvSpPr txBox="1"/>
          <p:nvPr/>
        </p:nvSpPr>
        <p:spPr>
          <a:xfrm>
            <a:off x="359238" y="6175281"/>
            <a:ext cx="2559598" cy="2308324"/>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Halal Fund concluded the month with a Yield to Maturity of 14.89% and an annualized return of 16.69%. This performance is attributed to accrued rental income from the Sharia-compliant assets in the portfolio in line with the elevated interest rate environment.</a:t>
            </a:r>
            <a:endParaRPr lang="en-US" sz="900">
              <a:latin typeface="Calibri"/>
              <a:ea typeface="Calibri"/>
              <a:cs typeface="Calibri"/>
            </a:endParaRPr>
          </a:p>
          <a:p>
            <a:pPr algn="just"/>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a:p>
            <a:pPr algn="just"/>
            <a:r>
              <a:rPr lang="en-US" sz="900" b="1" u="sng">
                <a:solidFill>
                  <a:srgbClr val="58646E"/>
                </a:solidFill>
                <a:latin typeface="Calibri"/>
                <a:ea typeface="Calibri"/>
                <a:cs typeface="Calibri"/>
              </a:rPr>
              <a:t>Fund Outlook</a:t>
            </a:r>
          </a:p>
          <a:p>
            <a:pPr algn="just"/>
            <a:r>
              <a:rPr lang="en-US" sz="900">
                <a:solidFill>
                  <a:srgbClr val="58646E"/>
                </a:solidFill>
                <a:latin typeface="Calibri"/>
                <a:ea typeface="Calibri"/>
                <a:cs typeface="Calibri"/>
              </a:rPr>
              <a:t>The Fund Manager will continue to closely track developments in the non-interest capital market to effectively manage the Fund’s investment duration. The Fund will also maintain strict adherence to Sharia-compliant investment principles while striving to deliver attractive returns.</a:t>
            </a:r>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3">
            <a:extLst>
              <a:ext uri="{FF2B5EF4-FFF2-40B4-BE49-F238E27FC236}">
                <a16:creationId xmlns:a16="http://schemas.microsoft.com/office/drawing/2014/main" id="{BA6A383D-94DA-D484-9DE1-83E84C26B706}"/>
              </a:ext>
            </a:extLst>
          </p:cNvPr>
          <p:cNvSpPr>
            <a:spLocks noGrp="1"/>
          </p:cNvSpPr>
          <p:nvPr>
            <p:ph type="body" sz="quarter" idx="12"/>
          </p:nvPr>
        </p:nvSpPr>
        <p:spPr>
          <a:xfrm>
            <a:off x="330200" y="1289050"/>
            <a:ext cx="3960813" cy="215900"/>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3" name="Chart 2">
            <a:extLst>
              <a:ext uri="{FF2B5EF4-FFF2-40B4-BE49-F238E27FC236}">
                <a16:creationId xmlns:a16="http://schemas.microsoft.com/office/drawing/2014/main" id="{53C2F95B-2948-460A-94F7-ECFE3BDBAA86}"/>
              </a:ext>
            </a:extLst>
          </p:cNvPr>
          <p:cNvGraphicFramePr>
            <a:graphicFrameLocks/>
          </p:cNvGraphicFramePr>
          <p:nvPr>
            <p:extLst>
              <p:ext uri="{D42A27DB-BD31-4B8C-83A1-F6EECF244321}">
                <p14:modId xmlns:p14="http://schemas.microsoft.com/office/powerpoint/2010/main" val="892737880"/>
              </p:ext>
            </p:extLst>
          </p:nvPr>
        </p:nvGraphicFramePr>
        <p:xfrm>
          <a:off x="3531711" y="2316539"/>
          <a:ext cx="2934792" cy="2110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1E9A4DE-6EF1-9A5A-60A5-65D3F2EFCAF5}"/>
              </a:ext>
            </a:extLst>
          </p:cNvPr>
          <p:cNvGraphicFramePr>
            <a:graphicFrameLocks/>
          </p:cNvGraphicFramePr>
          <p:nvPr>
            <p:extLst>
              <p:ext uri="{D42A27DB-BD31-4B8C-83A1-F6EECF244321}">
                <p14:modId xmlns:p14="http://schemas.microsoft.com/office/powerpoint/2010/main" val="2462884664"/>
              </p:ext>
            </p:extLst>
          </p:nvPr>
        </p:nvGraphicFramePr>
        <p:xfrm>
          <a:off x="3020587" y="7687060"/>
          <a:ext cx="3592282" cy="1381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1220156-2101-498A-8A37-EBB5E3046117}"/>
              </a:ext>
              <a:ext uri="{147F2762-F138-4A5C-976F-8EAC2B608ADB}">
                <a16:predDERef xmlns:a16="http://schemas.microsoft.com/office/drawing/2014/main" pred="{53C2F95B-2948-460A-94F7-ECFE3BDBAA86}"/>
              </a:ext>
            </a:extLst>
          </p:cNvPr>
          <p:cNvGraphicFramePr>
            <a:graphicFrameLocks/>
          </p:cNvGraphicFramePr>
          <p:nvPr>
            <p:extLst>
              <p:ext uri="{D42A27DB-BD31-4B8C-83A1-F6EECF244321}">
                <p14:modId xmlns:p14="http://schemas.microsoft.com/office/powerpoint/2010/main" val="4203855437"/>
              </p:ext>
            </p:extLst>
          </p:nvPr>
        </p:nvGraphicFramePr>
        <p:xfrm>
          <a:off x="2682240" y="6178628"/>
          <a:ext cx="3926233" cy="1410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131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1D61695-4F1D-F380-167D-BDEE1C030EBB}"/>
              </a:ext>
            </a:extLst>
          </p:cNvPr>
          <p:cNvGraphicFramePr>
            <a:graphicFrameLocks noGrp="1"/>
          </p:cNvGraphicFramePr>
          <p:nvPr>
            <p:extLst>
              <p:ext uri="{D42A27DB-BD31-4B8C-83A1-F6EECF244321}">
                <p14:modId xmlns:p14="http://schemas.microsoft.com/office/powerpoint/2010/main" val="318236108"/>
              </p:ext>
            </p:extLst>
          </p:nvPr>
        </p:nvGraphicFramePr>
        <p:xfrm>
          <a:off x="392207" y="2448996"/>
          <a:ext cx="2500296" cy="3045285"/>
        </p:xfrm>
        <a:graphic>
          <a:graphicData uri="http://schemas.openxmlformats.org/drawingml/2006/table">
            <a:tbl>
              <a:tblPr firstRow="1" bandRow="1">
                <a:tableStyleId>{5C22544A-7EE6-4342-B048-85BDC9FD1C3A}</a:tableStyleId>
              </a:tblPr>
              <a:tblGrid>
                <a:gridCol w="961207">
                  <a:extLst>
                    <a:ext uri="{9D8B030D-6E8A-4147-A177-3AD203B41FA5}">
                      <a16:colId xmlns:a16="http://schemas.microsoft.com/office/drawing/2014/main" val="197037834"/>
                    </a:ext>
                  </a:extLst>
                </a:gridCol>
                <a:gridCol w="1539089">
                  <a:extLst>
                    <a:ext uri="{9D8B030D-6E8A-4147-A177-3AD203B41FA5}">
                      <a16:colId xmlns:a16="http://schemas.microsoft.com/office/drawing/2014/main" val="353703973"/>
                    </a:ext>
                  </a:extLst>
                </a:gridCol>
              </a:tblGrid>
              <a:tr h="196670">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628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 CAIA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8527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4</a:t>
                      </a:r>
                      <a:r>
                        <a:rPr lang="en-US" sz="700" baseline="0">
                          <a:solidFill>
                            <a:schemeClr val="accent4"/>
                          </a:solidFill>
                          <a:latin typeface="Calibri" panose="020F0502020204030204" pitchFamily="34" charset="0"/>
                          <a:cs typeface="Calibri" panose="020F0502020204030204" pitchFamily="34" charset="0"/>
                        </a:rPr>
                        <a:t> </a:t>
                      </a:r>
                      <a:r>
                        <a:rPr lang="en-US" sz="700">
                          <a:solidFill>
                            <a:schemeClr val="accent4"/>
                          </a:solidFill>
                          <a:latin typeface="Calibri" panose="020F0502020204030204" pitchFamily="34" charset="0"/>
                          <a:cs typeface="Calibri" panose="020F0502020204030204" pitchFamily="34" charset="0"/>
                        </a:rPr>
                        <a:t>January 2016</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7292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$34.68mn </a:t>
                      </a:r>
                      <a:endParaRPr lang="en-US" sz="700" dirty="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7176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US Dollars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9762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 $122.75</a:t>
                      </a:r>
                      <a:endParaRPr lang="en-US" sz="700" dirty="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9321987"/>
                  </a:ext>
                </a:extLst>
              </a:tr>
              <a:tr h="16959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 $100</a:t>
                      </a:r>
                      <a:r>
                        <a:rPr lang="en-GB" sz="700" b="0" i="0" u="none" strike="noStrike" baseline="0">
                          <a:solidFill>
                            <a:schemeClr val="accent4"/>
                          </a:solidFill>
                          <a:latin typeface="Calibri" panose="020F0502020204030204" pitchFamily="34" charset="0"/>
                        </a:rPr>
                        <a:t>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647734"/>
                  </a:ext>
                </a:extLst>
              </a:tr>
              <a:tr h="23371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180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576634"/>
                  </a:ext>
                </a:extLst>
              </a:tr>
              <a:tr h="17924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695650"/>
                  </a:ext>
                </a:extLst>
              </a:tr>
              <a:tr h="20698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kern="1200">
                          <a:solidFill>
                            <a:schemeClr val="accent4"/>
                          </a:solidFill>
                          <a:latin typeface="Calibri" panose="020F0502020204030204" pitchFamily="34" charset="0"/>
                          <a:ea typeface="+mn-ea"/>
                          <a:cs typeface="Calibri" panose="020F0502020204030204" pitchFamily="34" charset="0"/>
                        </a:rPr>
                        <a:t> 1.68%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584020"/>
                  </a:ext>
                </a:extLst>
              </a:tr>
              <a:tr h="18826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Management fees</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 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484564"/>
                  </a:ext>
                </a:extLst>
              </a:tr>
              <a:tr h="16992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120015"/>
                  </a:ext>
                </a:extLst>
              </a:tr>
              <a:tr h="2628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70% 3 Year FGN Bond</a:t>
                      </a:r>
                    </a:p>
                    <a:p>
                      <a:pPr algn="l">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30% Average 1yr US T-bill rate</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137967"/>
                  </a:ext>
                </a:extLst>
              </a:tr>
              <a:tr h="18480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67779"/>
                  </a:ext>
                </a:extLst>
              </a:tr>
              <a:tr h="26283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Investment</a:t>
                      </a:r>
                      <a:r>
                        <a:rPr lang="en-US" sz="700" baseline="0">
                          <a:solidFill>
                            <a:schemeClr val="accent4"/>
                          </a:solidFill>
                          <a:latin typeface="Calibri" panose="020F0502020204030204" pitchFamily="34" charset="0"/>
                          <a:cs typeface="Calibri" panose="020F0502020204030204" pitchFamily="34" charset="0"/>
                        </a:rPr>
                        <a:t> Horizon</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1-2 years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4" name="TextBox 13">
            <a:extLst>
              <a:ext uri="{FF2B5EF4-FFF2-40B4-BE49-F238E27FC236}">
                <a16:creationId xmlns:a16="http://schemas.microsoft.com/office/drawing/2014/main" id="{5D09DBFF-5D42-A054-0C03-08E28E6914FC}"/>
              </a:ext>
            </a:extLst>
          </p:cNvPr>
          <p:cNvSpPr txBox="1"/>
          <p:nvPr/>
        </p:nvSpPr>
        <p:spPr>
          <a:xfrm>
            <a:off x="330381" y="2066630"/>
            <a:ext cx="6130925"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rPr>
              <a:t>The Fund provides an opportunity to diversify across currencies and serve as a hedge through its exposure to USD denominated assets. It provides income generation by investing in debt instruments issued by the Nigerian government, corporates and financial institution</a:t>
            </a:r>
            <a:endParaRPr kumimoji="0" lang="en-US"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AE3EAAD5-F3F9-1E7A-73BB-2A958A04B60B}"/>
              </a:ext>
            </a:extLst>
          </p:cNvPr>
          <p:cNvSpPr txBox="1"/>
          <p:nvPr/>
        </p:nvSpPr>
        <p:spPr>
          <a:xfrm>
            <a:off x="3042176" y="6010846"/>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Historical Prices &amp; Performance</a:t>
            </a:r>
          </a:p>
        </p:txBody>
      </p:sp>
      <p:sp>
        <p:nvSpPr>
          <p:cNvPr id="16" name="TextBox 15">
            <a:extLst>
              <a:ext uri="{FF2B5EF4-FFF2-40B4-BE49-F238E27FC236}">
                <a16:creationId xmlns:a16="http://schemas.microsoft.com/office/drawing/2014/main" id="{32BE4143-D2D9-F67D-4FC2-AC5079094221}"/>
              </a:ext>
            </a:extLst>
          </p:cNvPr>
          <p:cNvSpPr txBox="1"/>
          <p:nvPr/>
        </p:nvSpPr>
        <p:spPr>
          <a:xfrm>
            <a:off x="3023821" y="2488062"/>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Asset Allocation</a:t>
            </a:r>
          </a:p>
        </p:txBody>
      </p:sp>
      <p:sp>
        <p:nvSpPr>
          <p:cNvPr id="17" name="TextBox 16">
            <a:extLst>
              <a:ext uri="{FF2B5EF4-FFF2-40B4-BE49-F238E27FC236}">
                <a16:creationId xmlns:a16="http://schemas.microsoft.com/office/drawing/2014/main" id="{D89FE265-A2EB-66A1-BBD2-1824A0956674}"/>
              </a:ext>
            </a:extLst>
          </p:cNvPr>
          <p:cNvSpPr txBox="1"/>
          <p:nvPr/>
        </p:nvSpPr>
        <p:spPr>
          <a:xfrm>
            <a:off x="5669280" y="8327401"/>
            <a:ext cx="883920" cy="415498"/>
          </a:xfrm>
          <a:prstGeom prst="rect">
            <a:avLst/>
          </a:prstGeom>
          <a:noFill/>
          <a:ln>
            <a:solidFill>
              <a:srgbClr val="F0BD2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Calibri"/>
                <a:cs typeface="Calibri"/>
              </a:rPr>
              <a:t>YTM: 7</a:t>
            </a:r>
            <a:r>
              <a:rPr lang="en-US" sz="700">
                <a:latin typeface="Calibri"/>
                <a:cs typeface="Calibri"/>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solidFill>
                  <a:prstClr val="black"/>
                </a:solidFill>
                <a:effectLst/>
                <a:uLnTx/>
                <a:uFillTx/>
                <a:latin typeface="Calibri"/>
                <a:ea typeface="+mn-ea"/>
                <a:cs typeface="Calibri"/>
              </a:rPr>
              <a:t>Annualized return: 7.58</a:t>
            </a:r>
            <a:r>
              <a:rPr lang="en-US" sz="700">
                <a:solidFill>
                  <a:prstClr val="black"/>
                </a:solidFill>
                <a:latin typeface="Calibri"/>
                <a:cs typeface="Calibri"/>
              </a:rPr>
              <a:t>%</a:t>
            </a:r>
            <a:endParaRPr kumimoji="0" lang="en-NG" sz="70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56FFE0CE-D648-16C1-B391-4F5E512600FD}"/>
              </a:ext>
            </a:extLst>
          </p:cNvPr>
          <p:cNvSpPr txBox="1"/>
          <p:nvPr/>
        </p:nvSpPr>
        <p:spPr>
          <a:xfrm>
            <a:off x="326868" y="1595143"/>
            <a:ext cx="396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Dollar Fund Overview</a:t>
            </a:r>
          </a:p>
        </p:txBody>
      </p:sp>
      <p:sp>
        <p:nvSpPr>
          <p:cNvPr id="19" name="TextBox 18">
            <a:extLst>
              <a:ext uri="{FF2B5EF4-FFF2-40B4-BE49-F238E27FC236}">
                <a16:creationId xmlns:a16="http://schemas.microsoft.com/office/drawing/2014/main" id="{D7E8B42A-26D5-06D6-A039-13995BD7E12B}"/>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a:t>
            </a:r>
          </a:p>
        </p:txBody>
      </p:sp>
      <p:sp>
        <p:nvSpPr>
          <p:cNvPr id="25" name="TextBox 24">
            <a:extLst>
              <a:ext uri="{FF2B5EF4-FFF2-40B4-BE49-F238E27FC236}">
                <a16:creationId xmlns:a16="http://schemas.microsoft.com/office/drawing/2014/main" id="{E441CA1B-3B7C-1A3D-C987-800406013404}"/>
              </a:ext>
            </a:extLst>
          </p:cNvPr>
          <p:cNvSpPr txBox="1"/>
          <p:nvPr/>
        </p:nvSpPr>
        <p:spPr>
          <a:xfrm>
            <a:off x="3009851" y="7348057"/>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Price movement</a:t>
            </a:r>
          </a:p>
        </p:txBody>
      </p:sp>
      <p:sp>
        <p:nvSpPr>
          <p:cNvPr id="26" name="TextBox 25">
            <a:extLst>
              <a:ext uri="{FF2B5EF4-FFF2-40B4-BE49-F238E27FC236}">
                <a16:creationId xmlns:a16="http://schemas.microsoft.com/office/drawing/2014/main" id="{062CF648-4E8E-22EA-DC54-BD5CCC43EE12}"/>
              </a:ext>
            </a:extLst>
          </p:cNvPr>
          <p:cNvSpPr txBox="1"/>
          <p:nvPr/>
        </p:nvSpPr>
        <p:spPr>
          <a:xfrm>
            <a:off x="392207" y="6010846"/>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graphicFrame>
        <p:nvGraphicFramePr>
          <p:cNvPr id="28" name="Table 27">
            <a:extLst>
              <a:ext uri="{FF2B5EF4-FFF2-40B4-BE49-F238E27FC236}">
                <a16:creationId xmlns:a16="http://schemas.microsoft.com/office/drawing/2014/main" id="{A5C17FD5-EA51-5F78-56D5-6B8504BA14ED}"/>
              </a:ext>
            </a:extLst>
          </p:cNvPr>
          <p:cNvGraphicFramePr>
            <a:graphicFrameLocks noGrp="1"/>
          </p:cNvGraphicFramePr>
          <p:nvPr>
            <p:extLst>
              <p:ext uri="{D42A27DB-BD31-4B8C-83A1-F6EECF244321}">
                <p14:modId xmlns:p14="http://schemas.microsoft.com/office/powerpoint/2010/main" val="516552382"/>
              </p:ext>
            </p:extLst>
          </p:nvPr>
        </p:nvGraphicFramePr>
        <p:xfrm>
          <a:off x="3098800" y="4457082"/>
          <a:ext cx="3454400" cy="831107"/>
        </p:xfrm>
        <a:graphic>
          <a:graphicData uri="http://schemas.openxmlformats.org/drawingml/2006/table">
            <a:tbl>
              <a:tblPr/>
              <a:tblGrid>
                <a:gridCol w="2315799">
                  <a:extLst>
                    <a:ext uri="{9D8B030D-6E8A-4147-A177-3AD203B41FA5}">
                      <a16:colId xmlns:a16="http://schemas.microsoft.com/office/drawing/2014/main" val="2106491467"/>
                    </a:ext>
                  </a:extLst>
                </a:gridCol>
                <a:gridCol w="1138601">
                  <a:extLst>
                    <a:ext uri="{9D8B030D-6E8A-4147-A177-3AD203B41FA5}">
                      <a16:colId xmlns:a16="http://schemas.microsoft.com/office/drawing/2014/main" val="2648750978"/>
                    </a:ext>
                  </a:extLst>
                </a:gridCol>
              </a:tblGrid>
              <a:tr h="198208">
                <a:tc>
                  <a:txBody>
                    <a:bodyPr/>
                    <a:lstStyle/>
                    <a:p>
                      <a:pPr algn="l" fontAlgn="b"/>
                      <a:r>
                        <a:rPr lang="en-US" sz="700" b="0" i="0" u="none" strike="noStrike">
                          <a:solidFill>
                            <a:srgbClr val="FFFFFF"/>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2059188897"/>
                  </a:ext>
                </a:extLst>
              </a:tr>
              <a:tr h="198208">
                <a:tc>
                  <a:txBody>
                    <a:bodyPr/>
                    <a:lstStyle/>
                    <a:p>
                      <a:pPr algn="l" fontAlgn="b"/>
                      <a:r>
                        <a:rPr lang="en-US" sz="700" b="0" i="0" u="none" strike="noStrike">
                          <a:solidFill>
                            <a:srgbClr val="000000"/>
                          </a:solidFill>
                          <a:effectLst/>
                          <a:latin typeface="Calibri" panose="020F0502020204030204" pitchFamily="34" charset="0"/>
                        </a:rPr>
                        <a:t>FGN &amp; CORPORATE EUROBOND</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70% - 80% </a:t>
                      </a:r>
                    </a:p>
                  </a:txBody>
                  <a:tcPr marL="6350" marR="6350" marT="6350" marB="0" anchor="b">
                    <a:lnL>
                      <a:noFill/>
                    </a:lnL>
                    <a:lnR>
                      <a:noFill/>
                    </a:lnR>
                    <a:lnT>
                      <a:noFill/>
                    </a:lnT>
                    <a:lnB>
                      <a:noFill/>
                    </a:lnB>
                    <a:noFill/>
                  </a:tcPr>
                </a:tc>
                <a:extLst>
                  <a:ext uri="{0D108BD9-81ED-4DB2-BD59-A6C34878D82A}">
                    <a16:rowId xmlns:a16="http://schemas.microsoft.com/office/drawing/2014/main" val="139360722"/>
                  </a:ext>
                </a:extLst>
              </a:tr>
              <a:tr h="236483">
                <a:tc>
                  <a:txBody>
                    <a:bodyPr/>
                    <a:lstStyle/>
                    <a:p>
                      <a:pPr algn="l" fontAlgn="b"/>
                      <a:r>
                        <a:rPr lang="en-US" sz="700" b="0" i="0" u="none" strike="noStrike">
                          <a:solidFill>
                            <a:srgbClr val="000000"/>
                          </a:solidFill>
                          <a:effectLst/>
                          <a:latin typeface="Calibri" panose="020F0502020204030204" pitchFamily="34" charset="0"/>
                        </a:rPr>
                        <a:t>NON-NIGERIAN ASSETS (US TREASURIES)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0% - 10% </a:t>
                      </a:r>
                    </a:p>
                  </a:txBody>
                  <a:tcPr marL="6350" marR="6350" marT="6350" marB="0" anchor="b">
                    <a:lnL>
                      <a:noFill/>
                    </a:lnL>
                    <a:lnR>
                      <a:noFill/>
                    </a:lnR>
                    <a:lnT>
                      <a:noFill/>
                    </a:lnT>
                    <a:lnB>
                      <a:noFill/>
                    </a:lnB>
                    <a:noFill/>
                  </a:tcPr>
                </a:tc>
                <a:extLst>
                  <a:ext uri="{0D108BD9-81ED-4DB2-BD59-A6C34878D82A}">
                    <a16:rowId xmlns:a16="http://schemas.microsoft.com/office/drawing/2014/main" val="70043913"/>
                  </a:ext>
                </a:extLst>
              </a:tr>
              <a:tr h="198208">
                <a:tc>
                  <a:txBody>
                    <a:bodyPr/>
                    <a:lstStyle/>
                    <a:p>
                      <a:pPr algn="l" fontAlgn="b"/>
                      <a:r>
                        <a:rPr lang="en-US" sz="700" b="0" i="0" u="none" strike="noStrike">
                          <a:solidFill>
                            <a:srgbClr val="000000"/>
                          </a:solidFill>
                          <a:effectLst/>
                          <a:latin typeface="Calibri" panose="020F0502020204030204" pitchFamily="34" charset="0"/>
                        </a:rPr>
                        <a:t>MONEY MARKET INSTRUMENTS </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0% - 30% </a:t>
                      </a:r>
                    </a:p>
                  </a:txBody>
                  <a:tcPr marL="6350" marR="6350" marT="6350" marB="0" anchor="b">
                    <a:lnL>
                      <a:noFill/>
                    </a:lnL>
                    <a:lnR>
                      <a:noFill/>
                    </a:lnR>
                    <a:lnT>
                      <a:noFill/>
                    </a:lnT>
                    <a:lnB>
                      <a:noFill/>
                    </a:lnB>
                    <a:noFill/>
                  </a:tcPr>
                </a:tc>
                <a:extLst>
                  <a:ext uri="{0D108BD9-81ED-4DB2-BD59-A6C34878D82A}">
                    <a16:rowId xmlns:a16="http://schemas.microsoft.com/office/drawing/2014/main" val="1501765585"/>
                  </a:ext>
                </a:extLst>
              </a:tr>
            </a:tbl>
          </a:graphicData>
        </a:graphic>
      </p:graphicFrame>
      <p:sp>
        <p:nvSpPr>
          <p:cNvPr id="7" name="TextBox 6">
            <a:extLst>
              <a:ext uri="{FF2B5EF4-FFF2-40B4-BE49-F238E27FC236}">
                <a16:creationId xmlns:a16="http://schemas.microsoft.com/office/drawing/2014/main" id="{1A3227E1-C3D9-EC47-6EA2-9AC6AD1D5A0C}"/>
              </a:ext>
            </a:extLst>
          </p:cNvPr>
          <p:cNvSpPr txBox="1"/>
          <p:nvPr/>
        </p:nvSpPr>
        <p:spPr>
          <a:xfrm>
            <a:off x="395250" y="6289587"/>
            <a:ext cx="2497253" cy="2585323"/>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Dollar Fund closed the month with a Yield to Maturity of 7.41% and an annualized return of 7.58%. This performance is driven by the strong yield profile of the portfolio's instruments amidst the declining USD interest rate environment.</a:t>
            </a:r>
          </a:p>
          <a:p>
            <a:pPr algn="just"/>
            <a:endParaRPr lang="en-US" sz="900">
              <a:solidFill>
                <a:srgbClr val="58646E"/>
              </a:solidFill>
              <a:latin typeface="Calibri"/>
              <a:ea typeface="Calibri"/>
              <a:cs typeface="Calibri"/>
            </a:endParaRPr>
          </a:p>
          <a:p>
            <a:pPr algn="just"/>
            <a:r>
              <a:rPr lang="en-US" sz="900" b="1" u="sng">
                <a:solidFill>
                  <a:srgbClr val="58646E"/>
                </a:solidFill>
                <a:latin typeface="Calibri"/>
                <a:ea typeface="Calibri"/>
                <a:cs typeface="Calibri"/>
              </a:rPr>
              <a:t>Fund Outlook</a:t>
            </a:r>
          </a:p>
          <a:p>
            <a:pPr algn="just"/>
            <a:r>
              <a:rPr lang="en-US" sz="900">
                <a:solidFill>
                  <a:srgbClr val="58646E"/>
                </a:solidFill>
                <a:latin typeface="Calibri"/>
                <a:ea typeface="Calibri"/>
                <a:cs typeface="Calibri"/>
              </a:rPr>
              <a:t>The fund manager will closely monitor key economic indicators to evaluate the market implications of interest rate movements. These insights will guide our asset selection strategy, aiming to deliver optimal returns to unitholders. Furthermore, the manager will actively manage the Fund’s duration and strategically position the portfolio to capitalize on the declining interest rate environment.</a:t>
            </a:r>
            <a:endParaRPr lang="en-US"/>
          </a:p>
        </p:txBody>
      </p:sp>
      <p:sp>
        <p:nvSpPr>
          <p:cNvPr id="4" name="Text Placeholder 3">
            <a:extLst>
              <a:ext uri="{FF2B5EF4-FFF2-40B4-BE49-F238E27FC236}">
                <a16:creationId xmlns:a16="http://schemas.microsoft.com/office/drawing/2014/main" id="{8EA40DF7-A387-0BC4-17F3-2E6EE2B5A531}"/>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9" name="Chart 8">
            <a:extLst>
              <a:ext uri="{FF2B5EF4-FFF2-40B4-BE49-F238E27FC236}">
                <a16:creationId xmlns:a16="http://schemas.microsoft.com/office/drawing/2014/main" id="{F83C9BB2-1B3F-45AE-9B9B-B19E5D5F45D8}"/>
              </a:ext>
            </a:extLst>
          </p:cNvPr>
          <p:cNvGraphicFramePr>
            <a:graphicFrameLocks/>
          </p:cNvGraphicFramePr>
          <p:nvPr>
            <p:extLst>
              <p:ext uri="{D42A27DB-BD31-4B8C-83A1-F6EECF244321}">
                <p14:modId xmlns:p14="http://schemas.microsoft.com/office/powerpoint/2010/main" val="2156475255"/>
              </p:ext>
            </p:extLst>
          </p:nvPr>
        </p:nvGraphicFramePr>
        <p:xfrm>
          <a:off x="2162234" y="2178619"/>
          <a:ext cx="5191125" cy="2600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22C67FE5-3B81-5C0B-3B02-4414B11369EF}"/>
              </a:ext>
            </a:extLst>
          </p:cNvPr>
          <p:cNvGraphicFramePr>
            <a:graphicFrameLocks/>
          </p:cNvGraphicFramePr>
          <p:nvPr>
            <p:extLst>
              <p:ext uri="{D42A27DB-BD31-4B8C-83A1-F6EECF244321}">
                <p14:modId xmlns:p14="http://schemas.microsoft.com/office/powerpoint/2010/main" val="2781970309"/>
              </p:ext>
            </p:extLst>
          </p:nvPr>
        </p:nvGraphicFramePr>
        <p:xfrm>
          <a:off x="3033690" y="7563501"/>
          <a:ext cx="3529379" cy="14463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0E14E916-FF1F-4001-8E23-DD50BDE5D61C}"/>
              </a:ext>
            </a:extLst>
          </p:cNvPr>
          <p:cNvGraphicFramePr>
            <a:graphicFrameLocks/>
          </p:cNvGraphicFramePr>
          <p:nvPr>
            <p:extLst>
              <p:ext uri="{D42A27DB-BD31-4B8C-83A1-F6EECF244321}">
                <p14:modId xmlns:p14="http://schemas.microsoft.com/office/powerpoint/2010/main" val="4069735565"/>
              </p:ext>
            </p:extLst>
          </p:nvPr>
        </p:nvGraphicFramePr>
        <p:xfrm>
          <a:off x="3023821" y="6156876"/>
          <a:ext cx="3529379" cy="1570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562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40E9A8-B94B-4EA6-1DED-110B38857438}"/>
              </a:ext>
            </a:extLst>
          </p:cNvPr>
          <p:cNvSpPr txBox="1"/>
          <p:nvPr/>
        </p:nvSpPr>
        <p:spPr>
          <a:xfrm>
            <a:off x="3135530" y="6079596"/>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Historical Prices &amp; Performance</a:t>
            </a:r>
          </a:p>
        </p:txBody>
      </p:sp>
      <p:sp>
        <p:nvSpPr>
          <p:cNvPr id="13" name="TextBox 12">
            <a:extLst>
              <a:ext uri="{FF2B5EF4-FFF2-40B4-BE49-F238E27FC236}">
                <a16:creationId xmlns:a16="http://schemas.microsoft.com/office/drawing/2014/main" id="{17E4CDA6-ACD0-4823-4261-72D55C264962}"/>
              </a:ext>
            </a:extLst>
          </p:cNvPr>
          <p:cNvSpPr txBox="1"/>
          <p:nvPr/>
        </p:nvSpPr>
        <p:spPr>
          <a:xfrm>
            <a:off x="3023821" y="2488062"/>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Asset Allocation</a:t>
            </a:r>
          </a:p>
        </p:txBody>
      </p:sp>
      <p:sp>
        <p:nvSpPr>
          <p:cNvPr id="14" name="TextBox 13">
            <a:extLst>
              <a:ext uri="{FF2B5EF4-FFF2-40B4-BE49-F238E27FC236}">
                <a16:creationId xmlns:a16="http://schemas.microsoft.com/office/drawing/2014/main" id="{BB3A0306-B845-743F-27EE-12DBE7189B32}"/>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a:t>
            </a:r>
          </a:p>
        </p:txBody>
      </p:sp>
      <p:sp>
        <p:nvSpPr>
          <p:cNvPr id="18" name="TextBox 17">
            <a:extLst>
              <a:ext uri="{FF2B5EF4-FFF2-40B4-BE49-F238E27FC236}">
                <a16:creationId xmlns:a16="http://schemas.microsoft.com/office/drawing/2014/main" id="{02CB7486-8A55-6FAE-545A-4294E636C021}"/>
              </a:ext>
            </a:extLst>
          </p:cNvPr>
          <p:cNvSpPr txBox="1"/>
          <p:nvPr/>
        </p:nvSpPr>
        <p:spPr>
          <a:xfrm>
            <a:off x="297493" y="1590137"/>
            <a:ext cx="3960176" cy="307777"/>
          </a:xfrm>
          <a:prstGeom prst="rect">
            <a:avLst/>
          </a:prstGeom>
          <a:noFill/>
        </p:spPr>
        <p:txBody>
          <a:bodyPr wrap="square" rtlCol="0">
            <a:spAutoFit/>
          </a:bodyPr>
          <a:lstStyle/>
          <a:p>
            <a:pPr>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Specialized Dollar Fund Overview</a:t>
            </a:r>
          </a:p>
        </p:txBody>
      </p:sp>
      <p:sp>
        <p:nvSpPr>
          <p:cNvPr id="19" name="TextBox 18">
            <a:extLst>
              <a:ext uri="{FF2B5EF4-FFF2-40B4-BE49-F238E27FC236}">
                <a16:creationId xmlns:a16="http://schemas.microsoft.com/office/drawing/2014/main" id="{74367893-BC2A-21F3-FCF9-4A8F908C1040}"/>
              </a:ext>
            </a:extLst>
          </p:cNvPr>
          <p:cNvSpPr txBox="1"/>
          <p:nvPr/>
        </p:nvSpPr>
        <p:spPr>
          <a:xfrm>
            <a:off x="297493" y="2061985"/>
            <a:ext cx="6410003"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rPr>
              <a:t>The investment objective of the Fund is to generate stable income, attractive returns, reduce Nigerian-specific risk and provide a potential currency hedge for investors.</a:t>
            </a:r>
            <a:endParaRPr kumimoji="0" lang="en-US" sz="800" b="0" i="0" u="none" strike="noStrike" kern="1200" cap="none" spc="0" normalizeH="0" baseline="0" noProof="0">
              <a:ln>
                <a:noFill/>
              </a:ln>
              <a:solidFill>
                <a:srgbClr val="54616C"/>
              </a:solidFill>
              <a:effectLst/>
              <a:uLnTx/>
              <a:uFillTx/>
              <a:latin typeface="Calibri" panose="020F0502020204030204" pitchFamily="34" charset="0"/>
              <a:ea typeface="+mn-ea"/>
              <a:cs typeface="Calibri" panose="020F0502020204030204" pitchFamily="34" charset="0"/>
            </a:endParaRPr>
          </a:p>
        </p:txBody>
      </p:sp>
      <p:graphicFrame>
        <p:nvGraphicFramePr>
          <p:cNvPr id="21" name="Table 20">
            <a:extLst>
              <a:ext uri="{FF2B5EF4-FFF2-40B4-BE49-F238E27FC236}">
                <a16:creationId xmlns:a16="http://schemas.microsoft.com/office/drawing/2014/main" id="{2598B8C0-9EC9-AEBE-B003-D904A4EBD89B}"/>
              </a:ext>
            </a:extLst>
          </p:cNvPr>
          <p:cNvGraphicFramePr>
            <a:graphicFrameLocks noGrp="1"/>
          </p:cNvGraphicFramePr>
          <p:nvPr>
            <p:extLst>
              <p:ext uri="{D42A27DB-BD31-4B8C-83A1-F6EECF244321}">
                <p14:modId xmlns:p14="http://schemas.microsoft.com/office/powerpoint/2010/main" val="3462311783"/>
              </p:ext>
            </p:extLst>
          </p:nvPr>
        </p:nvGraphicFramePr>
        <p:xfrm>
          <a:off x="392206" y="2449822"/>
          <a:ext cx="2558518" cy="3057679"/>
        </p:xfrm>
        <a:graphic>
          <a:graphicData uri="http://schemas.openxmlformats.org/drawingml/2006/table">
            <a:tbl>
              <a:tblPr firstRow="1" bandRow="1">
                <a:tableStyleId>{5C22544A-7EE6-4342-B048-85BDC9FD1C3A}</a:tableStyleId>
              </a:tblPr>
              <a:tblGrid>
                <a:gridCol w="983590">
                  <a:extLst>
                    <a:ext uri="{9D8B030D-6E8A-4147-A177-3AD203B41FA5}">
                      <a16:colId xmlns:a16="http://schemas.microsoft.com/office/drawing/2014/main" val="197037834"/>
                    </a:ext>
                  </a:extLst>
                </a:gridCol>
                <a:gridCol w="1574928">
                  <a:extLst>
                    <a:ext uri="{9D8B030D-6E8A-4147-A177-3AD203B41FA5}">
                      <a16:colId xmlns:a16="http://schemas.microsoft.com/office/drawing/2014/main" val="353703973"/>
                    </a:ext>
                  </a:extLst>
                </a:gridCol>
              </a:tblGrid>
              <a:tr h="183916">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7371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a:t>
                      </a:r>
                      <a:r>
                        <a:rPr lang="en-US" sz="700" baseline="0">
                          <a:solidFill>
                            <a:schemeClr val="accent4"/>
                          </a:solidFill>
                          <a:latin typeface="Calibri" panose="020F0502020204030204" pitchFamily="34" charset="0"/>
                          <a:cs typeface="Calibri" panose="020F0502020204030204" pitchFamily="34" charset="0"/>
                        </a:rPr>
                        <a:t> CAIA.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5015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12 August 2022</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3685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$94.47mn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6170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US Dollars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4532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dirty="0">
                          <a:solidFill>
                            <a:schemeClr val="accent4"/>
                          </a:solidFill>
                          <a:latin typeface="Calibri" panose="020F0502020204030204" pitchFamily="34" charset="0"/>
                          <a:ea typeface="+mn-ea"/>
                          <a:cs typeface="Calibri" panose="020F0502020204030204" pitchFamily="34" charset="0"/>
                        </a:rPr>
                        <a:t>$122.75</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6170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$10,000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27371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180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13685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166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Annually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7325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1.70%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16170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Management fees</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425622"/>
                  </a:ext>
                </a:extLst>
              </a:tr>
              <a:tr h="16170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5687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367848">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Benchmark</a:t>
                      </a:r>
                    </a:p>
                    <a:p>
                      <a:pPr algn="l">
                        <a:lnSpc>
                          <a:spcPct val="95000"/>
                        </a:lnSpc>
                        <a:spcBef>
                          <a:spcPts val="0"/>
                        </a:spcBef>
                        <a:spcAft>
                          <a:spcPts val="0"/>
                        </a:spcAft>
                      </a:pP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70% 3 Year FGN Bond</a:t>
                      </a:r>
                    </a:p>
                    <a:p>
                      <a:pPr algn="l">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30% Average 1yr US T-bill rate</a:t>
                      </a:r>
                    </a:p>
                    <a:p>
                      <a:pPr algn="l">
                        <a:lnSpc>
                          <a:spcPct val="95000"/>
                        </a:lnSpc>
                        <a:spcBef>
                          <a:spcPts val="0"/>
                        </a:spcBef>
                        <a:spcAft>
                          <a:spcPts val="0"/>
                        </a:spcAft>
                      </a:pPr>
                      <a:endParaRPr lang="en-US" sz="700" kern="1200">
                        <a:solidFill>
                          <a:schemeClr val="accent4"/>
                        </a:solidFill>
                        <a:latin typeface="Calibri" panose="020F0502020204030204" pitchFamily="34" charset="0"/>
                        <a:ea typeface="+mn-ea"/>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116387"/>
                  </a:ext>
                </a:extLst>
              </a:tr>
              <a:tr h="24579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Investment Horizon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kern="1200" dirty="0">
                          <a:solidFill>
                            <a:schemeClr val="accent4"/>
                          </a:solidFill>
                          <a:latin typeface="Calibri" panose="020F0502020204030204" pitchFamily="34" charset="0"/>
                          <a:ea typeface="+mn-ea"/>
                          <a:cs typeface="Calibri" panose="020F0502020204030204" pitchFamily="34" charset="0"/>
                        </a:rPr>
                        <a:t>1-2 years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3" name="TextBox 22">
            <a:extLst>
              <a:ext uri="{FF2B5EF4-FFF2-40B4-BE49-F238E27FC236}">
                <a16:creationId xmlns:a16="http://schemas.microsoft.com/office/drawing/2014/main" id="{8FFDC0EA-03CC-BAE0-A6CD-40BB951422EE}"/>
              </a:ext>
            </a:extLst>
          </p:cNvPr>
          <p:cNvSpPr txBox="1"/>
          <p:nvPr/>
        </p:nvSpPr>
        <p:spPr>
          <a:xfrm>
            <a:off x="392207" y="6010846"/>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sp>
        <p:nvSpPr>
          <p:cNvPr id="24" name="TextBox 23">
            <a:extLst>
              <a:ext uri="{FF2B5EF4-FFF2-40B4-BE49-F238E27FC236}">
                <a16:creationId xmlns:a16="http://schemas.microsoft.com/office/drawing/2014/main" id="{B9848D68-AB2B-E481-30F7-8401EB458F56}"/>
              </a:ext>
            </a:extLst>
          </p:cNvPr>
          <p:cNvSpPr txBox="1"/>
          <p:nvPr/>
        </p:nvSpPr>
        <p:spPr>
          <a:xfrm>
            <a:off x="2974996" y="7505461"/>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Price movement</a:t>
            </a:r>
          </a:p>
        </p:txBody>
      </p:sp>
      <p:sp>
        <p:nvSpPr>
          <p:cNvPr id="27" name="TextBox 26">
            <a:extLst>
              <a:ext uri="{FF2B5EF4-FFF2-40B4-BE49-F238E27FC236}">
                <a16:creationId xmlns:a16="http://schemas.microsoft.com/office/drawing/2014/main" id="{D8D94ECF-C7F8-BA4C-6D84-8401299AB655}"/>
              </a:ext>
            </a:extLst>
          </p:cNvPr>
          <p:cNvSpPr txBox="1"/>
          <p:nvPr/>
        </p:nvSpPr>
        <p:spPr>
          <a:xfrm>
            <a:off x="5520197" y="8179848"/>
            <a:ext cx="942553" cy="415498"/>
          </a:xfrm>
          <a:prstGeom prst="rect">
            <a:avLst/>
          </a:prstGeom>
          <a:noFill/>
          <a:ln>
            <a:solidFill>
              <a:srgbClr val="F0BD2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Calibri"/>
                <a:cs typeface="Calibri"/>
              </a:rPr>
              <a:t>YTM: 8</a:t>
            </a:r>
            <a:r>
              <a:rPr lang="en-US" sz="700">
                <a:latin typeface="Calibri"/>
                <a:cs typeface="Calibri"/>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Calibri"/>
                <a:cs typeface="Calibri"/>
              </a:rPr>
              <a:t>Annualized Return: 8.45%</a:t>
            </a:r>
            <a:endParaRPr kumimoji="0" lang="en-NG" sz="700" i="0" u="none" strike="noStrike" kern="1200" cap="none" spc="0" normalizeH="0" baseline="0" noProof="0">
              <a:ln>
                <a:noFill/>
              </a:ln>
              <a:effectLst/>
              <a:uLnTx/>
              <a:uFillTx/>
              <a:latin typeface="Calibri"/>
              <a:cs typeface="Calibri"/>
            </a:endParaRPr>
          </a:p>
        </p:txBody>
      </p:sp>
      <p:graphicFrame>
        <p:nvGraphicFramePr>
          <p:cNvPr id="28" name="Table 27">
            <a:extLst>
              <a:ext uri="{FF2B5EF4-FFF2-40B4-BE49-F238E27FC236}">
                <a16:creationId xmlns:a16="http://schemas.microsoft.com/office/drawing/2014/main" id="{B0725FDD-5DA7-E024-A5B7-67D5AF87C0D9}"/>
              </a:ext>
            </a:extLst>
          </p:cNvPr>
          <p:cNvGraphicFramePr>
            <a:graphicFrameLocks noGrp="1"/>
          </p:cNvGraphicFramePr>
          <p:nvPr>
            <p:extLst>
              <p:ext uri="{D42A27DB-BD31-4B8C-83A1-F6EECF244321}">
                <p14:modId xmlns:p14="http://schemas.microsoft.com/office/powerpoint/2010/main" val="2499780178"/>
              </p:ext>
            </p:extLst>
          </p:nvPr>
        </p:nvGraphicFramePr>
        <p:xfrm>
          <a:off x="3084346" y="4492625"/>
          <a:ext cx="3524962" cy="920750"/>
        </p:xfrm>
        <a:graphic>
          <a:graphicData uri="http://schemas.openxmlformats.org/drawingml/2006/table">
            <a:tbl>
              <a:tblPr/>
              <a:tblGrid>
                <a:gridCol w="2363103">
                  <a:extLst>
                    <a:ext uri="{9D8B030D-6E8A-4147-A177-3AD203B41FA5}">
                      <a16:colId xmlns:a16="http://schemas.microsoft.com/office/drawing/2014/main" val="1384755201"/>
                    </a:ext>
                  </a:extLst>
                </a:gridCol>
                <a:gridCol w="1161859">
                  <a:extLst>
                    <a:ext uri="{9D8B030D-6E8A-4147-A177-3AD203B41FA5}">
                      <a16:colId xmlns:a16="http://schemas.microsoft.com/office/drawing/2014/main" val="1508565688"/>
                    </a:ext>
                  </a:extLst>
                </a:gridCol>
              </a:tblGrid>
              <a:tr h="184150">
                <a:tc>
                  <a:txBody>
                    <a:bodyPr/>
                    <a:lstStyle/>
                    <a:p>
                      <a:pPr algn="l" fontAlgn="b"/>
                      <a:r>
                        <a:rPr lang="en-US" sz="700" b="0" i="0" u="none" strike="noStrike">
                          <a:solidFill>
                            <a:srgbClr val="FFFFFF"/>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164880873"/>
                  </a:ext>
                </a:extLst>
              </a:tr>
              <a:tr h="184150">
                <a:tc>
                  <a:txBody>
                    <a:bodyPr/>
                    <a:lstStyle/>
                    <a:p>
                      <a:pPr algn="l" fontAlgn="b"/>
                      <a:r>
                        <a:rPr lang="en-US" sz="700" b="0" i="0" u="none" strike="noStrike">
                          <a:solidFill>
                            <a:srgbClr val="000000"/>
                          </a:solidFill>
                          <a:effectLst/>
                          <a:latin typeface="Calibri" panose="020F0502020204030204" pitchFamily="34" charset="0"/>
                        </a:rPr>
                        <a:t>FGN SOVEREIGN &amp; CORPORATE EUROBOND</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50% - 80% </a:t>
                      </a:r>
                    </a:p>
                  </a:txBody>
                  <a:tcPr marL="6350" marR="6350" marT="6350" marB="0" anchor="b">
                    <a:lnL>
                      <a:noFill/>
                    </a:lnL>
                    <a:lnR>
                      <a:noFill/>
                    </a:lnR>
                    <a:lnT>
                      <a:noFill/>
                    </a:lnT>
                    <a:lnB>
                      <a:noFill/>
                    </a:lnB>
                    <a:noFill/>
                  </a:tcPr>
                </a:tc>
                <a:extLst>
                  <a:ext uri="{0D108BD9-81ED-4DB2-BD59-A6C34878D82A}">
                    <a16:rowId xmlns:a16="http://schemas.microsoft.com/office/drawing/2014/main" val="863590215"/>
                  </a:ext>
                </a:extLst>
              </a:tr>
              <a:tr h="184150">
                <a:tc>
                  <a:txBody>
                    <a:bodyPr/>
                    <a:lstStyle/>
                    <a:p>
                      <a:pPr algn="l" fontAlgn="b"/>
                      <a:r>
                        <a:rPr lang="en-US" sz="700" b="0" i="0" u="none" strike="noStrike">
                          <a:solidFill>
                            <a:srgbClr val="000000"/>
                          </a:solidFill>
                          <a:effectLst/>
                          <a:latin typeface="Calibri" panose="020F0502020204030204" pitchFamily="34" charset="0"/>
                        </a:rPr>
                        <a:t>NON-NIGERIAN EUROBONDS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0% - 20% </a:t>
                      </a:r>
                    </a:p>
                  </a:txBody>
                  <a:tcPr marL="6350" marR="6350" marT="6350" marB="0" anchor="b">
                    <a:lnL>
                      <a:noFill/>
                    </a:lnL>
                    <a:lnR>
                      <a:noFill/>
                    </a:lnR>
                    <a:lnT>
                      <a:noFill/>
                    </a:lnT>
                    <a:lnB>
                      <a:noFill/>
                    </a:lnB>
                    <a:noFill/>
                  </a:tcPr>
                </a:tc>
                <a:extLst>
                  <a:ext uri="{0D108BD9-81ED-4DB2-BD59-A6C34878D82A}">
                    <a16:rowId xmlns:a16="http://schemas.microsoft.com/office/drawing/2014/main" val="2058408307"/>
                  </a:ext>
                </a:extLst>
              </a:tr>
              <a:tr h="184150">
                <a:tc>
                  <a:txBody>
                    <a:bodyPr/>
                    <a:lstStyle/>
                    <a:p>
                      <a:pPr algn="l" fontAlgn="b"/>
                      <a:r>
                        <a:rPr lang="en-US" sz="700" b="0" i="0" u="none" strike="noStrike">
                          <a:solidFill>
                            <a:srgbClr val="000000"/>
                          </a:solidFill>
                          <a:effectLst/>
                          <a:latin typeface="Calibri" panose="020F0502020204030204" pitchFamily="34" charset="0"/>
                        </a:rPr>
                        <a:t>MONEY MARKET</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5% - 50% </a:t>
                      </a:r>
                    </a:p>
                  </a:txBody>
                  <a:tcPr marL="6350" marR="6350" marT="6350" marB="0" anchor="b">
                    <a:lnL>
                      <a:noFill/>
                    </a:lnL>
                    <a:lnR>
                      <a:noFill/>
                    </a:lnR>
                    <a:lnT>
                      <a:noFill/>
                    </a:lnT>
                    <a:lnB>
                      <a:noFill/>
                    </a:lnB>
                    <a:noFill/>
                  </a:tcPr>
                </a:tc>
                <a:extLst>
                  <a:ext uri="{0D108BD9-81ED-4DB2-BD59-A6C34878D82A}">
                    <a16:rowId xmlns:a16="http://schemas.microsoft.com/office/drawing/2014/main" val="1101579721"/>
                  </a:ext>
                </a:extLst>
              </a:tr>
              <a:tr h="184150">
                <a:tc>
                  <a:txBody>
                    <a:bodyPr/>
                    <a:lstStyle/>
                    <a:p>
                      <a:pPr algn="l" fontAlgn="b"/>
                      <a:r>
                        <a:rPr lang="en-US" sz="700" b="0" i="0" u="none" strike="noStrike">
                          <a:solidFill>
                            <a:srgbClr val="000000"/>
                          </a:solidFill>
                          <a:effectLst/>
                          <a:latin typeface="Calibri" panose="020F0502020204030204" pitchFamily="34" charset="0"/>
                        </a:rPr>
                        <a:t>US -TBILLS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0% - 5% </a:t>
                      </a:r>
                    </a:p>
                  </a:txBody>
                  <a:tcPr marL="6350" marR="6350" marT="6350" marB="0" anchor="b">
                    <a:lnL>
                      <a:noFill/>
                    </a:lnL>
                    <a:lnR>
                      <a:noFill/>
                    </a:lnR>
                    <a:lnT>
                      <a:noFill/>
                    </a:lnT>
                    <a:lnB>
                      <a:noFill/>
                    </a:lnB>
                    <a:noFill/>
                  </a:tcPr>
                </a:tc>
                <a:extLst>
                  <a:ext uri="{0D108BD9-81ED-4DB2-BD59-A6C34878D82A}">
                    <a16:rowId xmlns:a16="http://schemas.microsoft.com/office/drawing/2014/main" val="3247189241"/>
                  </a:ext>
                </a:extLst>
              </a:tr>
            </a:tbl>
          </a:graphicData>
        </a:graphic>
      </p:graphicFrame>
      <p:sp>
        <p:nvSpPr>
          <p:cNvPr id="7" name="TextBox 6">
            <a:extLst>
              <a:ext uri="{FF2B5EF4-FFF2-40B4-BE49-F238E27FC236}">
                <a16:creationId xmlns:a16="http://schemas.microsoft.com/office/drawing/2014/main" id="{8F2C3C52-B3F9-834D-02A6-1CAB63A252EB}"/>
              </a:ext>
            </a:extLst>
          </p:cNvPr>
          <p:cNvSpPr txBox="1"/>
          <p:nvPr/>
        </p:nvSpPr>
        <p:spPr>
          <a:xfrm>
            <a:off x="395250" y="6226290"/>
            <a:ext cx="2559598" cy="2585323"/>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Specialized Dollar Fund ended the month with a Yield to Maturity of 8.18% and an annualized return of 8.45%. The Fund's global fixed-income portfolio, delivering a competitive yield, has driven this performance. </a:t>
            </a:r>
          </a:p>
          <a:p>
            <a:pPr algn="just"/>
            <a:endParaRPr lang="en-US" sz="900">
              <a:solidFill>
                <a:srgbClr val="58646E"/>
              </a:solidFill>
              <a:latin typeface="Calibri"/>
              <a:ea typeface="Calibri"/>
              <a:cs typeface="Calibri"/>
            </a:endParaRPr>
          </a:p>
          <a:p>
            <a:pPr algn="just"/>
            <a:r>
              <a:rPr lang="en-US" sz="900" b="1" u="sng">
                <a:solidFill>
                  <a:srgbClr val="58646E"/>
                </a:solidFill>
                <a:latin typeface="Calibri"/>
                <a:ea typeface="Calibri"/>
                <a:cs typeface="Calibri"/>
              </a:rPr>
              <a:t>Fund Outlook</a:t>
            </a:r>
          </a:p>
          <a:p>
            <a:pPr algn="just"/>
            <a:r>
              <a:rPr lang="en-US" sz="900">
                <a:solidFill>
                  <a:srgbClr val="58646E"/>
                </a:solidFill>
                <a:latin typeface="Calibri"/>
                <a:ea typeface="Calibri"/>
                <a:cs typeface="Calibri"/>
              </a:rPr>
              <a:t>The fund manager will closely monitor interest rate policies of global central banks and the ongoing recovery of the African Eurobond market, with particular attention to anticipated new issuances and developments in debt restructuring. In addition, the manager will actively manage the Fund’s duration and strategically position it to capitalize on the declining interest rate environment to enhance performance.</a:t>
            </a:r>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a:p>
            <a:pPr algn="just"/>
            <a:endParaRPr lang="en-NG" sz="900">
              <a:solidFill>
                <a:srgbClr val="58646E"/>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75544C97-E0EE-75C6-4928-414A310CB732}"/>
                  </a:ext>
                </a:extLst>
              </p14:cNvPr>
              <p14:cNvContentPartPr/>
              <p14:nvPr/>
            </p14:nvContentPartPr>
            <p14:xfrm>
              <a:off x="3732658" y="5445779"/>
              <a:ext cx="360" cy="360"/>
            </p14:xfrm>
          </p:contentPart>
        </mc:Choice>
        <mc:Fallback xmlns="">
          <p:pic>
            <p:nvPicPr>
              <p:cNvPr id="8" name="Ink 7">
                <a:extLst>
                  <a:ext uri="{FF2B5EF4-FFF2-40B4-BE49-F238E27FC236}">
                    <a16:creationId xmlns:a16="http://schemas.microsoft.com/office/drawing/2014/main" id="{75544C97-E0EE-75C6-4928-414A310CB732}"/>
                  </a:ext>
                </a:extLst>
              </p:cNvPr>
              <p:cNvPicPr/>
              <p:nvPr/>
            </p:nvPicPr>
            <p:blipFill>
              <a:blip r:embed="rId3"/>
              <a:stretch>
                <a:fillRect/>
              </a:stretch>
            </p:blipFill>
            <p:spPr>
              <a:xfrm>
                <a:off x="3726538" y="5439659"/>
                <a:ext cx="12600" cy="12600"/>
              </a:xfrm>
              <a:prstGeom prst="rect">
                <a:avLst/>
              </a:prstGeom>
            </p:spPr>
          </p:pic>
        </mc:Fallback>
      </mc:AlternateContent>
      <p:sp>
        <p:nvSpPr>
          <p:cNvPr id="5" name="Text Placeholder 3">
            <a:extLst>
              <a:ext uri="{FF2B5EF4-FFF2-40B4-BE49-F238E27FC236}">
                <a16:creationId xmlns:a16="http://schemas.microsoft.com/office/drawing/2014/main" id="{457425DE-03A9-801D-468B-8F35A7ADE3AC}"/>
              </a:ext>
            </a:extLst>
          </p:cNvPr>
          <p:cNvSpPr txBox="1">
            <a:spLocks/>
          </p:cNvSpPr>
          <p:nvPr/>
        </p:nvSpPr>
        <p:spPr>
          <a:xfrm>
            <a:off x="297493" y="1301346"/>
            <a:ext cx="3960176" cy="2154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563"/>
              </a:spcBef>
              <a:buFont typeface="Arial" panose="020B0604020202020204" pitchFamily="34" charset="0"/>
              <a:buNone/>
              <a:defRPr lang="en-US" sz="800" kern="1200" dirty="0" smtClean="0">
                <a:solidFill>
                  <a:schemeClr val="accent4"/>
                </a:solidFill>
                <a:latin typeface="SpeakOT-Regular" panose="02000503030000020004" pitchFamily="50" charset="0"/>
                <a:ea typeface="+mn-ea"/>
                <a:cs typeface="+mn-cs"/>
              </a:defRPr>
            </a:lvl1pPr>
            <a:lvl2pPr marL="385759" indent="-128586" algn="l" defTabSz="51434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1" indent="-128586" algn="l" defTabSz="51434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03"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75"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47"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19"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1"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4"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2" name="Chart 1">
            <a:extLst>
              <a:ext uri="{FF2B5EF4-FFF2-40B4-BE49-F238E27FC236}">
                <a16:creationId xmlns:a16="http://schemas.microsoft.com/office/drawing/2014/main" id="{9ADD57A3-6086-F3AC-3253-D109B0889789}"/>
              </a:ext>
            </a:extLst>
          </p:cNvPr>
          <p:cNvGraphicFramePr>
            <a:graphicFrameLocks/>
          </p:cNvGraphicFramePr>
          <p:nvPr>
            <p:extLst>
              <p:ext uri="{D42A27DB-BD31-4B8C-83A1-F6EECF244321}">
                <p14:modId xmlns:p14="http://schemas.microsoft.com/office/powerpoint/2010/main" val="2274631821"/>
              </p:ext>
            </p:extLst>
          </p:nvPr>
        </p:nvGraphicFramePr>
        <p:xfrm>
          <a:off x="3000169" y="7666189"/>
          <a:ext cx="3635795" cy="13978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C617FF5C-5384-4017-A066-0A6251231900}"/>
              </a:ext>
            </a:extLst>
          </p:cNvPr>
          <p:cNvGraphicFramePr>
            <a:graphicFrameLocks/>
          </p:cNvGraphicFramePr>
          <p:nvPr>
            <p:extLst>
              <p:ext uri="{D42A27DB-BD31-4B8C-83A1-F6EECF244321}">
                <p14:modId xmlns:p14="http://schemas.microsoft.com/office/powerpoint/2010/main" val="2462672096"/>
              </p:ext>
            </p:extLst>
          </p:nvPr>
        </p:nvGraphicFramePr>
        <p:xfrm>
          <a:off x="2462036" y="2303838"/>
          <a:ext cx="5011780" cy="22003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222B48F3-A254-4E43-AF9E-B967E57EFDBF}"/>
              </a:ext>
            </a:extLst>
          </p:cNvPr>
          <p:cNvGraphicFramePr>
            <a:graphicFrameLocks/>
          </p:cNvGraphicFramePr>
          <p:nvPr>
            <p:extLst>
              <p:ext uri="{D42A27DB-BD31-4B8C-83A1-F6EECF244321}">
                <p14:modId xmlns:p14="http://schemas.microsoft.com/office/powerpoint/2010/main" val="1979086509"/>
              </p:ext>
            </p:extLst>
          </p:nvPr>
        </p:nvGraphicFramePr>
        <p:xfrm>
          <a:off x="2689860" y="6184890"/>
          <a:ext cx="3848101" cy="13978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495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le 54">
            <a:extLst>
              <a:ext uri="{FF2B5EF4-FFF2-40B4-BE49-F238E27FC236}">
                <a16:creationId xmlns:a16="http://schemas.microsoft.com/office/drawing/2014/main" id="{5603B123-A3B6-4840-A344-25191D824EBA}"/>
              </a:ext>
            </a:extLst>
          </p:cNvPr>
          <p:cNvGraphicFramePr>
            <a:graphicFrameLocks noGrp="1"/>
          </p:cNvGraphicFramePr>
          <p:nvPr>
            <p:extLst>
              <p:ext uri="{D42A27DB-BD31-4B8C-83A1-F6EECF244321}">
                <p14:modId xmlns:p14="http://schemas.microsoft.com/office/powerpoint/2010/main" val="757717281"/>
              </p:ext>
            </p:extLst>
          </p:nvPr>
        </p:nvGraphicFramePr>
        <p:xfrm>
          <a:off x="402628" y="2463149"/>
          <a:ext cx="2465239" cy="2168064"/>
        </p:xfrm>
        <a:graphic>
          <a:graphicData uri="http://schemas.openxmlformats.org/drawingml/2006/table">
            <a:tbl>
              <a:tblPr firstRow="1" bandRow="1">
                <a:tableStyleId>{5C22544A-7EE6-4342-B048-85BDC9FD1C3A}</a:tableStyleId>
              </a:tblPr>
              <a:tblGrid>
                <a:gridCol w="947731">
                  <a:extLst>
                    <a:ext uri="{9D8B030D-6E8A-4147-A177-3AD203B41FA5}">
                      <a16:colId xmlns:a16="http://schemas.microsoft.com/office/drawing/2014/main" val="197037834"/>
                    </a:ext>
                  </a:extLst>
                </a:gridCol>
                <a:gridCol w="1517508">
                  <a:extLst>
                    <a:ext uri="{9D8B030D-6E8A-4147-A177-3AD203B41FA5}">
                      <a16:colId xmlns:a16="http://schemas.microsoft.com/office/drawing/2014/main" val="353703973"/>
                    </a:ext>
                  </a:extLst>
                </a:gridCol>
              </a:tblGrid>
              <a:tr h="126109">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0549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Laura Fisayo-Kolawole, CFA </a:t>
                      </a:r>
                    </a:p>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Gbolahan Ologunro, ACCA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a:t>
                      </a:r>
                      <a:r>
                        <a:rPr lang="en-US" sz="700" baseline="30000">
                          <a:solidFill>
                            <a:schemeClr val="accent4"/>
                          </a:solidFill>
                          <a:latin typeface="Calibri" panose="020F0502020204030204" pitchFamily="34" charset="0"/>
                          <a:cs typeface="Calibri" panose="020F0502020204030204" pitchFamily="34" charset="0"/>
                        </a:rPr>
                        <a:t> </a:t>
                      </a:r>
                      <a:r>
                        <a:rPr lang="en-US" sz="700">
                          <a:solidFill>
                            <a:schemeClr val="accent4"/>
                          </a:solidFill>
                          <a:latin typeface="Calibri" panose="020F0502020204030204" pitchFamily="34" charset="0"/>
                          <a:cs typeface="Calibri" panose="020F0502020204030204" pitchFamily="34" charset="0"/>
                        </a:rPr>
                        <a:t>April 2008</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₦10.00bn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₦344.31</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₦50,000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04811"/>
                  </a:ext>
                </a:extLst>
              </a:tr>
              <a:tr h="20549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a:t>
                      </a:r>
                      <a:r>
                        <a:rPr lang="en-US" sz="700" baseline="0">
                          <a:solidFill>
                            <a:schemeClr val="accent4"/>
                          </a:solidFill>
                          <a:latin typeface="Calibri" panose="020F0502020204030204" pitchFamily="34" charset="0"/>
                          <a:cs typeface="Calibri" panose="020F0502020204030204" pitchFamily="34" charset="0"/>
                        </a:rPr>
                        <a:t> period</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549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 management fee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907761"/>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1.69%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31790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fontAlgn="b"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40% NSE30</a:t>
                      </a:r>
                    </a:p>
                    <a:p>
                      <a:pPr marL="0" algn="l" defTabSz="514344" rtl="0" eaLnBrk="1" fontAlgn="b"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40% 5-year FGN bond</a:t>
                      </a:r>
                    </a:p>
                    <a:p>
                      <a:pPr marL="0" algn="l" defTabSz="514344" rtl="0" eaLnBrk="1" fontAlgn="b"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20% 90day average T-bill rate </a:t>
                      </a:r>
                    </a:p>
                  </a:txBody>
                  <a:tcPr marL="9525" marR="9525" marT="9525" marB="0" anchor="b">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853326"/>
                  </a:ext>
                </a:extLst>
              </a:tr>
              <a:tr h="12306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Citibank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57" name="TextBox 56">
            <a:extLst>
              <a:ext uri="{FF2B5EF4-FFF2-40B4-BE49-F238E27FC236}">
                <a16:creationId xmlns:a16="http://schemas.microsoft.com/office/drawing/2014/main" id="{D5C9DFBC-B9EA-49A1-AD48-EE944EA6DD26}"/>
              </a:ext>
            </a:extLst>
          </p:cNvPr>
          <p:cNvSpPr txBox="1"/>
          <p:nvPr/>
        </p:nvSpPr>
        <p:spPr>
          <a:xfrm>
            <a:off x="3024368" y="2531287"/>
            <a:ext cx="1103668" cy="215444"/>
          </a:xfrm>
          <a:prstGeom prst="rect">
            <a:avLst/>
          </a:prstGeom>
          <a:noFill/>
        </p:spPr>
        <p:txBody>
          <a:bodyPr wrap="square" rtlCol="0">
            <a:spAutoFit/>
          </a:bodyPr>
          <a:lstStyle/>
          <a:p>
            <a:pPr>
              <a:defRPr sz="900" b="0" i="0" u="none" strike="noStrike" kern="1200" spc="0" baseline="0">
                <a:solidFill>
                  <a:prstClr val="black">
                    <a:lumMod val="65000"/>
                    <a:lumOff val="35000"/>
                  </a:prstClr>
                </a:solidFill>
                <a:latin typeface="+mn-lt"/>
                <a:ea typeface="+mn-ea"/>
                <a:cs typeface="+mn-cs"/>
              </a:defRPr>
            </a:pPr>
            <a:r>
              <a:rPr lang="en-GB" sz="800" b="1">
                <a:solidFill>
                  <a:prstClr val="black">
                    <a:lumMod val="65000"/>
                    <a:lumOff val="35000"/>
                  </a:prstClr>
                </a:solidFill>
                <a:latin typeface="Calibri" panose="020F0502020204030204" pitchFamily="34" charset="0"/>
                <a:cs typeface="Calibri" panose="020F0502020204030204" pitchFamily="34" charset="0"/>
              </a:rPr>
              <a:t>Asset Allocation</a:t>
            </a:r>
            <a:endParaRPr lang="en-NG" sz="800" b="1">
              <a:solidFill>
                <a:prstClr val="black">
                  <a:lumMod val="65000"/>
                  <a:lumOff val="35000"/>
                </a:prstClr>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55E414DD-9E87-463E-B85F-9FC33324F150}"/>
              </a:ext>
            </a:extLst>
          </p:cNvPr>
          <p:cNvSpPr txBox="1"/>
          <p:nvPr/>
        </p:nvSpPr>
        <p:spPr>
          <a:xfrm>
            <a:off x="330242" y="2065474"/>
            <a:ext cx="6078844" cy="338554"/>
          </a:xfrm>
          <a:prstGeom prst="rect">
            <a:avLst/>
          </a:prstGeom>
          <a:noFill/>
        </p:spPr>
        <p:txBody>
          <a:bodyPr wrap="square" rtlCol="0">
            <a:spAutoFit/>
          </a:bodyPr>
          <a:lstStyle/>
          <a:p>
            <a:r>
              <a:rPr lang="en-GB" sz="800">
                <a:solidFill>
                  <a:schemeClr val="accent4"/>
                </a:solidFill>
                <a:latin typeface="Calibri" panose="020F0502020204030204" pitchFamily="34" charset="0"/>
                <a:cs typeface="Calibri" panose="020F0502020204030204" pitchFamily="34" charset="0"/>
              </a:rPr>
              <a:t>The Fund provides capital growth and downside protection to investors seeking exposure to equity. The downside is achieved through investments in less risky assets such as money market instrument and bonds</a:t>
            </a:r>
            <a:endParaRPr lang="en-US" sz="800">
              <a:solidFill>
                <a:schemeClr val="accent4"/>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CA06EE4-1042-44EE-EC92-56F1EA38B1A6}"/>
              </a:ext>
            </a:extLst>
          </p:cNvPr>
          <p:cNvSpPr txBox="1"/>
          <p:nvPr/>
        </p:nvSpPr>
        <p:spPr>
          <a:xfrm>
            <a:off x="326868" y="1595143"/>
            <a:ext cx="396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Balanced Fund Overview</a:t>
            </a:r>
          </a:p>
        </p:txBody>
      </p:sp>
      <p:sp>
        <p:nvSpPr>
          <p:cNvPr id="11" name="TextBox 10">
            <a:extLst>
              <a:ext uri="{FF2B5EF4-FFF2-40B4-BE49-F238E27FC236}">
                <a16:creationId xmlns:a16="http://schemas.microsoft.com/office/drawing/2014/main" id="{99091F79-2937-F7E4-0D29-D2932837DA9C}"/>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a:t>
            </a:r>
          </a:p>
        </p:txBody>
      </p:sp>
      <p:sp>
        <p:nvSpPr>
          <p:cNvPr id="2" name="TextBox 1">
            <a:extLst>
              <a:ext uri="{FF2B5EF4-FFF2-40B4-BE49-F238E27FC236}">
                <a16:creationId xmlns:a16="http://schemas.microsoft.com/office/drawing/2014/main" id="{274A2C25-25C1-4168-95CF-6E678046D86D}"/>
              </a:ext>
            </a:extLst>
          </p:cNvPr>
          <p:cNvSpPr txBox="1"/>
          <p:nvPr/>
        </p:nvSpPr>
        <p:spPr>
          <a:xfrm>
            <a:off x="3024368" y="5987930"/>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3" name="TextBox 2">
            <a:extLst>
              <a:ext uri="{FF2B5EF4-FFF2-40B4-BE49-F238E27FC236}">
                <a16:creationId xmlns:a16="http://schemas.microsoft.com/office/drawing/2014/main" id="{37CAD85A-D762-9C75-132B-452AF69143B8}"/>
              </a:ext>
            </a:extLst>
          </p:cNvPr>
          <p:cNvSpPr txBox="1"/>
          <p:nvPr/>
        </p:nvSpPr>
        <p:spPr>
          <a:xfrm>
            <a:off x="3486134" y="10116407"/>
            <a:ext cx="1871831" cy="200055"/>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700" b="1">
                <a:latin typeface="Calibri" panose="020F0502020204030204" pitchFamily="34" charset="0"/>
              </a:rPr>
              <a:t>Price movement</a:t>
            </a:r>
          </a:p>
        </p:txBody>
      </p:sp>
      <p:sp>
        <p:nvSpPr>
          <p:cNvPr id="13" name="TextBox 12">
            <a:extLst>
              <a:ext uri="{FF2B5EF4-FFF2-40B4-BE49-F238E27FC236}">
                <a16:creationId xmlns:a16="http://schemas.microsoft.com/office/drawing/2014/main" id="{650DD793-575B-2EF3-716E-EBBAE9722F2A}"/>
              </a:ext>
            </a:extLst>
          </p:cNvPr>
          <p:cNvSpPr txBox="1"/>
          <p:nvPr/>
        </p:nvSpPr>
        <p:spPr>
          <a:xfrm>
            <a:off x="359238" y="5950326"/>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graphicFrame>
        <p:nvGraphicFramePr>
          <p:cNvPr id="17" name="Table 16">
            <a:extLst>
              <a:ext uri="{FF2B5EF4-FFF2-40B4-BE49-F238E27FC236}">
                <a16:creationId xmlns:a16="http://schemas.microsoft.com/office/drawing/2014/main" id="{91BD2233-5AB7-5D76-7DBC-E10F7153060E}"/>
              </a:ext>
            </a:extLst>
          </p:cNvPr>
          <p:cNvGraphicFramePr>
            <a:graphicFrameLocks noGrp="1"/>
          </p:cNvGraphicFramePr>
          <p:nvPr>
            <p:extLst>
              <p:ext uri="{D42A27DB-BD31-4B8C-83A1-F6EECF244321}">
                <p14:modId xmlns:p14="http://schemas.microsoft.com/office/powerpoint/2010/main" val="4072422674"/>
              </p:ext>
            </p:extLst>
          </p:nvPr>
        </p:nvGraphicFramePr>
        <p:xfrm>
          <a:off x="3079750" y="4561642"/>
          <a:ext cx="3478710" cy="732748"/>
        </p:xfrm>
        <a:graphic>
          <a:graphicData uri="http://schemas.openxmlformats.org/drawingml/2006/table">
            <a:tbl>
              <a:tblPr/>
              <a:tblGrid>
                <a:gridCol w="2187868">
                  <a:extLst>
                    <a:ext uri="{9D8B030D-6E8A-4147-A177-3AD203B41FA5}">
                      <a16:colId xmlns:a16="http://schemas.microsoft.com/office/drawing/2014/main" val="2364697393"/>
                    </a:ext>
                  </a:extLst>
                </a:gridCol>
                <a:gridCol w="1290842">
                  <a:extLst>
                    <a:ext uri="{9D8B030D-6E8A-4147-A177-3AD203B41FA5}">
                      <a16:colId xmlns:a16="http://schemas.microsoft.com/office/drawing/2014/main" val="2672318403"/>
                    </a:ext>
                  </a:extLst>
                </a:gridCol>
              </a:tblGrid>
              <a:tr h="183187">
                <a:tc>
                  <a:txBody>
                    <a:bodyPr/>
                    <a:lstStyle/>
                    <a:p>
                      <a:pPr algn="l" fontAlgn="b"/>
                      <a:r>
                        <a:rPr lang="en-US" sz="700" b="0" i="0" u="none" strike="noStrike">
                          <a:solidFill>
                            <a:srgbClr val="FFFFFF"/>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3084483696"/>
                  </a:ext>
                </a:extLst>
              </a:tr>
              <a:tr h="183187">
                <a:tc>
                  <a:txBody>
                    <a:bodyPr/>
                    <a:lstStyle/>
                    <a:p>
                      <a:pPr algn="l" fontAlgn="b"/>
                      <a:r>
                        <a:rPr lang="en-US" sz="700" b="0" i="0" u="none" strike="noStrike">
                          <a:solidFill>
                            <a:srgbClr val="000000"/>
                          </a:solidFill>
                          <a:effectLst/>
                          <a:latin typeface="Calibri" panose="020F0502020204030204" pitchFamily="34" charset="0"/>
                        </a:rPr>
                        <a:t>NIGERIAN EQUITIES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40%-60%</a:t>
                      </a:r>
                    </a:p>
                  </a:txBody>
                  <a:tcPr marL="6350" marR="6350" marT="6350" marB="0" anchor="b">
                    <a:lnL>
                      <a:noFill/>
                    </a:lnL>
                    <a:lnR>
                      <a:noFill/>
                    </a:lnR>
                    <a:lnT>
                      <a:noFill/>
                    </a:lnT>
                    <a:lnB>
                      <a:noFill/>
                    </a:lnB>
                    <a:noFill/>
                  </a:tcPr>
                </a:tc>
                <a:extLst>
                  <a:ext uri="{0D108BD9-81ED-4DB2-BD59-A6C34878D82A}">
                    <a16:rowId xmlns:a16="http://schemas.microsoft.com/office/drawing/2014/main" val="3432207001"/>
                  </a:ext>
                </a:extLst>
              </a:tr>
              <a:tr h="183187">
                <a:tc>
                  <a:txBody>
                    <a:bodyPr/>
                    <a:lstStyle/>
                    <a:p>
                      <a:pPr algn="l" fontAlgn="b"/>
                      <a:r>
                        <a:rPr lang="en-US" sz="700" b="0" i="0" u="none" strike="noStrike">
                          <a:solidFill>
                            <a:srgbClr val="000000"/>
                          </a:solidFill>
                          <a:effectLst/>
                          <a:latin typeface="Calibri" panose="020F0502020204030204" pitchFamily="34" charset="0"/>
                        </a:rPr>
                        <a:t>MONEY MARKET INSTRUMENTS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20%-60%</a:t>
                      </a:r>
                    </a:p>
                  </a:txBody>
                  <a:tcPr marL="6350" marR="6350" marT="6350" marB="0" anchor="b">
                    <a:lnL>
                      <a:noFill/>
                    </a:lnL>
                    <a:lnR>
                      <a:noFill/>
                    </a:lnR>
                    <a:lnT>
                      <a:noFill/>
                    </a:lnT>
                    <a:lnB>
                      <a:noFill/>
                    </a:lnB>
                    <a:noFill/>
                  </a:tcPr>
                </a:tc>
                <a:extLst>
                  <a:ext uri="{0D108BD9-81ED-4DB2-BD59-A6C34878D82A}">
                    <a16:rowId xmlns:a16="http://schemas.microsoft.com/office/drawing/2014/main" val="779962283"/>
                  </a:ext>
                </a:extLst>
              </a:tr>
              <a:tr h="183187">
                <a:tc>
                  <a:txBody>
                    <a:bodyPr/>
                    <a:lstStyle/>
                    <a:p>
                      <a:pPr algn="l" fontAlgn="b"/>
                      <a:r>
                        <a:rPr lang="en-US" sz="700" b="0" i="0" u="none" strike="noStrike">
                          <a:solidFill>
                            <a:srgbClr val="000000"/>
                          </a:solidFill>
                          <a:effectLst/>
                          <a:latin typeface="Calibri" panose="020F0502020204030204" pitchFamily="34" charset="0"/>
                        </a:rPr>
                        <a:t>NIGERIAN BONDS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20%-40%</a:t>
                      </a:r>
                    </a:p>
                  </a:txBody>
                  <a:tcPr marL="6350" marR="6350" marT="6350" marB="0" anchor="b">
                    <a:lnL>
                      <a:noFill/>
                    </a:lnL>
                    <a:lnR>
                      <a:noFill/>
                    </a:lnR>
                    <a:lnT>
                      <a:noFill/>
                    </a:lnT>
                    <a:lnB>
                      <a:noFill/>
                    </a:lnB>
                    <a:noFill/>
                  </a:tcPr>
                </a:tc>
                <a:extLst>
                  <a:ext uri="{0D108BD9-81ED-4DB2-BD59-A6C34878D82A}">
                    <a16:rowId xmlns:a16="http://schemas.microsoft.com/office/drawing/2014/main" val="261694238"/>
                  </a:ext>
                </a:extLst>
              </a:tr>
            </a:tbl>
          </a:graphicData>
        </a:graphic>
      </p:graphicFrame>
      <p:graphicFrame>
        <p:nvGraphicFramePr>
          <p:cNvPr id="6" name="Table 5">
            <a:extLst>
              <a:ext uri="{FF2B5EF4-FFF2-40B4-BE49-F238E27FC236}">
                <a16:creationId xmlns:a16="http://schemas.microsoft.com/office/drawing/2014/main" id="{C25E268C-3063-91EE-A840-FE59C069E961}"/>
              </a:ext>
            </a:extLst>
          </p:cNvPr>
          <p:cNvGraphicFramePr>
            <a:graphicFrameLocks noGrp="1"/>
          </p:cNvGraphicFramePr>
          <p:nvPr>
            <p:extLst>
              <p:ext uri="{D42A27DB-BD31-4B8C-83A1-F6EECF244321}">
                <p14:modId xmlns:p14="http://schemas.microsoft.com/office/powerpoint/2010/main" val="3164626557"/>
              </p:ext>
            </p:extLst>
          </p:nvPr>
        </p:nvGraphicFramePr>
        <p:xfrm>
          <a:off x="427608" y="4792362"/>
          <a:ext cx="2440259" cy="922802"/>
        </p:xfrm>
        <a:graphic>
          <a:graphicData uri="http://schemas.openxmlformats.org/drawingml/2006/table">
            <a:tbl>
              <a:tblPr>
                <a:tableStyleId>{F5AB1C69-6EDB-4FF4-983F-18BD219EF322}</a:tableStyleId>
              </a:tblPr>
              <a:tblGrid>
                <a:gridCol w="955081">
                  <a:extLst>
                    <a:ext uri="{9D8B030D-6E8A-4147-A177-3AD203B41FA5}">
                      <a16:colId xmlns:a16="http://schemas.microsoft.com/office/drawing/2014/main" val="3151329166"/>
                    </a:ext>
                  </a:extLst>
                </a:gridCol>
                <a:gridCol w="1485178">
                  <a:extLst>
                    <a:ext uri="{9D8B030D-6E8A-4147-A177-3AD203B41FA5}">
                      <a16:colId xmlns:a16="http://schemas.microsoft.com/office/drawing/2014/main" val="1939412041"/>
                    </a:ext>
                  </a:extLst>
                </a:gridCol>
              </a:tblGrid>
              <a:tr h="196999">
                <a:tc gridSpan="2">
                  <a:txBody>
                    <a:bodyPr/>
                    <a:lstStyle/>
                    <a:p>
                      <a:pPr algn="l" fontAlgn="b"/>
                      <a:r>
                        <a:rPr lang="en-US" sz="800" b="1" u="none" strike="noStrike">
                          <a:solidFill>
                            <a:schemeClr val="accent1"/>
                          </a:solidFill>
                          <a:effectLst/>
                          <a:latin typeface="Calibri" panose="020F0502020204030204" pitchFamily="34" charset="0"/>
                          <a:cs typeface="Calibri" panose="020F0502020204030204" pitchFamily="34" charset="0"/>
                        </a:rPr>
                        <a:t>Top 5 Equity Sector Exposure</a:t>
                      </a:r>
                      <a:endParaRPr lang="en-US" sz="800" b="1" i="0" u="none" strike="noStrike">
                        <a:solidFill>
                          <a:schemeClr val="accent1"/>
                        </a:solidFill>
                        <a:effectLst/>
                        <a:latin typeface="Calibri" panose="020F0502020204030204" pitchFamily="34" charset="0"/>
                        <a:cs typeface="Calibri" panose="020F0502020204030204" pitchFamily="34" charset="0"/>
                      </a:endParaRPr>
                    </a:p>
                  </a:txBody>
                  <a:tcPr marL="9525" marR="9525" marT="9525" marB="0" anchor="b">
                    <a:lnB w="3175" cap="flat" cmpd="sng" algn="ctr">
                      <a:solidFill>
                        <a:schemeClr val="tx1"/>
                      </a:solidFill>
                      <a:prstDash val="solid"/>
                      <a:round/>
                      <a:headEnd type="none" w="med" len="med"/>
                      <a:tailEnd type="none" w="med" len="med"/>
                    </a:lnB>
                    <a:solidFill>
                      <a:srgbClr val="D2D7DB"/>
                    </a:solidFill>
                  </a:tcPr>
                </a:tc>
                <a:tc hMerge="1">
                  <a:txBody>
                    <a:bodyPr/>
                    <a:lstStyle/>
                    <a:p>
                      <a:pPr algn="l" fontAlgn="b"/>
                      <a:endParaRPr lang="en-US" sz="1100" b="0" i="0" u="none" strike="noStrike">
                        <a:solidFill>
                          <a:schemeClr val="accent4"/>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D2D7DB"/>
                    </a:solidFill>
                  </a:tcPr>
                </a:tc>
                <a:extLst>
                  <a:ext uri="{0D108BD9-81ED-4DB2-BD59-A6C34878D82A}">
                    <a16:rowId xmlns:a16="http://schemas.microsoft.com/office/drawing/2014/main" val="3215709513"/>
                  </a:ext>
                </a:extLst>
              </a:tr>
              <a:tr h="146639">
                <a:tc>
                  <a:txBody>
                    <a:bodyPr/>
                    <a:lstStyle/>
                    <a:p>
                      <a:pPr algn="l" fontAlgn="b"/>
                      <a:r>
                        <a:rPr lang="en-US" sz="700" u="none" strike="noStrike">
                          <a:solidFill>
                            <a:schemeClr val="accent4"/>
                          </a:solidFill>
                          <a:effectLst/>
                        </a:rPr>
                        <a:t>Financial Services</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26.82%</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774297"/>
                  </a:ext>
                </a:extLst>
              </a:tr>
              <a:tr h="146639">
                <a:tc>
                  <a:txBody>
                    <a:bodyPr/>
                    <a:lstStyle/>
                    <a:p>
                      <a:pPr algn="l" fontAlgn="b"/>
                      <a:r>
                        <a:rPr lang="en-US" sz="700" b="0" i="0" u="none" strike="noStrike">
                          <a:solidFill>
                            <a:schemeClr val="accent4"/>
                          </a:solidFill>
                          <a:effectLst/>
                          <a:latin typeface="Calibri" panose="020F0502020204030204" pitchFamily="34" charset="0"/>
                          <a:cs typeface="Calibri" panose="020F0502020204030204" pitchFamily="34" charset="0"/>
                        </a:rPr>
                        <a:t>Agriculture</a:t>
                      </a:r>
                      <a:endParaRPr lang="en-US" sz="700" kern="1200">
                        <a:solidFill>
                          <a:schemeClr val="accent4"/>
                        </a:solidFill>
                        <a:latin typeface="Calibri" panose="020F0502020204030204" pitchFamily="34" charset="0"/>
                        <a:ea typeface="+mn-ea"/>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20.25%</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571726"/>
                  </a:ext>
                </a:extLst>
              </a:tr>
              <a:tr h="146639">
                <a:tc>
                  <a:txBody>
                    <a:bodyPr/>
                    <a:lstStyle/>
                    <a:p>
                      <a:pPr marL="0" marR="0" lvl="0" indent="0" algn="l" defTabSz="514344" rtl="0" eaLnBrk="1" fontAlgn="b" latinLnBrk="0" hangingPunct="1">
                        <a:lnSpc>
                          <a:spcPct val="100000"/>
                        </a:lnSpc>
                        <a:spcBef>
                          <a:spcPts val="0"/>
                        </a:spcBef>
                        <a:spcAft>
                          <a:spcPts val="0"/>
                        </a:spcAft>
                        <a:buClrTx/>
                        <a:buSzTx/>
                        <a:buFontTx/>
                        <a:buNone/>
                        <a:tabLst/>
                        <a:defRPr/>
                      </a:pPr>
                      <a:r>
                        <a:rPr lang="en-US" sz="700" u="none" strike="noStrike">
                          <a:solidFill>
                            <a:schemeClr val="accent4"/>
                          </a:solidFill>
                          <a:effectLst/>
                        </a:rPr>
                        <a:t>Industrial Goods </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17.46%</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320953"/>
                  </a:ext>
                </a:extLst>
              </a:tr>
              <a:tr h="142943">
                <a:tc>
                  <a:txBody>
                    <a:bodyPr/>
                    <a:lstStyle/>
                    <a:p>
                      <a:pPr algn="l" fontAlgn="b"/>
                      <a:r>
                        <a:rPr lang="en-US" sz="700" u="none" strike="noStrike">
                          <a:solidFill>
                            <a:schemeClr val="accent4"/>
                          </a:solidFill>
                          <a:effectLst/>
                        </a:rPr>
                        <a:t>Oil and Gas </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13.40%</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293711"/>
                  </a:ext>
                </a:extLst>
              </a:tr>
              <a:tr h="142943">
                <a:tc>
                  <a:txBody>
                    <a:bodyPr/>
                    <a:lstStyle/>
                    <a:p>
                      <a:pPr algn="l" fontAlgn="b"/>
                      <a:r>
                        <a:rPr lang="en-US" sz="700" u="none" strike="noStrike">
                          <a:solidFill>
                            <a:schemeClr val="accent4"/>
                          </a:solidFill>
                          <a:effectLst/>
                        </a:rPr>
                        <a:t>Consumer Goods  </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7315B"/>
                      </a:solidFill>
                      <a:prstDash val="solid"/>
                      <a:round/>
                      <a:headEnd type="none" w="med" len="med"/>
                      <a:tailEnd type="none" w="med" len="med"/>
                    </a:lnB>
                  </a:tcPr>
                </a:tc>
                <a:tc>
                  <a:txBody>
                    <a:bodyPr/>
                    <a:lstStyle/>
                    <a:p>
                      <a:pPr algn="l" fontAlgn="b"/>
                      <a:r>
                        <a:rPr lang="en-US" sz="700" u="none" strike="noStrike">
                          <a:solidFill>
                            <a:schemeClr val="accent4"/>
                          </a:solidFill>
                          <a:effectLst/>
                        </a:rPr>
                        <a:t>12.62%</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rgbClr val="07315B"/>
                      </a:solidFill>
                      <a:prstDash val="solid"/>
                      <a:round/>
                      <a:headEnd type="none" w="med" len="med"/>
                      <a:tailEnd type="none" w="med" len="med"/>
                    </a:lnB>
                  </a:tcPr>
                </a:tc>
                <a:extLst>
                  <a:ext uri="{0D108BD9-81ED-4DB2-BD59-A6C34878D82A}">
                    <a16:rowId xmlns:a16="http://schemas.microsoft.com/office/drawing/2014/main" val="774337105"/>
                  </a:ext>
                </a:extLst>
              </a:tr>
            </a:tbl>
          </a:graphicData>
        </a:graphic>
      </p:graphicFrame>
      <p:sp>
        <p:nvSpPr>
          <p:cNvPr id="20" name="TextBox 19">
            <a:extLst>
              <a:ext uri="{FF2B5EF4-FFF2-40B4-BE49-F238E27FC236}">
                <a16:creationId xmlns:a16="http://schemas.microsoft.com/office/drawing/2014/main" id="{07832E8A-6FFA-91A8-3310-7DF1AA53AD4A}"/>
              </a:ext>
            </a:extLst>
          </p:cNvPr>
          <p:cNvSpPr txBox="1"/>
          <p:nvPr/>
        </p:nvSpPr>
        <p:spPr>
          <a:xfrm>
            <a:off x="3024368" y="7538772"/>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Price movement</a:t>
            </a:r>
          </a:p>
        </p:txBody>
      </p:sp>
      <p:sp>
        <p:nvSpPr>
          <p:cNvPr id="4" name="TextBox 3">
            <a:extLst>
              <a:ext uri="{FF2B5EF4-FFF2-40B4-BE49-F238E27FC236}">
                <a16:creationId xmlns:a16="http://schemas.microsoft.com/office/drawing/2014/main" id="{FDAE3DBC-F994-1203-FA0C-008B6A4B6286}"/>
              </a:ext>
            </a:extLst>
          </p:cNvPr>
          <p:cNvSpPr txBox="1"/>
          <p:nvPr/>
        </p:nvSpPr>
        <p:spPr>
          <a:xfrm>
            <a:off x="386520" y="6114151"/>
            <a:ext cx="2559598" cy="2862322"/>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Balanced Fund closed the month of May with a year-to-date return of 12.97%, higher than the previous month’s 8.39%. The fund delivered strong performance, buoyed by the bullish sentiment in the domestic equities market. Furthermore, the fund manager’s timely reallocation into fixed income instruments helped lock in attractive yields, thereby enhancing overall return.</a:t>
            </a:r>
          </a:p>
          <a:p>
            <a:pPr algn="just"/>
            <a:r>
              <a:rPr lang="en-US" sz="900" b="1" u="sng">
                <a:solidFill>
                  <a:srgbClr val="58646E"/>
                </a:solidFill>
                <a:latin typeface="Calibri"/>
                <a:ea typeface="Calibri"/>
                <a:cs typeface="Calibri"/>
              </a:rPr>
              <a:t>Fund Outlook</a:t>
            </a:r>
            <a:endParaRPr lang="en-US"/>
          </a:p>
          <a:p>
            <a:pPr algn="just"/>
            <a:r>
              <a:rPr lang="en-US" sz="900">
                <a:solidFill>
                  <a:srgbClr val="58646E"/>
                </a:solidFill>
                <a:latin typeface="Calibri"/>
                <a:ea typeface="Calibri"/>
                <a:cs typeface="Calibri"/>
              </a:rPr>
              <a:t>The fund manager plans to remain invested in defensive and cyclical stocks on the back of their solid Q1 2025 results, riding on the wings of solid dividend declarations from these stocks. We also plan to strategically position ourselves in the fixed income market, anticipating opportunities despite declining yields—driven by buoyant system liquidity —we will be proactive in optimizing returns.</a:t>
            </a:r>
            <a:endParaRPr lang="en-NG" sz="900">
              <a:solidFill>
                <a:srgbClr val="58646E"/>
              </a:solidFill>
              <a:latin typeface="Calibri"/>
              <a:ea typeface="Calibri"/>
              <a:cs typeface="Calibri"/>
            </a:endParaRPr>
          </a:p>
        </p:txBody>
      </p:sp>
      <p:graphicFrame>
        <p:nvGraphicFramePr>
          <p:cNvPr id="7" name="Chart 6">
            <a:extLst>
              <a:ext uri="{FF2B5EF4-FFF2-40B4-BE49-F238E27FC236}">
                <a16:creationId xmlns:a16="http://schemas.microsoft.com/office/drawing/2014/main" id="{B7674150-775A-D882-C2A3-FA290CB77943}"/>
              </a:ext>
            </a:extLst>
          </p:cNvPr>
          <p:cNvGraphicFramePr>
            <a:graphicFrameLocks/>
          </p:cNvGraphicFramePr>
          <p:nvPr>
            <p:extLst>
              <p:ext uri="{D42A27DB-BD31-4B8C-83A1-F6EECF244321}">
                <p14:modId xmlns:p14="http://schemas.microsoft.com/office/powerpoint/2010/main" val="3174870148"/>
              </p:ext>
            </p:extLst>
          </p:nvPr>
        </p:nvGraphicFramePr>
        <p:xfrm>
          <a:off x="2993237" y="7668370"/>
          <a:ext cx="3651736" cy="1367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9418304D-415E-3895-8716-1C3BA18BE188}"/>
              </a:ext>
            </a:extLst>
          </p:cNvPr>
          <p:cNvGraphicFramePr>
            <a:graphicFrameLocks/>
          </p:cNvGraphicFramePr>
          <p:nvPr>
            <p:extLst>
              <p:ext uri="{D42A27DB-BD31-4B8C-83A1-F6EECF244321}">
                <p14:modId xmlns:p14="http://schemas.microsoft.com/office/powerpoint/2010/main" val="4180800600"/>
              </p:ext>
            </p:extLst>
          </p:nvPr>
        </p:nvGraphicFramePr>
        <p:xfrm>
          <a:off x="3079750" y="2463149"/>
          <a:ext cx="3778250" cy="2198517"/>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3">
            <a:extLst>
              <a:ext uri="{FF2B5EF4-FFF2-40B4-BE49-F238E27FC236}">
                <a16:creationId xmlns:a16="http://schemas.microsoft.com/office/drawing/2014/main" id="{35FBB524-2316-4815-A9AC-1673E4576B94}"/>
              </a:ext>
            </a:extLst>
          </p:cNvPr>
          <p:cNvSpPr>
            <a:spLocks noGrp="1"/>
          </p:cNvSpPr>
          <p:nvPr>
            <p:ph type="body" sz="quarter" idx="12"/>
          </p:nvPr>
        </p:nvSpPr>
        <p:spPr>
          <a:xfrm>
            <a:off x="330200" y="1289050"/>
            <a:ext cx="3960813" cy="215900"/>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8" name="Chart 7">
            <a:extLst>
              <a:ext uri="{FF2B5EF4-FFF2-40B4-BE49-F238E27FC236}">
                <a16:creationId xmlns:a16="http://schemas.microsoft.com/office/drawing/2014/main" id="{8DC2ABBB-3B84-A868-2418-687ABD54A137}"/>
              </a:ext>
            </a:extLst>
          </p:cNvPr>
          <p:cNvGraphicFramePr>
            <a:graphicFrameLocks/>
          </p:cNvGraphicFramePr>
          <p:nvPr>
            <p:extLst>
              <p:ext uri="{D42A27DB-BD31-4B8C-83A1-F6EECF244321}">
                <p14:modId xmlns:p14="http://schemas.microsoft.com/office/powerpoint/2010/main" val="1310590142"/>
              </p:ext>
            </p:extLst>
          </p:nvPr>
        </p:nvGraphicFramePr>
        <p:xfrm>
          <a:off x="3079751" y="6203374"/>
          <a:ext cx="3478710" cy="13199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409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0B6C6D9-E9A7-481E-A260-6A81AEC99340}"/>
              </a:ext>
            </a:extLst>
          </p:cNvPr>
          <p:cNvSpPr txBox="1"/>
          <p:nvPr/>
        </p:nvSpPr>
        <p:spPr>
          <a:xfrm>
            <a:off x="313927" y="1554636"/>
            <a:ext cx="3960176" cy="307777"/>
          </a:xfrm>
          <a:prstGeom prst="rect">
            <a:avLst/>
          </a:prstGeom>
          <a:noFill/>
        </p:spPr>
        <p:txBody>
          <a:bodyPr wrap="square" rtlCol="0">
            <a:spAutoFit/>
          </a:bodyPr>
          <a:lstStyle/>
          <a:p>
            <a:r>
              <a:rPr lang="en-US" sz="1400" b="1">
                <a:solidFill>
                  <a:schemeClr val="accent1"/>
                </a:solidFill>
                <a:latin typeface="Calibri" panose="020F0502020204030204" pitchFamily="34" charset="0"/>
                <a:cs typeface="Calibri" panose="020F0502020204030204" pitchFamily="34" charset="0"/>
              </a:rPr>
              <a:t>FBN Smart Beta Equity Fund Overview</a:t>
            </a:r>
          </a:p>
        </p:txBody>
      </p:sp>
      <p:graphicFrame>
        <p:nvGraphicFramePr>
          <p:cNvPr id="47" name="Table 46">
            <a:extLst>
              <a:ext uri="{FF2B5EF4-FFF2-40B4-BE49-F238E27FC236}">
                <a16:creationId xmlns:a16="http://schemas.microsoft.com/office/drawing/2014/main" id="{1033EE81-279B-4F29-9491-D908E0375A8C}"/>
              </a:ext>
            </a:extLst>
          </p:cNvPr>
          <p:cNvGraphicFramePr>
            <a:graphicFrameLocks noGrp="1"/>
          </p:cNvGraphicFramePr>
          <p:nvPr>
            <p:extLst>
              <p:ext uri="{D42A27DB-BD31-4B8C-83A1-F6EECF244321}">
                <p14:modId xmlns:p14="http://schemas.microsoft.com/office/powerpoint/2010/main" val="3019667076"/>
              </p:ext>
            </p:extLst>
          </p:nvPr>
        </p:nvGraphicFramePr>
        <p:xfrm>
          <a:off x="396409" y="2453120"/>
          <a:ext cx="2424809" cy="2059377"/>
        </p:xfrm>
        <a:graphic>
          <a:graphicData uri="http://schemas.openxmlformats.org/drawingml/2006/table">
            <a:tbl>
              <a:tblPr firstRow="1" bandRow="1">
                <a:tableStyleId>{5C22544A-7EE6-4342-B048-85BDC9FD1C3A}</a:tableStyleId>
              </a:tblPr>
              <a:tblGrid>
                <a:gridCol w="1089839">
                  <a:extLst>
                    <a:ext uri="{9D8B030D-6E8A-4147-A177-3AD203B41FA5}">
                      <a16:colId xmlns:a16="http://schemas.microsoft.com/office/drawing/2014/main" val="197037834"/>
                    </a:ext>
                  </a:extLst>
                </a:gridCol>
                <a:gridCol w="1334970">
                  <a:extLst>
                    <a:ext uri="{9D8B030D-6E8A-4147-A177-3AD203B41FA5}">
                      <a16:colId xmlns:a16="http://schemas.microsoft.com/office/drawing/2014/main" val="353703973"/>
                    </a:ext>
                  </a:extLst>
                </a:gridCol>
              </a:tblGrid>
              <a:tr h="168710">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90535" marR="9053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6856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Laura Fisayo-Kolawole, CFA</a:t>
                      </a:r>
                    </a:p>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Gbolahan Ologunro, ACCA</a:t>
                      </a:r>
                    </a:p>
                  </a:txBody>
                  <a:tcPr marL="44819" marR="44819"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6689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4 January 2016 </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3428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₦1.53bn </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3428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3428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₦360.84</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717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1.63% </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134283">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Annual management fee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1.50%</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04811"/>
                  </a:ext>
                </a:extLst>
              </a:tr>
              <a:tr h="171740">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Minimum investment</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₦50,000</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07333"/>
                  </a:ext>
                </a:extLst>
              </a:tr>
              <a:tr h="13428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High</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3428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90 days</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983506"/>
                  </a:ext>
                </a:extLst>
              </a:tr>
              <a:tr h="13428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NSE 30</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853326"/>
                  </a:ext>
                </a:extLst>
              </a:tr>
              <a:tr h="1717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6" name="TextBox 55">
            <a:extLst>
              <a:ext uri="{FF2B5EF4-FFF2-40B4-BE49-F238E27FC236}">
                <a16:creationId xmlns:a16="http://schemas.microsoft.com/office/drawing/2014/main" id="{274A2C25-25C1-4168-95CF-6E678046D86D}"/>
              </a:ext>
            </a:extLst>
          </p:cNvPr>
          <p:cNvSpPr txBox="1"/>
          <p:nvPr/>
        </p:nvSpPr>
        <p:spPr>
          <a:xfrm>
            <a:off x="3024368" y="6013049"/>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57" name="TextBox 56">
            <a:extLst>
              <a:ext uri="{FF2B5EF4-FFF2-40B4-BE49-F238E27FC236}">
                <a16:creationId xmlns:a16="http://schemas.microsoft.com/office/drawing/2014/main" id="{D5C9DFBC-B9EA-49A1-AD48-EE944EA6DD26}"/>
              </a:ext>
            </a:extLst>
          </p:cNvPr>
          <p:cNvSpPr txBox="1"/>
          <p:nvPr/>
        </p:nvSpPr>
        <p:spPr>
          <a:xfrm>
            <a:off x="3024368" y="2531287"/>
            <a:ext cx="1103668" cy="215444"/>
          </a:xfrm>
          <a:prstGeom prst="rect">
            <a:avLst/>
          </a:prstGeom>
          <a:noFill/>
        </p:spPr>
        <p:txBody>
          <a:bodyPr wrap="square" rtlCol="0">
            <a:spAutoFit/>
          </a:bodyPr>
          <a:lstStyle/>
          <a:p>
            <a:pPr>
              <a:defRPr sz="900" b="0" i="0" u="none" strike="noStrike" kern="1200" spc="0" baseline="0">
                <a:solidFill>
                  <a:prstClr val="black">
                    <a:lumMod val="65000"/>
                    <a:lumOff val="35000"/>
                  </a:prstClr>
                </a:solidFill>
                <a:latin typeface="+mn-lt"/>
                <a:ea typeface="+mn-ea"/>
                <a:cs typeface="+mn-cs"/>
              </a:defRPr>
            </a:pPr>
            <a:r>
              <a:rPr lang="en-GB" sz="800" b="1">
                <a:solidFill>
                  <a:prstClr val="black">
                    <a:lumMod val="65000"/>
                    <a:lumOff val="35000"/>
                  </a:prstClr>
                </a:solidFill>
                <a:latin typeface="Calibri" panose="020F0502020204030204" pitchFamily="34" charset="0"/>
                <a:cs typeface="Calibri" panose="020F0502020204030204" pitchFamily="34" charset="0"/>
              </a:rPr>
              <a:t>Asset Allocation</a:t>
            </a:r>
            <a:endParaRPr lang="en-NG" sz="800" b="1">
              <a:solidFill>
                <a:prstClr val="black">
                  <a:lumMod val="65000"/>
                  <a:lumOff val="35000"/>
                </a:prstClr>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29C3D266-4E7A-49FC-BB0F-202728D1620B}"/>
              </a:ext>
            </a:extLst>
          </p:cNvPr>
          <p:cNvSpPr txBox="1"/>
          <p:nvPr/>
        </p:nvSpPr>
        <p:spPr>
          <a:xfrm>
            <a:off x="313926" y="2003303"/>
            <a:ext cx="6544074" cy="338554"/>
          </a:xfrm>
          <a:prstGeom prst="rect">
            <a:avLst/>
          </a:prstGeom>
          <a:noFill/>
        </p:spPr>
        <p:txBody>
          <a:bodyPr wrap="square" rtlCol="0">
            <a:spAutoFit/>
          </a:bodyPr>
          <a:lstStyle/>
          <a:p>
            <a:pPr algn="just"/>
            <a:r>
              <a:rPr lang="en-GB" sz="800">
                <a:solidFill>
                  <a:schemeClr val="accent4"/>
                </a:solidFill>
                <a:latin typeface="Calibri" panose="020F0502020204030204" pitchFamily="34" charset="0"/>
                <a:cs typeface="Calibri" panose="020F0502020204030204" pitchFamily="34" charset="0"/>
              </a:rPr>
              <a:t>The Fund seeks to provide capital growth by selecting the best twenty (20) out of the forty  (40) most capitalized stocks listed on the Nigerian Stock Exchange. The fund is appropriate for investors who want equities with the aim of outperforming the NGX 30.</a:t>
            </a:r>
          </a:p>
        </p:txBody>
      </p:sp>
      <p:sp>
        <p:nvSpPr>
          <p:cNvPr id="11" name="TextBox 10">
            <a:extLst>
              <a:ext uri="{FF2B5EF4-FFF2-40B4-BE49-F238E27FC236}">
                <a16:creationId xmlns:a16="http://schemas.microsoft.com/office/drawing/2014/main" id="{99091F79-2937-F7E4-0D29-D2932837DA9C}"/>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Investment Objective</a:t>
            </a:r>
          </a:p>
        </p:txBody>
      </p:sp>
      <p:sp>
        <p:nvSpPr>
          <p:cNvPr id="3" name="TextBox 2">
            <a:extLst>
              <a:ext uri="{FF2B5EF4-FFF2-40B4-BE49-F238E27FC236}">
                <a16:creationId xmlns:a16="http://schemas.microsoft.com/office/drawing/2014/main" id="{D54B49EB-D9B7-76A0-3DD5-CC0F205BBA18}"/>
              </a:ext>
            </a:extLst>
          </p:cNvPr>
          <p:cNvSpPr txBox="1"/>
          <p:nvPr/>
        </p:nvSpPr>
        <p:spPr>
          <a:xfrm>
            <a:off x="3030334" y="7672326"/>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Price movement</a:t>
            </a:r>
          </a:p>
        </p:txBody>
      </p:sp>
      <p:sp>
        <p:nvSpPr>
          <p:cNvPr id="13" name="TextBox 12">
            <a:extLst>
              <a:ext uri="{FF2B5EF4-FFF2-40B4-BE49-F238E27FC236}">
                <a16:creationId xmlns:a16="http://schemas.microsoft.com/office/drawing/2014/main" id="{BA922279-DB2B-3396-14F0-DD772D576117}"/>
              </a:ext>
            </a:extLst>
          </p:cNvPr>
          <p:cNvSpPr txBox="1"/>
          <p:nvPr/>
        </p:nvSpPr>
        <p:spPr>
          <a:xfrm>
            <a:off x="364265" y="5937657"/>
            <a:ext cx="2166349" cy="253916"/>
          </a:xfrm>
          <a:prstGeom prst="rect">
            <a:avLst/>
          </a:prstGeom>
          <a:noFill/>
        </p:spPr>
        <p:txBody>
          <a:bodyPr wrap="square" rtlCol="0">
            <a:spAutoFit/>
          </a:bodyPr>
          <a:lstStyle/>
          <a:p>
            <a:r>
              <a:rPr lang="en-US" sz="1050" b="1">
                <a:solidFill>
                  <a:srgbClr val="F0BD2D"/>
                </a:solidFill>
                <a:latin typeface="Calibri" panose="020F0502020204030204" pitchFamily="34" charset="0"/>
                <a:cs typeface="Calibri" panose="020F0502020204030204" pitchFamily="34" charset="0"/>
              </a:rPr>
              <a:t>Fund Performance and Outlook</a:t>
            </a:r>
          </a:p>
        </p:txBody>
      </p:sp>
      <p:graphicFrame>
        <p:nvGraphicFramePr>
          <p:cNvPr id="16" name="Table 15">
            <a:extLst>
              <a:ext uri="{FF2B5EF4-FFF2-40B4-BE49-F238E27FC236}">
                <a16:creationId xmlns:a16="http://schemas.microsoft.com/office/drawing/2014/main" id="{BF209EE2-AF74-3ED5-74D4-4B7304AC4D9A}"/>
              </a:ext>
            </a:extLst>
          </p:cNvPr>
          <p:cNvGraphicFramePr>
            <a:graphicFrameLocks noGrp="1"/>
          </p:cNvGraphicFramePr>
          <p:nvPr>
            <p:extLst>
              <p:ext uri="{D42A27DB-BD31-4B8C-83A1-F6EECF244321}">
                <p14:modId xmlns:p14="http://schemas.microsoft.com/office/powerpoint/2010/main" val="473017435"/>
              </p:ext>
            </p:extLst>
          </p:nvPr>
        </p:nvGraphicFramePr>
        <p:xfrm>
          <a:off x="3174805" y="4592919"/>
          <a:ext cx="3343661" cy="652182"/>
        </p:xfrm>
        <a:graphic>
          <a:graphicData uri="http://schemas.openxmlformats.org/drawingml/2006/table">
            <a:tbl>
              <a:tblPr/>
              <a:tblGrid>
                <a:gridCol w="2102931">
                  <a:extLst>
                    <a:ext uri="{9D8B030D-6E8A-4147-A177-3AD203B41FA5}">
                      <a16:colId xmlns:a16="http://schemas.microsoft.com/office/drawing/2014/main" val="3680325121"/>
                    </a:ext>
                  </a:extLst>
                </a:gridCol>
                <a:gridCol w="1240730">
                  <a:extLst>
                    <a:ext uri="{9D8B030D-6E8A-4147-A177-3AD203B41FA5}">
                      <a16:colId xmlns:a16="http://schemas.microsoft.com/office/drawing/2014/main" val="3880890833"/>
                    </a:ext>
                  </a:extLst>
                </a:gridCol>
              </a:tblGrid>
              <a:tr h="217394">
                <a:tc>
                  <a:txBody>
                    <a:bodyPr/>
                    <a:lstStyle/>
                    <a:p>
                      <a:pPr algn="l" fontAlgn="b"/>
                      <a:r>
                        <a:rPr lang="en-US" sz="700" b="0" i="0" u="none" strike="noStrike">
                          <a:solidFill>
                            <a:srgbClr val="FFFFFF"/>
                          </a:solidFill>
                          <a:effectLst/>
                          <a:highlight>
                            <a:srgbClr val="002060"/>
                          </a:highlight>
                          <a:latin typeface="Calibri" panose="020F0502020204030204" pitchFamily="34" charset="0"/>
                        </a:rPr>
                        <a:t>Asset Class</a:t>
                      </a:r>
                    </a:p>
                  </a:txBody>
                  <a:tcPr marL="6350" marR="6350" marT="635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highlight>
                            <a:srgbClr val="002060"/>
                          </a:highlight>
                          <a:latin typeface="Calibri" panose="020F0502020204030204" pitchFamily="34" charset="0"/>
                        </a:rPr>
                        <a:t>Allocation Band</a:t>
                      </a:r>
                    </a:p>
                  </a:txBody>
                  <a:tcPr marL="6350" marR="6350" marT="6350" marB="0" anchor="b">
                    <a:lnL>
                      <a:noFill/>
                    </a:lnL>
                    <a:lnR>
                      <a:noFill/>
                    </a:lnR>
                    <a:lnT>
                      <a:noFill/>
                    </a:lnT>
                    <a:lnB>
                      <a:noFill/>
                    </a:lnB>
                    <a:solidFill>
                      <a:srgbClr val="002060"/>
                    </a:solidFill>
                  </a:tcPr>
                </a:tc>
                <a:extLst>
                  <a:ext uri="{0D108BD9-81ED-4DB2-BD59-A6C34878D82A}">
                    <a16:rowId xmlns:a16="http://schemas.microsoft.com/office/drawing/2014/main" val="1136332766"/>
                  </a:ext>
                </a:extLst>
              </a:tr>
              <a:tr h="217394">
                <a:tc>
                  <a:txBody>
                    <a:bodyPr/>
                    <a:lstStyle/>
                    <a:p>
                      <a:pPr algn="l" fontAlgn="b"/>
                      <a:r>
                        <a:rPr lang="en-US" sz="700" b="0" i="0" u="none" strike="noStrike">
                          <a:solidFill>
                            <a:srgbClr val="000000"/>
                          </a:solidFill>
                          <a:effectLst/>
                          <a:latin typeface="Calibri" panose="020F0502020204030204" pitchFamily="34" charset="0"/>
                        </a:rPr>
                        <a:t>NIGERIAN EQUITIES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7</a:t>
                      </a:r>
                      <a:r>
                        <a:rPr lang="en-US" sz="700" b="0" i="0" u="none" strike="noStrike">
                          <a:solidFill>
                            <a:srgbClr val="000000"/>
                          </a:solidFill>
                          <a:effectLst/>
                          <a:latin typeface="Calibri" panose="020F0502020204030204" pitchFamily="34" charset="0"/>
                        </a:rPr>
                        <a:t>0</a:t>
                      </a:r>
                      <a:r>
                        <a:rPr lang="en-NG" sz="700" b="0" i="0" u="none" strike="noStrike">
                          <a:solidFill>
                            <a:srgbClr val="000000"/>
                          </a:solidFill>
                          <a:effectLst/>
                          <a:latin typeface="Calibri" panose="020F0502020204030204" pitchFamily="34" charset="0"/>
                        </a:rPr>
                        <a:t>% - 100% </a:t>
                      </a:r>
                    </a:p>
                  </a:txBody>
                  <a:tcPr marL="6350" marR="6350" marT="6350" marB="0" anchor="b">
                    <a:lnL>
                      <a:noFill/>
                    </a:lnL>
                    <a:lnR>
                      <a:noFill/>
                    </a:lnR>
                    <a:lnT>
                      <a:noFill/>
                    </a:lnT>
                    <a:lnB>
                      <a:noFill/>
                    </a:lnB>
                    <a:noFill/>
                  </a:tcPr>
                </a:tc>
                <a:extLst>
                  <a:ext uri="{0D108BD9-81ED-4DB2-BD59-A6C34878D82A}">
                    <a16:rowId xmlns:a16="http://schemas.microsoft.com/office/drawing/2014/main" val="851174055"/>
                  </a:ext>
                </a:extLst>
              </a:tr>
              <a:tr h="217394">
                <a:tc>
                  <a:txBody>
                    <a:bodyPr/>
                    <a:lstStyle/>
                    <a:p>
                      <a:pPr algn="l" fontAlgn="b"/>
                      <a:r>
                        <a:rPr lang="en-US" sz="700" b="0" i="0" u="none" strike="noStrike">
                          <a:solidFill>
                            <a:srgbClr val="000000"/>
                          </a:solidFill>
                          <a:effectLst/>
                          <a:latin typeface="Calibri" panose="020F0502020204030204" pitchFamily="34" charset="0"/>
                        </a:rPr>
                        <a:t>MONEY MARKET INSTRUMENTS</a:t>
                      </a:r>
                    </a:p>
                  </a:txBody>
                  <a:tcPr marL="6350" marR="6350" marT="6350" marB="0" anchor="b">
                    <a:lnL>
                      <a:noFill/>
                    </a:lnL>
                    <a:lnR>
                      <a:noFill/>
                    </a:lnR>
                    <a:lnT>
                      <a:noFill/>
                    </a:lnT>
                    <a:lnB>
                      <a:noFill/>
                    </a:lnB>
                    <a:noFill/>
                  </a:tcPr>
                </a:tc>
                <a:tc>
                  <a:txBody>
                    <a:bodyPr/>
                    <a:lstStyle/>
                    <a:p>
                      <a:pPr algn="ctr" fontAlgn="b"/>
                      <a:r>
                        <a:rPr lang="en-NG" sz="700" b="0" i="0" u="none" strike="noStrike">
                          <a:solidFill>
                            <a:srgbClr val="000000"/>
                          </a:solidFill>
                          <a:effectLst/>
                          <a:latin typeface="Calibri" panose="020F0502020204030204" pitchFamily="34" charset="0"/>
                        </a:rPr>
                        <a:t> 0% - </a:t>
                      </a:r>
                      <a:r>
                        <a:rPr lang="en-US" sz="700" b="0" i="0" u="none" strike="noStrike">
                          <a:solidFill>
                            <a:srgbClr val="000000"/>
                          </a:solidFill>
                          <a:effectLst/>
                          <a:latin typeface="Calibri" panose="020F0502020204030204" pitchFamily="34" charset="0"/>
                        </a:rPr>
                        <a:t>30</a:t>
                      </a:r>
                      <a:r>
                        <a:rPr lang="en-NG" sz="7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noFill/>
                  </a:tcPr>
                </a:tc>
                <a:extLst>
                  <a:ext uri="{0D108BD9-81ED-4DB2-BD59-A6C34878D82A}">
                    <a16:rowId xmlns:a16="http://schemas.microsoft.com/office/drawing/2014/main" val="3527790068"/>
                  </a:ext>
                </a:extLst>
              </a:tr>
            </a:tbl>
          </a:graphicData>
        </a:graphic>
      </p:graphicFrame>
      <p:graphicFrame>
        <p:nvGraphicFramePr>
          <p:cNvPr id="4" name="Table 3">
            <a:extLst>
              <a:ext uri="{FF2B5EF4-FFF2-40B4-BE49-F238E27FC236}">
                <a16:creationId xmlns:a16="http://schemas.microsoft.com/office/drawing/2014/main" id="{45D9E71B-A456-7C7D-3379-C1B052F9F9DD}"/>
              </a:ext>
            </a:extLst>
          </p:cNvPr>
          <p:cNvGraphicFramePr>
            <a:graphicFrameLocks noGrp="1"/>
          </p:cNvGraphicFramePr>
          <p:nvPr>
            <p:extLst>
              <p:ext uri="{D42A27DB-BD31-4B8C-83A1-F6EECF244321}">
                <p14:modId xmlns:p14="http://schemas.microsoft.com/office/powerpoint/2010/main" val="1740471612"/>
              </p:ext>
            </p:extLst>
          </p:nvPr>
        </p:nvGraphicFramePr>
        <p:xfrm>
          <a:off x="364265" y="4684591"/>
          <a:ext cx="2456953" cy="662359"/>
        </p:xfrm>
        <a:graphic>
          <a:graphicData uri="http://schemas.openxmlformats.org/drawingml/2006/table">
            <a:tbl>
              <a:tblPr>
                <a:tableStyleId>{F5AB1C69-6EDB-4FF4-983F-18BD219EF322}</a:tableStyleId>
              </a:tblPr>
              <a:tblGrid>
                <a:gridCol w="961615">
                  <a:extLst>
                    <a:ext uri="{9D8B030D-6E8A-4147-A177-3AD203B41FA5}">
                      <a16:colId xmlns:a16="http://schemas.microsoft.com/office/drawing/2014/main" val="3151329166"/>
                    </a:ext>
                  </a:extLst>
                </a:gridCol>
                <a:gridCol w="1495338">
                  <a:extLst>
                    <a:ext uri="{9D8B030D-6E8A-4147-A177-3AD203B41FA5}">
                      <a16:colId xmlns:a16="http://schemas.microsoft.com/office/drawing/2014/main" val="1939412041"/>
                    </a:ext>
                  </a:extLst>
                </a:gridCol>
              </a:tblGrid>
              <a:tr h="167318">
                <a:tc gridSpan="2">
                  <a:txBody>
                    <a:bodyPr/>
                    <a:lstStyle/>
                    <a:p>
                      <a:pPr algn="l" fontAlgn="b"/>
                      <a:r>
                        <a:rPr lang="en-US" sz="800" b="1" u="none" strike="noStrike">
                          <a:solidFill>
                            <a:schemeClr val="accent1"/>
                          </a:solidFill>
                          <a:effectLst/>
                          <a:latin typeface="Calibri" panose="020F0502020204030204" pitchFamily="34" charset="0"/>
                          <a:cs typeface="Calibri" panose="020F0502020204030204" pitchFamily="34" charset="0"/>
                        </a:rPr>
                        <a:t>Top 5 Equity Sector Exposure</a:t>
                      </a:r>
                      <a:endParaRPr lang="en-US" sz="800" b="1" i="0" u="none" strike="noStrike">
                        <a:solidFill>
                          <a:schemeClr val="accent1"/>
                        </a:solidFill>
                        <a:effectLst/>
                        <a:latin typeface="Calibri" panose="020F0502020204030204" pitchFamily="34" charset="0"/>
                        <a:cs typeface="Calibri" panose="020F0502020204030204" pitchFamily="34" charset="0"/>
                      </a:endParaRPr>
                    </a:p>
                  </a:txBody>
                  <a:tcPr marL="9525" marR="9525" marT="9525" marB="0" anchor="b">
                    <a:lnB w="3175" cap="flat" cmpd="sng" algn="ctr">
                      <a:solidFill>
                        <a:schemeClr val="tx1"/>
                      </a:solidFill>
                      <a:prstDash val="solid"/>
                      <a:round/>
                      <a:headEnd type="none" w="med" len="med"/>
                      <a:tailEnd type="none" w="med" len="med"/>
                    </a:lnB>
                    <a:solidFill>
                      <a:srgbClr val="D2D7DB"/>
                    </a:solidFill>
                  </a:tcPr>
                </a:tc>
                <a:tc hMerge="1">
                  <a:txBody>
                    <a:bodyPr/>
                    <a:lstStyle/>
                    <a:p>
                      <a:pPr algn="l" fontAlgn="b"/>
                      <a:endParaRPr lang="en-US" sz="1100" b="0" i="0" u="none" strike="noStrike">
                        <a:solidFill>
                          <a:schemeClr val="accent4"/>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D2D7DB"/>
                    </a:solidFill>
                  </a:tcPr>
                </a:tc>
                <a:extLst>
                  <a:ext uri="{0D108BD9-81ED-4DB2-BD59-A6C34878D82A}">
                    <a16:rowId xmlns:a16="http://schemas.microsoft.com/office/drawing/2014/main" val="3215709513"/>
                  </a:ext>
                </a:extLst>
              </a:tr>
              <a:tr h="124545">
                <a:tc>
                  <a:txBody>
                    <a:bodyPr/>
                    <a:lstStyle/>
                    <a:p>
                      <a:pPr algn="l" fontAlgn="b"/>
                      <a:r>
                        <a:rPr lang="en-US" sz="700" u="none" strike="noStrike">
                          <a:solidFill>
                            <a:schemeClr val="accent4"/>
                          </a:solidFill>
                          <a:effectLst/>
                        </a:rPr>
                        <a:t>Financial Services </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55.45%</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774297"/>
                  </a:ext>
                </a:extLst>
              </a:tr>
              <a:tr h="124545">
                <a:tc>
                  <a:txBody>
                    <a:bodyPr/>
                    <a:lstStyle/>
                    <a:p>
                      <a:pPr marL="0" marR="0" lvl="0" indent="0" algn="l" defTabSz="514344" rtl="0" eaLnBrk="1" fontAlgn="b" latinLnBrk="0" hangingPunct="1">
                        <a:lnSpc>
                          <a:spcPct val="100000"/>
                        </a:lnSpc>
                        <a:spcBef>
                          <a:spcPts val="0"/>
                        </a:spcBef>
                        <a:spcAft>
                          <a:spcPts val="0"/>
                        </a:spcAft>
                        <a:buClrTx/>
                        <a:buSzTx/>
                        <a:buFontTx/>
                        <a:buNone/>
                        <a:tabLst/>
                        <a:defRPr/>
                      </a:pPr>
                      <a:r>
                        <a:rPr lang="en-US" sz="700" u="none" strike="noStrike">
                          <a:solidFill>
                            <a:schemeClr val="accent4"/>
                          </a:solidFill>
                          <a:effectLst/>
                        </a:rPr>
                        <a:t>Industrial Goods</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20.36%</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571726"/>
                  </a:ext>
                </a:extLst>
              </a:tr>
              <a:tr h="124545">
                <a:tc>
                  <a:txBody>
                    <a:bodyPr/>
                    <a:lstStyle/>
                    <a:p>
                      <a:pPr marL="0" marR="0" lvl="0" indent="0" algn="l" defTabSz="514344" rtl="0" eaLnBrk="1" fontAlgn="b" latinLnBrk="0" hangingPunct="1">
                        <a:lnSpc>
                          <a:spcPct val="100000"/>
                        </a:lnSpc>
                        <a:spcBef>
                          <a:spcPts val="0"/>
                        </a:spcBef>
                        <a:spcAft>
                          <a:spcPts val="0"/>
                        </a:spcAft>
                        <a:buClrTx/>
                        <a:buSzTx/>
                        <a:buFontTx/>
                        <a:buNone/>
                        <a:tabLst/>
                        <a:defRPr/>
                      </a:pPr>
                      <a:r>
                        <a:rPr lang="en-US" sz="700" u="none" strike="noStrike">
                          <a:solidFill>
                            <a:schemeClr val="accent4"/>
                          </a:solidFill>
                          <a:effectLst/>
                        </a:rPr>
                        <a:t>Agriculture </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19.06%</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320953"/>
                  </a:ext>
                </a:extLst>
              </a:tr>
              <a:tr h="121406">
                <a:tc>
                  <a:txBody>
                    <a:bodyPr/>
                    <a:lstStyle/>
                    <a:p>
                      <a:pPr algn="l" fontAlgn="b"/>
                      <a:r>
                        <a:rPr lang="en-US" sz="700" u="none" strike="noStrike">
                          <a:solidFill>
                            <a:schemeClr val="accent4"/>
                          </a:solidFill>
                          <a:effectLst/>
                        </a:rPr>
                        <a:t>Oil and Gas </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7315B"/>
                      </a:solidFill>
                      <a:prstDash val="solid"/>
                      <a:round/>
                      <a:headEnd type="none" w="med" len="med"/>
                      <a:tailEnd type="none" w="med" len="med"/>
                    </a:lnB>
                  </a:tcPr>
                </a:tc>
                <a:tc>
                  <a:txBody>
                    <a:bodyPr/>
                    <a:lstStyle/>
                    <a:p>
                      <a:pPr algn="l" fontAlgn="b"/>
                      <a:r>
                        <a:rPr lang="en-US" sz="700" u="none" strike="noStrike">
                          <a:solidFill>
                            <a:schemeClr val="accent4"/>
                          </a:solidFill>
                          <a:effectLst/>
                        </a:rPr>
                        <a:t>5.13%</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rgbClr val="07315B"/>
                      </a:solidFill>
                      <a:prstDash val="solid"/>
                      <a:round/>
                      <a:headEnd type="none" w="med" len="med"/>
                      <a:tailEnd type="none" w="med" len="med"/>
                    </a:lnB>
                  </a:tcPr>
                </a:tc>
                <a:extLst>
                  <a:ext uri="{0D108BD9-81ED-4DB2-BD59-A6C34878D82A}">
                    <a16:rowId xmlns:a16="http://schemas.microsoft.com/office/drawing/2014/main" val="774337105"/>
                  </a:ext>
                </a:extLst>
              </a:tr>
            </a:tbl>
          </a:graphicData>
        </a:graphic>
      </p:graphicFrame>
      <p:sp>
        <p:nvSpPr>
          <p:cNvPr id="6" name="TextBox 5">
            <a:extLst>
              <a:ext uri="{FF2B5EF4-FFF2-40B4-BE49-F238E27FC236}">
                <a16:creationId xmlns:a16="http://schemas.microsoft.com/office/drawing/2014/main" id="{6CC77446-E99A-6334-B9B4-B9992047E29C}"/>
              </a:ext>
            </a:extLst>
          </p:cNvPr>
          <p:cNvSpPr txBox="1"/>
          <p:nvPr/>
        </p:nvSpPr>
        <p:spPr>
          <a:xfrm>
            <a:off x="336739" y="6145990"/>
            <a:ext cx="2559598" cy="3277820"/>
          </a:xfrm>
          <a:prstGeom prst="rect">
            <a:avLst/>
          </a:prstGeom>
          <a:noFill/>
        </p:spPr>
        <p:txBody>
          <a:bodyPr wrap="square" lIns="91440" tIns="45720" rIns="91440" bIns="45720" rtlCol="0" anchor="t">
            <a:spAutoFit/>
          </a:bodyPr>
          <a:lstStyle/>
          <a:p>
            <a:pPr algn="just"/>
            <a:r>
              <a:rPr lang="en-US" sz="900" b="1" u="sng">
                <a:solidFill>
                  <a:srgbClr val="58646E"/>
                </a:solidFill>
                <a:latin typeface="Calibri"/>
                <a:ea typeface="Calibri"/>
                <a:cs typeface="Calibri"/>
              </a:rPr>
              <a:t>Fund Performance</a:t>
            </a:r>
            <a:r>
              <a:rPr lang="en-US" sz="900">
                <a:solidFill>
                  <a:srgbClr val="58646E"/>
                </a:solidFill>
                <a:latin typeface="Calibri"/>
                <a:ea typeface="Calibri"/>
                <a:cs typeface="Calibri"/>
              </a:rPr>
              <a:t> </a:t>
            </a:r>
          </a:p>
          <a:p>
            <a:pPr algn="just"/>
            <a:r>
              <a:rPr lang="en-US" sz="900">
                <a:solidFill>
                  <a:srgbClr val="58646E"/>
                </a:solidFill>
                <a:latin typeface="Calibri"/>
                <a:ea typeface="Calibri"/>
                <a:cs typeface="Calibri"/>
              </a:rPr>
              <a:t>The FBN Smart Beta Equity Fund ended the month of May on a positive note, delivering a year-to-date return of 19.40%, up from 13.18% in the previous month. This performance mirrored the bullish tone in the local bourse as Q1’25 earnings releases purported to be fantastic, spurred buying interest in the market. Also, the fund’s gains were driven by its strategic overweight in banking stocks, alongside targeted exposure to agro-allied related names. The fund manager also proactively rotated funds into the fixed income market, to augment performance.</a:t>
            </a:r>
          </a:p>
          <a:p>
            <a:pPr algn="just"/>
            <a:r>
              <a:rPr lang="en-US" sz="900" b="1" u="sng">
                <a:solidFill>
                  <a:srgbClr val="58646E"/>
                </a:solidFill>
                <a:latin typeface="Calibri"/>
                <a:ea typeface="Calibri"/>
                <a:cs typeface="Calibri"/>
              </a:rPr>
              <a:t>Fund Outlook</a:t>
            </a:r>
          </a:p>
          <a:p>
            <a:pPr algn="just"/>
            <a:r>
              <a:rPr lang="en-US" sz="900">
                <a:solidFill>
                  <a:srgbClr val="58646E"/>
                </a:solidFill>
                <a:latin typeface="Calibri"/>
                <a:ea typeface="Calibri"/>
                <a:cs typeface="Calibri"/>
              </a:rPr>
              <a:t>The fund manager remains committed to a rigorous evaluation of fundamental factors guiding stock selection, ensuring the effective management of long-term equity volatility within the fund. Additionally, active trading in the money market portfolio is expected to further support the fund’s overall performance.</a:t>
            </a:r>
          </a:p>
          <a:p>
            <a:pPr algn="just"/>
            <a:endParaRPr lang="en-US" sz="900">
              <a:solidFill>
                <a:srgbClr val="58646E"/>
              </a:solidFill>
              <a:latin typeface="Calibri" panose="020F0502020204030204" pitchFamily="34" charset="0"/>
              <a:ea typeface="Calibri" panose="020F0502020204030204" pitchFamily="34" charset="0"/>
              <a:cs typeface="Calibri" panose="020F0502020204030204" pitchFamily="34" charset="0"/>
            </a:endParaRPr>
          </a:p>
          <a:p>
            <a:pPr algn="just"/>
            <a:endParaRPr lang="en-NG" sz="900">
              <a:solidFill>
                <a:srgbClr val="58646E"/>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D8559274-534B-3DEB-14D7-33D72C91BDF1}"/>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30</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May  2025 unless otherwise stated</a:t>
            </a:r>
          </a:p>
        </p:txBody>
      </p:sp>
      <p:graphicFrame>
        <p:nvGraphicFramePr>
          <p:cNvPr id="2" name="Chart 1">
            <a:extLst>
              <a:ext uri="{FF2B5EF4-FFF2-40B4-BE49-F238E27FC236}">
                <a16:creationId xmlns:a16="http://schemas.microsoft.com/office/drawing/2014/main" id="{63225E33-06DA-3D5D-1E87-3B1636454102}"/>
              </a:ext>
            </a:extLst>
          </p:cNvPr>
          <p:cNvGraphicFramePr>
            <a:graphicFrameLocks/>
          </p:cNvGraphicFramePr>
          <p:nvPr>
            <p:extLst>
              <p:ext uri="{D42A27DB-BD31-4B8C-83A1-F6EECF244321}">
                <p14:modId xmlns:p14="http://schemas.microsoft.com/office/powerpoint/2010/main" val="3844802303"/>
              </p:ext>
            </p:extLst>
          </p:nvPr>
        </p:nvGraphicFramePr>
        <p:xfrm>
          <a:off x="2935807" y="7882036"/>
          <a:ext cx="3655976" cy="1144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B2A5478-F7D1-4FA2-920B-4A267C35E252}"/>
              </a:ext>
            </a:extLst>
          </p:cNvPr>
          <p:cNvGraphicFramePr>
            <a:graphicFrameLocks/>
          </p:cNvGraphicFramePr>
          <p:nvPr>
            <p:extLst>
              <p:ext uri="{D42A27DB-BD31-4B8C-83A1-F6EECF244321}">
                <p14:modId xmlns:p14="http://schemas.microsoft.com/office/powerpoint/2010/main" val="1360878366"/>
              </p:ext>
            </p:extLst>
          </p:nvPr>
        </p:nvGraphicFramePr>
        <p:xfrm>
          <a:off x="3382774" y="2381351"/>
          <a:ext cx="3209009" cy="24438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411AA638-FB3A-47B6-E26E-8B1285130367}"/>
              </a:ext>
            </a:extLst>
          </p:cNvPr>
          <p:cNvGraphicFramePr>
            <a:graphicFrameLocks/>
          </p:cNvGraphicFramePr>
          <p:nvPr>
            <p:extLst>
              <p:ext uri="{D42A27DB-BD31-4B8C-83A1-F6EECF244321}">
                <p14:modId xmlns:p14="http://schemas.microsoft.com/office/powerpoint/2010/main" val="1716624773"/>
              </p:ext>
            </p:extLst>
          </p:nvPr>
        </p:nvGraphicFramePr>
        <p:xfrm>
          <a:off x="3086100" y="6228493"/>
          <a:ext cx="3505683" cy="14521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1553120"/>
      </p:ext>
    </p:extLst>
  </p:cSld>
  <p:clrMapOvr>
    <a:masterClrMapping/>
  </p:clrMapOvr>
</p:sld>
</file>

<file path=ppt/theme/theme1.xml><?xml version="1.0" encoding="utf-8"?>
<a:theme xmlns:a="http://schemas.openxmlformats.org/drawingml/2006/main" name="Office Theme">
  <a:themeElements>
    <a:clrScheme name="New First">
      <a:dk1>
        <a:sysClr val="windowText" lastClr="000000"/>
      </a:dk1>
      <a:lt1>
        <a:sysClr val="window" lastClr="FFFFFF"/>
      </a:lt1>
      <a:dk2>
        <a:srgbClr val="44546A"/>
      </a:dk2>
      <a:lt2>
        <a:srgbClr val="E7E6E6"/>
      </a:lt2>
      <a:accent1>
        <a:srgbClr val="002E5A"/>
      </a:accent1>
      <a:accent2>
        <a:srgbClr val="D2D7DB"/>
      </a:accent2>
      <a:accent3>
        <a:srgbClr val="FFFFFF"/>
      </a:accent3>
      <a:accent4>
        <a:srgbClr val="54616C"/>
      </a:accent4>
      <a:accent5>
        <a:srgbClr val="000000"/>
      </a:accent5>
      <a:accent6>
        <a:srgbClr val="B2025B"/>
      </a:accent6>
      <a:hlink>
        <a:srgbClr val="0563C1"/>
      </a:hlink>
      <a:folHlink>
        <a:srgbClr val="954F72"/>
      </a:folHlink>
    </a:clrScheme>
    <a:fontScheme name="FBNQuest">
      <a:majorFont>
        <a:latin typeface="SpeakOT-Heavy"/>
        <a:ea typeface=""/>
        <a:cs typeface=""/>
      </a:majorFont>
      <a:minorFont>
        <a:latin typeface="SpeakOT-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75F5CF23DE149B8F00756076FFA6C" ma:contentTypeVersion="18" ma:contentTypeDescription="Create a new document." ma:contentTypeScope="" ma:versionID="a26850e95b76c58684288df1a45baebe">
  <xsd:schema xmlns:xsd="http://www.w3.org/2001/XMLSchema" xmlns:xs="http://www.w3.org/2001/XMLSchema" xmlns:p="http://schemas.microsoft.com/office/2006/metadata/properties" xmlns:ns3="b07b9db3-43c3-441d-a198-3d474201f347" xmlns:ns4="cd5ab8ee-c155-41ae-a0d7-25494f157814" targetNamespace="http://schemas.microsoft.com/office/2006/metadata/properties" ma:root="true" ma:fieldsID="dd35c385831a09c3def67f50d31c7b65" ns3:_="" ns4:_="">
    <xsd:import namespace="b07b9db3-43c3-441d-a198-3d474201f347"/>
    <xsd:import namespace="cd5ab8ee-c155-41ae-a0d7-25494f1578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b9db3-43c3-441d-a198-3d474201f3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5ab8ee-c155-41ae-a0d7-25494f15781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d5ab8ee-c155-41ae-a0d7-25494f157814" xsi:nil="true"/>
  </documentManagement>
</p:properties>
</file>

<file path=customXml/itemProps1.xml><?xml version="1.0" encoding="utf-8"?>
<ds:datastoreItem xmlns:ds="http://schemas.openxmlformats.org/officeDocument/2006/customXml" ds:itemID="{BDB99972-EB5C-4FA6-B413-9B2847568BFA}">
  <ds:schemaRefs>
    <ds:schemaRef ds:uri="b07b9db3-43c3-441d-a198-3d474201f347"/>
    <ds:schemaRef ds:uri="cd5ab8ee-c155-41ae-a0d7-25494f1578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D17CEA-E437-45E8-892F-0607B8E76F66}">
  <ds:schemaRefs>
    <ds:schemaRef ds:uri="http://schemas.microsoft.com/sharepoint/v3/contenttype/forms"/>
  </ds:schemaRefs>
</ds:datastoreItem>
</file>

<file path=customXml/itemProps3.xml><?xml version="1.0" encoding="utf-8"?>
<ds:datastoreItem xmlns:ds="http://schemas.openxmlformats.org/officeDocument/2006/customXml" ds:itemID="{DA180BD6-2A54-4675-A8FD-81611D104A91}">
  <ds:schemaRefs>
    <ds:schemaRef ds:uri="b07b9db3-43c3-441d-a198-3d474201f347"/>
    <ds:schemaRef ds:uri="http://schemas.microsoft.com/office/2006/documentManagement/types"/>
    <ds:schemaRef ds:uri="http://purl.org/dc/elements/1.1/"/>
    <ds:schemaRef ds:uri="http://schemas.microsoft.com/office/2006/metadata/properties"/>
    <ds:schemaRef ds:uri="cd5ab8ee-c155-41ae-a0d7-25494f157814"/>
    <ds:schemaRef ds:uri="http://purl.org/dc/dcmitype/"/>
    <ds:schemaRef ds:uri="http://schemas.microsoft.com/office/infopath/2007/PartnerControl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4538</Words>
  <Application>Microsoft Office PowerPoint</Application>
  <PresentationFormat>A4 Paper (210x297 mm)</PresentationFormat>
  <Paragraphs>547</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Inter</vt:lpstr>
      <vt:lpstr>SpeakOT-Heavy</vt:lpstr>
      <vt:lpstr>SpeakOT-Regular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Oluwabusola Akinyele</dc:creator>
  <cp:lastModifiedBy>Joachim Afemikhe</cp:lastModifiedBy>
  <cp:revision>2</cp:revision>
  <dcterms:created xsi:type="dcterms:W3CDTF">2019-05-29T09:51:11Z</dcterms:created>
  <dcterms:modified xsi:type="dcterms:W3CDTF">2025-06-10T09:03:11Z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0x010100F2175F5CF23DE149B8F00756076FFA6C</vt:lpwstr>
  </property>
  <property fmtid="{D5CDD505-2E9C-101B-9397-08002B2CF9AE}" pid="3" name="MSIP_Label_43b3f2fc-4a10-4114-823f-ecde5938bbf3_Enabled">
    <vt:lpwstr>true</vt:lpwstr>
  </property>
  <property fmtid="{D5CDD505-2E9C-101B-9397-08002B2CF9AE}" pid="4" name="MSIP_Label_43b3f2fc-4a10-4114-823f-ecde5938bbf3_SetDate">
    <vt:lpwstr>2025-06-10T09:02:41Z</vt:lpwstr>
  </property>
  <property fmtid="{D5CDD505-2E9C-101B-9397-08002B2CF9AE}" pid="5" name="MSIP_Label_43b3f2fc-4a10-4114-823f-ecde5938bbf3_Method">
    <vt:lpwstr>Privileged</vt:lpwstr>
  </property>
  <property fmtid="{D5CDD505-2E9C-101B-9397-08002B2CF9AE}" pid="6" name="MSIP_Label_43b3f2fc-4a10-4114-823f-ecde5938bbf3_Name">
    <vt:lpwstr>FBNQ - Public</vt:lpwstr>
  </property>
  <property fmtid="{D5CDD505-2E9C-101B-9397-08002B2CF9AE}" pid="7" name="MSIP_Label_43b3f2fc-4a10-4114-823f-ecde5938bbf3_SiteId">
    <vt:lpwstr>f0aa6c9e-6bfa-489e-8cef-afc384e8733c</vt:lpwstr>
  </property>
  <property fmtid="{D5CDD505-2E9C-101B-9397-08002B2CF9AE}" pid="8" name="MSIP_Label_43b3f2fc-4a10-4114-823f-ecde5938bbf3_ActionId">
    <vt:lpwstr>5426f5e7-3e92-4c01-91fa-36b9c1e1e1e7</vt:lpwstr>
  </property>
  <property fmtid="{D5CDD505-2E9C-101B-9397-08002B2CF9AE}" pid="9" name="MSIP_Label_43b3f2fc-4a10-4114-823f-ecde5938bbf3_ContentBits">
    <vt:lpwstr>0</vt:lpwstr>
  </property>
  <property fmtid="{D5CDD505-2E9C-101B-9397-08002B2CF9AE}" pid="10" name="MSIP_Label_43b3f2fc-4a10-4114-823f-ecde5938bbf3_Tag">
    <vt:lpwstr>10, 0, 1, 1</vt:lpwstr>
  </property>
</Properties>
</file>